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72" r:id="rId3"/>
    <p:sldId id="269" r:id="rId4"/>
    <p:sldId id="270" r:id="rId5"/>
    <p:sldId id="277" r:id="rId6"/>
    <p:sldId id="288" r:id="rId7"/>
    <p:sldId id="278" r:id="rId8"/>
    <p:sldId id="279" r:id="rId9"/>
    <p:sldId id="280" r:id="rId10"/>
    <p:sldId id="281" r:id="rId11"/>
    <p:sldId id="282" r:id="rId12"/>
    <p:sldId id="283" r:id="rId13"/>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5" d="100"/>
          <a:sy n="85" d="100"/>
        </p:scale>
        <p:origin x="774" y="78"/>
      </p:cViewPr>
      <p:guideLst>
        <p:guide orient="horz" pos="2160"/>
        <p:guide pos="3840"/>
      </p:guideLst>
    </p:cSldViewPr>
  </p:slideViewPr>
  <p:notesTextViewPr>
    <p:cViewPr>
      <p:scale>
        <a:sx n="1" d="1"/>
        <a:sy n="1" d="1"/>
      </p:scale>
      <p:origin x="0" y="0"/>
    </p:cViewPr>
  </p:notesTextViewPr>
  <p:sorterViewPr>
    <p:cViewPr>
      <p:scale>
        <a:sx n="100" d="100"/>
        <a:sy n="100" d="100"/>
      </p:scale>
      <p:origin x="0" y="-23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D480A4F2-D21A-43D6-9B39-4219AD7C24EE}" type="datetimeFigureOut">
              <a:rPr lang="en-US" smtClean="0"/>
              <a:t>3/19/2020</a:t>
            </a:fld>
            <a:endParaRPr lang="en-US"/>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C010EAEB-031C-4A79-870C-C094879EFABB}" type="slidenum">
              <a:rPr lang="en-US" smtClean="0"/>
              <a:t>‹#›</a:t>
            </a:fld>
            <a:endParaRPr lang="en-US"/>
          </a:p>
        </p:txBody>
      </p:sp>
    </p:spTree>
    <p:extLst>
      <p:ext uri="{BB962C8B-B14F-4D97-AF65-F5344CB8AC3E}">
        <p14:creationId xmlns:p14="http://schemas.microsoft.com/office/powerpoint/2010/main" val="152279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7896D91C-29AA-4213-BBFC-634DE99C9094}" type="datetimeFigureOut">
              <a:rPr lang="en-US" smtClean="0"/>
              <a:t>3/19/2020</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E9B4E479-5951-4C42-A444-4E9BD8E1D39B}" type="slidenum">
              <a:rPr lang="en-US" smtClean="0"/>
              <a:t>‹#›</a:t>
            </a:fld>
            <a:endParaRPr lang="en-US"/>
          </a:p>
        </p:txBody>
      </p:sp>
    </p:spTree>
    <p:extLst>
      <p:ext uri="{BB962C8B-B14F-4D97-AF65-F5344CB8AC3E}">
        <p14:creationId xmlns:p14="http://schemas.microsoft.com/office/powerpoint/2010/main" val="641048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B4E479-5951-4C42-A444-4E9BD8E1D39B}" type="slidenum">
              <a:rPr lang="en-US" smtClean="0"/>
              <a:t>1</a:t>
            </a:fld>
            <a:endParaRPr lang="en-US"/>
          </a:p>
        </p:txBody>
      </p:sp>
    </p:spTree>
    <p:extLst>
      <p:ext uri="{BB962C8B-B14F-4D97-AF65-F5344CB8AC3E}">
        <p14:creationId xmlns:p14="http://schemas.microsoft.com/office/powerpoint/2010/main" val="2451360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7A9FDB-90BB-4933-BF10-4E06A240F27B}"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1173197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7A9FDB-90BB-4933-BF10-4E06A240F27B}"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3048800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7A9FDB-90BB-4933-BF10-4E06A240F27B}"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153955-28BD-4BCA-B378-045B8F4C290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0956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620059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153955-28BD-4BCA-B378-045B8F4C290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15908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237009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7A9FDB-90BB-4933-BF10-4E06A240F27B}"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4128763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7A9FDB-90BB-4933-BF10-4E06A240F27B}"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2974087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7A9FDB-90BB-4933-BF10-4E06A240F27B}"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2717624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7A9FDB-90BB-4933-BF10-4E06A240F27B}"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7744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7A9FDB-90BB-4933-BF10-4E06A240F27B}"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1037930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7A9FDB-90BB-4933-BF10-4E06A240F27B}" type="datetimeFigureOut">
              <a:rPr lang="en-US" smtClean="0"/>
              <a:t>3/19/2020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519042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7A9FDB-90BB-4933-BF10-4E06A240F27B}" type="datetimeFigureOut">
              <a:rPr lang="en-US" smtClean="0"/>
              <a:t>3/19/2020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1337161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A9FDB-90BB-4933-BF10-4E06A240F27B}" type="datetimeFigureOut">
              <a:rPr lang="en-US" smtClean="0"/>
              <a:t>3/19/2020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2710954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3046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2814404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07A9FDB-90BB-4933-BF10-4E06A240F27B}" type="datetimeFigureOut">
              <a:rPr lang="en-US" smtClean="0"/>
              <a:t>3/19/2020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9153955-28BD-4BCA-B378-045B8F4C2905}" type="slidenum">
              <a:rPr lang="en-US" smtClean="0"/>
              <a:t>‹#›</a:t>
            </a:fld>
            <a:endParaRPr lang="en-US"/>
          </a:p>
        </p:txBody>
      </p:sp>
    </p:spTree>
    <p:extLst>
      <p:ext uri="{BB962C8B-B14F-4D97-AF65-F5344CB8AC3E}">
        <p14:creationId xmlns:p14="http://schemas.microsoft.com/office/powerpoint/2010/main" val="1731599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87400"/>
            <a:ext cx="9144000" cy="2262781"/>
          </a:xfrm>
        </p:spPr>
        <p:txBody>
          <a:bodyPr>
            <a:normAutofit/>
          </a:bodyPr>
          <a:lstStyle/>
          <a:p>
            <a:pPr algn="ctr"/>
            <a:r>
              <a:rPr lang="ja-JP" altLang="en-US" dirty="0"/>
              <a:t>税法改正関係の最新の情報</a:t>
            </a:r>
            <a:endParaRPr lang="en-US" dirty="0"/>
          </a:p>
        </p:txBody>
      </p:sp>
      <p:sp>
        <p:nvSpPr>
          <p:cNvPr id="3" name="Subtitle 2"/>
          <p:cNvSpPr>
            <a:spLocks noGrp="1"/>
          </p:cNvSpPr>
          <p:nvPr>
            <p:ph type="subTitle" idx="1"/>
          </p:nvPr>
        </p:nvSpPr>
        <p:spPr>
          <a:xfrm>
            <a:off x="1524000" y="3602038"/>
            <a:ext cx="9436100" cy="2773362"/>
          </a:xfrm>
        </p:spPr>
        <p:txBody>
          <a:bodyPr>
            <a:normAutofit fontScale="85000" lnSpcReduction="20000"/>
          </a:bodyPr>
          <a:lstStyle/>
          <a:p>
            <a:pPr algn="ctr"/>
            <a:r>
              <a:rPr lang="ja-JP" altLang="en-US" sz="2200" dirty="0"/>
              <a:t>大正法律事務所</a:t>
            </a:r>
            <a:endParaRPr lang="en-US" altLang="ja-JP" sz="2200" dirty="0"/>
          </a:p>
          <a:p>
            <a:pPr algn="ctr"/>
            <a:r>
              <a:rPr lang="ja-JP" altLang="en-US" sz="2200" dirty="0"/>
              <a:t>岡　英男</a:t>
            </a:r>
            <a:endParaRPr lang="en-US" altLang="ja-JP" sz="2200" dirty="0"/>
          </a:p>
          <a:p>
            <a:pPr algn="ctr"/>
            <a:r>
              <a:rPr lang="en-US" altLang="ja-JP" sz="2200" dirty="0"/>
              <a:t>De</a:t>
            </a:r>
            <a:r>
              <a:rPr lang="ja-JP" altLang="en-US" sz="2200" dirty="0"/>
              <a:t> </a:t>
            </a:r>
            <a:r>
              <a:rPr lang="en-US" altLang="ja-JP" sz="2200" dirty="0"/>
              <a:t>Jure Partners</a:t>
            </a:r>
            <a:r>
              <a:rPr lang="ja-JP" altLang="en-US" sz="2200" dirty="0"/>
              <a:t>法律事務所（代表パートナー）</a:t>
            </a:r>
            <a:endParaRPr lang="en-US" altLang="ja-JP" sz="2200" dirty="0"/>
          </a:p>
          <a:p>
            <a:pPr algn="ctr"/>
            <a:r>
              <a:rPr lang="ja-JP" altLang="en-US" sz="2200" dirty="0"/>
              <a:t>バトバヤル・サランゲレル</a:t>
            </a:r>
            <a:endParaRPr lang="en-US" altLang="ja-JP" sz="2200" dirty="0"/>
          </a:p>
          <a:p>
            <a:pPr algn="ctr"/>
            <a:endParaRPr lang="en-US" dirty="0"/>
          </a:p>
          <a:p>
            <a:pPr algn="ctr"/>
            <a:r>
              <a:rPr lang="ja-JP" altLang="en-US" dirty="0"/>
              <a:t>モンゴルビジネス・投資のためのモンゴル法最新情報</a:t>
            </a:r>
            <a:endParaRPr lang="en-US" altLang="ja-JP" dirty="0"/>
          </a:p>
          <a:p>
            <a:pPr algn="ctr"/>
            <a:r>
              <a:rPr lang="ja-JP" altLang="en-US" dirty="0"/>
              <a:t>在モンゴル日本国大使館</a:t>
            </a:r>
            <a:endParaRPr lang="en-US" altLang="ja-JP" dirty="0"/>
          </a:p>
          <a:p>
            <a:pPr algn="ctr"/>
            <a:r>
              <a:rPr lang="en-US" altLang="ja-JP" dirty="0"/>
              <a:t>2019</a:t>
            </a:r>
            <a:r>
              <a:rPr lang="ja-JP" altLang="en-US" dirty="0"/>
              <a:t>年</a:t>
            </a:r>
            <a:r>
              <a:rPr lang="en-US" altLang="ja-JP" dirty="0"/>
              <a:t>9</a:t>
            </a:r>
            <a:r>
              <a:rPr lang="ja-JP" altLang="en-US" dirty="0"/>
              <a:t>月</a:t>
            </a:r>
            <a:r>
              <a:rPr lang="en-US" altLang="ja-JP" dirty="0"/>
              <a:t>17</a:t>
            </a:r>
            <a:r>
              <a:rPr lang="ja-JP" altLang="en-US" dirty="0"/>
              <a:t>日</a:t>
            </a:r>
            <a:endParaRPr lang="en-US" dirty="0"/>
          </a:p>
        </p:txBody>
      </p:sp>
    </p:spTree>
    <p:extLst>
      <p:ext uri="{BB962C8B-B14F-4D97-AF65-F5344CB8AC3E}">
        <p14:creationId xmlns:p14="http://schemas.microsoft.com/office/powerpoint/2010/main" val="4180912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ja-JP" altLang="en-US" dirty="0"/>
              <a:t>一般税法の主な改正</a:t>
            </a:r>
            <a:endParaRPr lang="en-US" dirty="0"/>
          </a:p>
        </p:txBody>
      </p:sp>
      <p:sp>
        <p:nvSpPr>
          <p:cNvPr id="3" name="Text Placeholder 2"/>
          <p:cNvSpPr>
            <a:spLocks noGrp="1"/>
          </p:cNvSpPr>
          <p:nvPr>
            <p:ph type="body" idx="1"/>
          </p:nvPr>
        </p:nvSpPr>
        <p:spPr/>
        <p:txBody>
          <a:bodyPr/>
          <a:lstStyle/>
          <a:p>
            <a:r>
              <a:rPr lang="ja-JP" altLang="en-US" dirty="0"/>
              <a:t>現行法</a:t>
            </a:r>
            <a:endParaRPr lang="en-US" dirty="0"/>
          </a:p>
        </p:txBody>
      </p:sp>
      <p:sp>
        <p:nvSpPr>
          <p:cNvPr id="4" name="Content Placeholder 3"/>
          <p:cNvSpPr>
            <a:spLocks noGrp="1"/>
          </p:cNvSpPr>
          <p:nvPr>
            <p:ph sz="half" idx="2"/>
          </p:nvPr>
        </p:nvSpPr>
        <p:spPr/>
        <p:txBody>
          <a:bodyPr>
            <a:normAutofit fontScale="92500" lnSpcReduction="10000"/>
          </a:bodyPr>
          <a:lstStyle/>
          <a:p>
            <a:r>
              <a:rPr lang="ja-JP" altLang="en-US" dirty="0"/>
              <a:t>税金の納付と徴収</a:t>
            </a:r>
            <a:endParaRPr lang="en-US" altLang="ja-JP" dirty="0"/>
          </a:p>
          <a:p>
            <a:pPr lvl="1"/>
            <a:r>
              <a:rPr lang="ja-JP" altLang="en-US" dirty="0"/>
              <a:t>規定はない。</a:t>
            </a:r>
            <a:endParaRPr lang="en-US" altLang="ja-JP" dirty="0"/>
          </a:p>
          <a:p>
            <a:pPr marL="0" indent="0">
              <a:buNone/>
            </a:pPr>
            <a:endParaRPr lang="en-US" altLang="ja-JP" dirty="0"/>
          </a:p>
          <a:p>
            <a:pPr lvl="1"/>
            <a:endParaRPr lang="en-US" dirty="0"/>
          </a:p>
        </p:txBody>
      </p:sp>
      <p:sp>
        <p:nvSpPr>
          <p:cNvPr id="5" name="Text Placeholder 4"/>
          <p:cNvSpPr>
            <a:spLocks noGrp="1"/>
          </p:cNvSpPr>
          <p:nvPr>
            <p:ph type="body" sz="quarter" idx="3"/>
          </p:nvPr>
        </p:nvSpPr>
        <p:spPr/>
        <p:txBody>
          <a:bodyPr/>
          <a:lstStyle/>
          <a:p>
            <a:r>
              <a:rPr lang="ja-JP" altLang="en-US" dirty="0"/>
              <a:t>改正法</a:t>
            </a:r>
            <a:endParaRPr lang="en-US" dirty="0"/>
          </a:p>
        </p:txBody>
      </p:sp>
      <p:sp>
        <p:nvSpPr>
          <p:cNvPr id="6" name="Content Placeholder 5"/>
          <p:cNvSpPr>
            <a:spLocks noGrp="1"/>
          </p:cNvSpPr>
          <p:nvPr>
            <p:ph sz="quarter" idx="4"/>
          </p:nvPr>
        </p:nvSpPr>
        <p:spPr/>
        <p:txBody>
          <a:bodyPr>
            <a:normAutofit fontScale="92500" lnSpcReduction="10000"/>
          </a:bodyPr>
          <a:lstStyle/>
          <a:p>
            <a:r>
              <a:rPr lang="ja-JP" altLang="en-US" dirty="0"/>
              <a:t>税金の納付と徴収</a:t>
            </a:r>
            <a:endParaRPr lang="en-US" altLang="ja-JP" dirty="0"/>
          </a:p>
          <a:p>
            <a:pPr lvl="1"/>
            <a:r>
              <a:rPr lang="ja-JP" altLang="en-US" dirty="0"/>
              <a:t>税の優先原則により、解散法人への債権の優先順位を変更した。</a:t>
            </a:r>
            <a:endParaRPr lang="en-US" altLang="ja-JP" dirty="0"/>
          </a:p>
          <a:p>
            <a:pPr lvl="2"/>
            <a:r>
              <a:rPr lang="ja-JP" altLang="en-US" dirty="0"/>
              <a:t>他人の生命・健康に対する損害賠償の次に滞納税を徴収することができる。</a:t>
            </a:r>
            <a:endParaRPr lang="en-US" altLang="ja-JP" dirty="0"/>
          </a:p>
          <a:p>
            <a:pPr lvl="1"/>
            <a:r>
              <a:rPr lang="ja-JP" altLang="en-US" dirty="0"/>
              <a:t>２次的納税義務者</a:t>
            </a:r>
            <a:endParaRPr lang="en-US" altLang="ja-JP" dirty="0"/>
          </a:p>
          <a:p>
            <a:pPr lvl="2"/>
            <a:r>
              <a:rPr lang="ja-JP" altLang="en-US" dirty="0"/>
              <a:t>納税義務者の延滞税を徴収する際、納税義務者の資産が足りない場合</a:t>
            </a:r>
            <a:endParaRPr lang="en-US" altLang="ja-JP" dirty="0"/>
          </a:p>
          <a:p>
            <a:pPr lvl="2"/>
            <a:r>
              <a:rPr lang="ja-JP" altLang="en-US" dirty="0"/>
              <a:t>延滞税が発生する前</a:t>
            </a:r>
            <a:r>
              <a:rPr lang="en-US" altLang="ja-JP" dirty="0"/>
              <a:t>1</a:t>
            </a:r>
            <a:r>
              <a:rPr lang="ja-JP" altLang="en-US" dirty="0"/>
              <a:t>年以内に。納税義務者が資産を無償で譲渡し、他人に対する債権を放棄し、廉価売買した場合、それらの相手方は、第２次的納税義務者として税金を支払う。</a:t>
            </a:r>
            <a:endParaRPr lang="en-US" altLang="ja-JP" dirty="0"/>
          </a:p>
          <a:p>
            <a:pPr lvl="2"/>
            <a:endParaRPr lang="en-US" dirty="0"/>
          </a:p>
          <a:p>
            <a:endParaRPr lang="en-US" dirty="0"/>
          </a:p>
        </p:txBody>
      </p:sp>
    </p:spTree>
    <p:extLst>
      <p:ext uri="{BB962C8B-B14F-4D97-AF65-F5344CB8AC3E}">
        <p14:creationId xmlns:p14="http://schemas.microsoft.com/office/powerpoint/2010/main" val="1551410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ja-JP" altLang="en-US" dirty="0"/>
              <a:t>一般税法の主な改正</a:t>
            </a:r>
            <a:endParaRPr lang="en-US" dirty="0"/>
          </a:p>
        </p:txBody>
      </p:sp>
      <p:sp>
        <p:nvSpPr>
          <p:cNvPr id="3" name="Text Placeholder 2"/>
          <p:cNvSpPr>
            <a:spLocks noGrp="1"/>
          </p:cNvSpPr>
          <p:nvPr>
            <p:ph type="body" idx="1"/>
          </p:nvPr>
        </p:nvSpPr>
        <p:spPr/>
        <p:txBody>
          <a:bodyPr/>
          <a:lstStyle/>
          <a:p>
            <a:r>
              <a:rPr lang="ja-JP" altLang="en-US" dirty="0"/>
              <a:t>現行法</a:t>
            </a:r>
            <a:endParaRPr lang="en-US" dirty="0"/>
          </a:p>
        </p:txBody>
      </p:sp>
      <p:sp>
        <p:nvSpPr>
          <p:cNvPr id="4" name="Content Placeholder 3"/>
          <p:cNvSpPr>
            <a:spLocks noGrp="1"/>
          </p:cNvSpPr>
          <p:nvPr>
            <p:ph sz="half" idx="2"/>
          </p:nvPr>
        </p:nvSpPr>
        <p:spPr/>
        <p:txBody>
          <a:bodyPr/>
          <a:lstStyle/>
          <a:p>
            <a:r>
              <a:rPr lang="ja-JP" altLang="en-US" dirty="0"/>
              <a:t>税金の納付と徴収</a:t>
            </a:r>
            <a:endParaRPr lang="en-US" altLang="ja-JP" dirty="0"/>
          </a:p>
          <a:p>
            <a:pPr lvl="1"/>
            <a:endParaRPr lang="en-US" dirty="0"/>
          </a:p>
        </p:txBody>
      </p:sp>
      <p:sp>
        <p:nvSpPr>
          <p:cNvPr id="5" name="Text Placeholder 4"/>
          <p:cNvSpPr>
            <a:spLocks noGrp="1"/>
          </p:cNvSpPr>
          <p:nvPr>
            <p:ph type="body" sz="quarter" idx="3"/>
          </p:nvPr>
        </p:nvSpPr>
        <p:spPr/>
        <p:txBody>
          <a:bodyPr/>
          <a:lstStyle/>
          <a:p>
            <a:r>
              <a:rPr lang="ja-JP" altLang="en-US" dirty="0"/>
              <a:t>改正法</a:t>
            </a:r>
            <a:endParaRPr lang="en-US" dirty="0"/>
          </a:p>
        </p:txBody>
      </p:sp>
      <p:sp>
        <p:nvSpPr>
          <p:cNvPr id="6" name="Content Placeholder 5"/>
          <p:cNvSpPr>
            <a:spLocks noGrp="1"/>
          </p:cNvSpPr>
          <p:nvPr>
            <p:ph sz="quarter" idx="4"/>
          </p:nvPr>
        </p:nvSpPr>
        <p:spPr/>
        <p:txBody>
          <a:bodyPr>
            <a:normAutofit/>
          </a:bodyPr>
          <a:lstStyle/>
          <a:p>
            <a:r>
              <a:rPr lang="ja-JP" altLang="en-US" dirty="0"/>
              <a:t>税金の納付と徴収</a:t>
            </a:r>
            <a:endParaRPr lang="en-US" altLang="ja-JP" dirty="0"/>
          </a:p>
          <a:p>
            <a:pPr lvl="1"/>
            <a:r>
              <a:rPr lang="ja-JP" altLang="en-US" dirty="0"/>
              <a:t>以下の状況が発生した場合、税務署は、外国人・無国籍者がモンゴル国から出国する権利を制限する権限を有する機関に対し、通知する。</a:t>
            </a:r>
            <a:endParaRPr lang="en-US" altLang="ja-JP" dirty="0"/>
          </a:p>
          <a:p>
            <a:pPr lvl="2"/>
            <a:r>
              <a:rPr lang="ja-JP" altLang="en-US" dirty="0"/>
              <a:t>延滞税がある納税義務者に、税金を支払う資産・債権がない場合。</a:t>
            </a:r>
            <a:endParaRPr lang="en-US" altLang="ja-JP" dirty="0"/>
          </a:p>
          <a:p>
            <a:pPr lvl="2"/>
            <a:r>
              <a:rPr lang="ja-JP" altLang="en-US" dirty="0"/>
              <a:t>延滞額が</a:t>
            </a:r>
            <a:r>
              <a:rPr lang="en-US" altLang="ja-JP" dirty="0"/>
              <a:t>2000</a:t>
            </a:r>
            <a:r>
              <a:rPr lang="ja-JP" altLang="en-US" dirty="0"/>
              <a:t>万</a:t>
            </a:r>
            <a:r>
              <a:rPr lang="en-US" altLang="ja-JP" dirty="0"/>
              <a:t>MNT</a:t>
            </a:r>
            <a:r>
              <a:rPr lang="ja-JP" altLang="en-US" dirty="0"/>
              <a:t>以上である場合。</a:t>
            </a:r>
            <a:endParaRPr lang="en-US" altLang="ja-JP" dirty="0"/>
          </a:p>
          <a:p>
            <a:pPr lvl="2"/>
            <a:endParaRPr lang="en-US" dirty="0"/>
          </a:p>
          <a:p>
            <a:endParaRPr lang="en-US" dirty="0"/>
          </a:p>
        </p:txBody>
      </p:sp>
    </p:spTree>
    <p:extLst>
      <p:ext uri="{BB962C8B-B14F-4D97-AF65-F5344CB8AC3E}">
        <p14:creationId xmlns:p14="http://schemas.microsoft.com/office/powerpoint/2010/main" val="2959503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ja-JP" altLang="en-US" dirty="0"/>
              <a:t>一般税法の主な改正</a:t>
            </a:r>
            <a:endParaRPr lang="en-US" dirty="0"/>
          </a:p>
        </p:txBody>
      </p:sp>
      <p:sp>
        <p:nvSpPr>
          <p:cNvPr id="3" name="Text Placeholder 2"/>
          <p:cNvSpPr>
            <a:spLocks noGrp="1"/>
          </p:cNvSpPr>
          <p:nvPr>
            <p:ph type="body" idx="1"/>
          </p:nvPr>
        </p:nvSpPr>
        <p:spPr/>
        <p:txBody>
          <a:bodyPr/>
          <a:lstStyle/>
          <a:p>
            <a:r>
              <a:rPr lang="ja-JP" altLang="en-US" dirty="0"/>
              <a:t>現行法</a:t>
            </a:r>
            <a:endParaRPr lang="en-US" dirty="0"/>
          </a:p>
        </p:txBody>
      </p:sp>
      <p:sp>
        <p:nvSpPr>
          <p:cNvPr id="4" name="Content Placeholder 3"/>
          <p:cNvSpPr>
            <a:spLocks noGrp="1"/>
          </p:cNvSpPr>
          <p:nvPr>
            <p:ph sz="half" idx="2"/>
          </p:nvPr>
        </p:nvSpPr>
        <p:spPr/>
        <p:txBody>
          <a:bodyPr>
            <a:normAutofit fontScale="92500"/>
          </a:bodyPr>
          <a:lstStyle/>
          <a:p>
            <a:r>
              <a:rPr lang="ja-JP" altLang="en-US" dirty="0"/>
              <a:t>一般租税回避</a:t>
            </a:r>
            <a:endParaRPr lang="en-US" altLang="ja-JP" dirty="0"/>
          </a:p>
          <a:p>
            <a:pPr lvl="1"/>
            <a:r>
              <a:rPr lang="ja-JP" altLang="en-US" dirty="0"/>
              <a:t>規定はない。</a:t>
            </a:r>
            <a:endParaRPr lang="en-US" altLang="ja-JP" dirty="0"/>
          </a:p>
          <a:p>
            <a:r>
              <a:rPr lang="ja-JP" altLang="en-US" dirty="0"/>
              <a:t>価格移転税制</a:t>
            </a:r>
            <a:endParaRPr lang="en-US" altLang="ja-JP" dirty="0"/>
          </a:p>
          <a:p>
            <a:pPr lvl="1"/>
            <a:r>
              <a:rPr lang="ja-JP" altLang="en-US" dirty="0"/>
              <a:t>規定はない。</a:t>
            </a:r>
            <a:endParaRPr lang="en-US" altLang="ja-JP" dirty="0"/>
          </a:p>
          <a:p>
            <a:pPr lvl="1"/>
            <a:endParaRPr lang="en-US" dirty="0"/>
          </a:p>
        </p:txBody>
      </p:sp>
      <p:sp>
        <p:nvSpPr>
          <p:cNvPr id="5" name="Text Placeholder 4"/>
          <p:cNvSpPr>
            <a:spLocks noGrp="1"/>
          </p:cNvSpPr>
          <p:nvPr>
            <p:ph type="body" sz="quarter" idx="3"/>
          </p:nvPr>
        </p:nvSpPr>
        <p:spPr/>
        <p:txBody>
          <a:bodyPr/>
          <a:lstStyle/>
          <a:p>
            <a:r>
              <a:rPr lang="ja-JP" altLang="en-US" dirty="0"/>
              <a:t>改正法</a:t>
            </a:r>
            <a:endParaRPr lang="en-US" dirty="0"/>
          </a:p>
        </p:txBody>
      </p:sp>
      <p:sp>
        <p:nvSpPr>
          <p:cNvPr id="6" name="Content Placeholder 5"/>
          <p:cNvSpPr>
            <a:spLocks noGrp="1"/>
          </p:cNvSpPr>
          <p:nvPr>
            <p:ph sz="quarter" idx="4"/>
          </p:nvPr>
        </p:nvSpPr>
        <p:spPr/>
        <p:txBody>
          <a:bodyPr>
            <a:normAutofit fontScale="92500"/>
          </a:bodyPr>
          <a:lstStyle/>
          <a:p>
            <a:r>
              <a:rPr lang="ja-JP" altLang="en-US" dirty="0"/>
              <a:t>一般租税回避。</a:t>
            </a:r>
            <a:endParaRPr lang="en-US" altLang="ja-JP" dirty="0"/>
          </a:p>
          <a:p>
            <a:pPr lvl="1"/>
            <a:r>
              <a:rPr lang="en-US" altLang="ja-JP" dirty="0"/>
              <a:t>BEPS</a:t>
            </a:r>
            <a:r>
              <a:rPr lang="ja-JP" altLang="en-US" dirty="0"/>
              <a:t>の一般租税回避規則の導入。</a:t>
            </a:r>
            <a:endParaRPr lang="en-US" dirty="0"/>
          </a:p>
          <a:p>
            <a:r>
              <a:rPr lang="ja-JP" altLang="en-US" dirty="0"/>
              <a:t>価格移転税制</a:t>
            </a:r>
            <a:endParaRPr lang="en-US" altLang="ja-JP" dirty="0"/>
          </a:p>
          <a:p>
            <a:pPr marL="742950" lvl="2" indent="-342900"/>
            <a:r>
              <a:rPr lang="ja-JP" altLang="en-US" dirty="0"/>
              <a:t>価格移転ルールに違反した場合の罰則は、相互関係者間の取引、業務の金額の</a:t>
            </a:r>
            <a:r>
              <a:rPr lang="en-US" altLang="ja-JP" dirty="0"/>
              <a:t>2-4</a:t>
            </a:r>
            <a:r>
              <a:rPr lang="ja-JP" altLang="en-US" dirty="0"/>
              <a:t>％とする。</a:t>
            </a:r>
            <a:endParaRPr lang="en-US" altLang="ja-JP" dirty="0"/>
          </a:p>
          <a:p>
            <a:r>
              <a:rPr lang="ja-JP" altLang="en-US" dirty="0"/>
              <a:t>価格移転に関して次の書類が求められる。</a:t>
            </a:r>
            <a:endParaRPr lang="en-US" altLang="ja-JP" dirty="0"/>
          </a:p>
          <a:p>
            <a:pPr lvl="1"/>
            <a:r>
              <a:rPr lang="ja-JP" altLang="en-US" dirty="0"/>
              <a:t>価格移転業務の年度申告書</a:t>
            </a:r>
            <a:endParaRPr lang="en-US" altLang="ja-JP" dirty="0"/>
          </a:p>
          <a:p>
            <a:pPr lvl="1"/>
            <a:r>
              <a:rPr lang="ja-JP" altLang="en-US" dirty="0"/>
              <a:t>価格移転申告書</a:t>
            </a:r>
            <a:endParaRPr lang="en-US" altLang="ja-JP" dirty="0"/>
          </a:p>
          <a:p>
            <a:pPr lvl="1"/>
            <a:r>
              <a:rPr lang="ja-JP" altLang="en-US" dirty="0"/>
              <a:t>価格移転一般申告書</a:t>
            </a:r>
            <a:endParaRPr lang="en-US" altLang="ja-JP" dirty="0"/>
          </a:p>
          <a:p>
            <a:endParaRPr lang="en-US" altLang="ja-JP" dirty="0"/>
          </a:p>
          <a:p>
            <a:endParaRPr lang="en-US" dirty="0"/>
          </a:p>
        </p:txBody>
      </p:sp>
    </p:spTree>
    <p:extLst>
      <p:ext uri="{BB962C8B-B14F-4D97-AF65-F5344CB8AC3E}">
        <p14:creationId xmlns:p14="http://schemas.microsoft.com/office/powerpoint/2010/main" val="1177965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現行の租税に関する法律</a:t>
            </a:r>
            <a:endParaRPr lang="en-US" dirty="0"/>
          </a:p>
        </p:txBody>
      </p:sp>
      <p:sp>
        <p:nvSpPr>
          <p:cNvPr id="3" name="Content Placeholder 2"/>
          <p:cNvSpPr>
            <a:spLocks noGrp="1"/>
          </p:cNvSpPr>
          <p:nvPr>
            <p:ph idx="1"/>
          </p:nvPr>
        </p:nvSpPr>
        <p:spPr/>
        <p:txBody>
          <a:bodyPr/>
          <a:lstStyle/>
          <a:p>
            <a:r>
              <a:rPr lang="ja-JP" altLang="en-US" dirty="0"/>
              <a:t>租税一般法（</a:t>
            </a:r>
            <a:r>
              <a:rPr lang="en-US" altLang="ja-JP" dirty="0"/>
              <a:t>2008</a:t>
            </a:r>
            <a:r>
              <a:rPr lang="ja-JP" altLang="en-US" dirty="0"/>
              <a:t>年制定、</a:t>
            </a:r>
            <a:r>
              <a:rPr lang="en-US" altLang="ja-JP" dirty="0"/>
              <a:t>2019</a:t>
            </a:r>
            <a:r>
              <a:rPr lang="ja-JP" altLang="en-US" dirty="0"/>
              <a:t>年</a:t>
            </a:r>
            <a:r>
              <a:rPr lang="en-US" altLang="ja-JP" dirty="0"/>
              <a:t>3</a:t>
            </a:r>
            <a:r>
              <a:rPr lang="ja-JP" altLang="en-US" dirty="0"/>
              <a:t>月</a:t>
            </a:r>
            <a:r>
              <a:rPr lang="en-US" altLang="ja-JP" dirty="0"/>
              <a:t>22</a:t>
            </a:r>
            <a:r>
              <a:rPr lang="ja-JP" altLang="en-US" dirty="0"/>
              <a:t>日改正）</a:t>
            </a:r>
            <a:endParaRPr lang="en-US" altLang="ja-JP" dirty="0"/>
          </a:p>
          <a:p>
            <a:r>
              <a:rPr lang="ja-JP" altLang="en-US" dirty="0"/>
              <a:t>法人所得税法（</a:t>
            </a:r>
            <a:r>
              <a:rPr lang="en-US" altLang="ja-JP" dirty="0"/>
              <a:t>2006</a:t>
            </a:r>
            <a:r>
              <a:rPr lang="ja-JP" altLang="en-US" dirty="0"/>
              <a:t>年制定</a:t>
            </a:r>
            <a:r>
              <a:rPr lang="ja-JP" altLang="en-US" b="1" dirty="0"/>
              <a:t>、</a:t>
            </a:r>
            <a:r>
              <a:rPr lang="en-US" altLang="ja-JP" dirty="0"/>
              <a:t> 2019</a:t>
            </a:r>
            <a:r>
              <a:rPr lang="ja-JP" altLang="en-US" dirty="0"/>
              <a:t>年</a:t>
            </a:r>
            <a:r>
              <a:rPr lang="en-US" altLang="ja-JP" dirty="0"/>
              <a:t>3</a:t>
            </a:r>
            <a:r>
              <a:rPr lang="ja-JP" altLang="en-US" dirty="0"/>
              <a:t>月</a:t>
            </a:r>
            <a:r>
              <a:rPr lang="en-US" altLang="ja-JP" dirty="0"/>
              <a:t>22</a:t>
            </a:r>
            <a:r>
              <a:rPr lang="ja-JP" altLang="en-US" dirty="0"/>
              <a:t>日改正）</a:t>
            </a:r>
            <a:endParaRPr lang="en-US" altLang="ja-JP" dirty="0"/>
          </a:p>
          <a:p>
            <a:r>
              <a:rPr lang="ja-JP" altLang="en-US" dirty="0"/>
              <a:t>個人所得税法（</a:t>
            </a:r>
            <a:r>
              <a:rPr lang="en-US" altLang="ja-JP" dirty="0"/>
              <a:t>2006</a:t>
            </a:r>
            <a:r>
              <a:rPr lang="ja-JP" altLang="en-US" dirty="0"/>
              <a:t>年制定、</a:t>
            </a:r>
            <a:r>
              <a:rPr lang="en-US" altLang="ja-JP" dirty="0"/>
              <a:t> 2019</a:t>
            </a:r>
            <a:r>
              <a:rPr lang="ja-JP" altLang="en-US" dirty="0"/>
              <a:t>年</a:t>
            </a:r>
            <a:r>
              <a:rPr lang="en-US" altLang="ja-JP" dirty="0"/>
              <a:t>3</a:t>
            </a:r>
            <a:r>
              <a:rPr lang="ja-JP" altLang="en-US" dirty="0"/>
              <a:t>月</a:t>
            </a:r>
            <a:r>
              <a:rPr lang="en-US" altLang="ja-JP" dirty="0"/>
              <a:t>22</a:t>
            </a:r>
            <a:r>
              <a:rPr lang="ja-JP" altLang="en-US" dirty="0"/>
              <a:t>日改正）</a:t>
            </a:r>
            <a:endParaRPr lang="en-US" altLang="ja-JP" dirty="0"/>
          </a:p>
          <a:p>
            <a:r>
              <a:rPr lang="ja-JP" altLang="en-US" dirty="0"/>
              <a:t>追加価値税法（消費税）（</a:t>
            </a:r>
            <a:r>
              <a:rPr lang="en-US" altLang="ja-JP" dirty="0"/>
              <a:t>2015</a:t>
            </a:r>
            <a:r>
              <a:rPr lang="ja-JP" altLang="en-US" dirty="0"/>
              <a:t>年改正制定</a:t>
            </a:r>
            <a:r>
              <a:rPr lang="ja-JP" altLang="en-US" b="1" dirty="0"/>
              <a:t>、</a:t>
            </a:r>
            <a:r>
              <a:rPr lang="en-US" altLang="ja-JP" dirty="0"/>
              <a:t> 2019</a:t>
            </a:r>
            <a:r>
              <a:rPr lang="ja-JP" altLang="en-US" dirty="0"/>
              <a:t>年</a:t>
            </a:r>
            <a:r>
              <a:rPr lang="en-US" altLang="ja-JP" dirty="0"/>
              <a:t>3</a:t>
            </a:r>
            <a:r>
              <a:rPr lang="ja-JP" altLang="en-US" dirty="0"/>
              <a:t>月</a:t>
            </a:r>
            <a:r>
              <a:rPr lang="en-US" altLang="ja-JP" dirty="0"/>
              <a:t>22</a:t>
            </a:r>
            <a:r>
              <a:rPr lang="ja-JP" altLang="en-US" dirty="0"/>
              <a:t>日改正）</a:t>
            </a:r>
            <a:endParaRPr lang="en-US" dirty="0"/>
          </a:p>
        </p:txBody>
      </p:sp>
    </p:spTree>
    <p:extLst>
      <p:ext uri="{BB962C8B-B14F-4D97-AF65-F5344CB8AC3E}">
        <p14:creationId xmlns:p14="http://schemas.microsoft.com/office/powerpoint/2010/main" val="1019495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租税法典改正根拠</a:t>
            </a:r>
            <a:endParaRPr lang="en-US" dirty="0"/>
          </a:p>
        </p:txBody>
      </p:sp>
      <p:sp>
        <p:nvSpPr>
          <p:cNvPr id="3" name="Content Placeholder 2"/>
          <p:cNvSpPr>
            <a:spLocks noGrp="1"/>
          </p:cNvSpPr>
          <p:nvPr>
            <p:ph idx="1"/>
          </p:nvPr>
        </p:nvSpPr>
        <p:spPr/>
        <p:txBody>
          <a:bodyPr/>
          <a:lstStyle/>
          <a:p>
            <a:r>
              <a:rPr lang="ja-JP" altLang="en-US" dirty="0"/>
              <a:t>租税法典が</a:t>
            </a:r>
            <a:r>
              <a:rPr lang="en-US" altLang="ja-JP" dirty="0"/>
              <a:t>2006</a:t>
            </a:r>
            <a:r>
              <a:rPr lang="ja-JP" altLang="en-US" dirty="0"/>
              <a:t>年に制定され、現状に適合しない；</a:t>
            </a:r>
            <a:endParaRPr lang="en-US" altLang="ja-JP" dirty="0"/>
          </a:p>
          <a:p>
            <a:r>
              <a:rPr lang="en-US" altLang="ja-JP" dirty="0"/>
              <a:t>2018</a:t>
            </a:r>
            <a:r>
              <a:rPr lang="ja-JP" altLang="en-US" dirty="0"/>
              <a:t>年に欧州連合の</a:t>
            </a:r>
            <a:r>
              <a:rPr lang="en-US" altLang="ja-JP" dirty="0"/>
              <a:t>Black</a:t>
            </a:r>
            <a:r>
              <a:rPr lang="ja-JP" altLang="en-US" dirty="0"/>
              <a:t> </a:t>
            </a:r>
            <a:r>
              <a:rPr lang="en-US" altLang="ja-JP" dirty="0"/>
              <a:t>list</a:t>
            </a:r>
            <a:r>
              <a:rPr lang="ja-JP" altLang="en-US" dirty="0"/>
              <a:t>に入った；</a:t>
            </a:r>
            <a:endParaRPr lang="en-US" altLang="ja-JP" dirty="0"/>
          </a:p>
          <a:p>
            <a:endParaRPr lang="en-US" altLang="ja-JP" dirty="0"/>
          </a:p>
        </p:txBody>
      </p:sp>
    </p:spTree>
    <p:extLst>
      <p:ext uri="{BB962C8B-B14F-4D97-AF65-F5344CB8AC3E}">
        <p14:creationId xmlns:p14="http://schemas.microsoft.com/office/powerpoint/2010/main" val="1809768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租税法典改正の目的</a:t>
            </a:r>
            <a:endParaRPr lang="en-US" dirty="0"/>
          </a:p>
        </p:txBody>
      </p:sp>
      <p:sp>
        <p:nvSpPr>
          <p:cNvPr id="3" name="Content Placeholder 2"/>
          <p:cNvSpPr>
            <a:spLocks noGrp="1"/>
          </p:cNvSpPr>
          <p:nvPr>
            <p:ph idx="1"/>
          </p:nvPr>
        </p:nvSpPr>
        <p:spPr/>
        <p:txBody>
          <a:bodyPr/>
          <a:lstStyle/>
          <a:p>
            <a:r>
              <a:rPr lang="ja-JP" altLang="en-US" dirty="0"/>
              <a:t>経済成長維持</a:t>
            </a:r>
            <a:endParaRPr lang="en-US" altLang="ja-JP" dirty="0"/>
          </a:p>
          <a:p>
            <a:pPr lvl="1"/>
            <a:r>
              <a:rPr lang="ja-JP" altLang="en-US" dirty="0"/>
              <a:t>輸出の維持；</a:t>
            </a:r>
            <a:endParaRPr lang="en-US" altLang="ja-JP" dirty="0"/>
          </a:p>
          <a:p>
            <a:pPr lvl="1"/>
            <a:r>
              <a:rPr lang="ja-JP" altLang="en-US" dirty="0"/>
              <a:t>商工銀行の利息減少の維持；</a:t>
            </a:r>
            <a:endParaRPr lang="en-US" altLang="ja-JP" dirty="0"/>
          </a:p>
          <a:p>
            <a:r>
              <a:rPr lang="ja-JP" altLang="en-US" dirty="0"/>
              <a:t>租税制度の健全化</a:t>
            </a:r>
            <a:endParaRPr lang="en-US" altLang="ja-JP" dirty="0"/>
          </a:p>
          <a:p>
            <a:pPr lvl="1"/>
            <a:r>
              <a:rPr lang="ja-JP" altLang="en-US" dirty="0"/>
              <a:t>租税収入の増加；</a:t>
            </a:r>
            <a:endParaRPr lang="en-US" altLang="ja-JP" dirty="0"/>
          </a:p>
          <a:p>
            <a:pPr lvl="1"/>
            <a:r>
              <a:rPr lang="ja-JP" altLang="en-US" dirty="0"/>
              <a:t>全ての納税義務者からの徴税；</a:t>
            </a:r>
            <a:endParaRPr lang="en-US" altLang="ja-JP" dirty="0"/>
          </a:p>
          <a:p>
            <a:r>
              <a:rPr lang="ja-JP" altLang="en-US" dirty="0"/>
              <a:t>納税者の権利保護</a:t>
            </a:r>
            <a:endParaRPr lang="en-US" altLang="ja-JP" dirty="0"/>
          </a:p>
          <a:p>
            <a:pPr lvl="1"/>
            <a:r>
              <a:rPr lang="ja-JP" altLang="en-US" dirty="0"/>
              <a:t>オンラインサービス；</a:t>
            </a:r>
            <a:endParaRPr lang="en-US" altLang="ja-JP" dirty="0"/>
          </a:p>
          <a:p>
            <a:pPr lvl="1"/>
            <a:r>
              <a:rPr lang="ja-JP" altLang="en-US" dirty="0"/>
              <a:t>税務申告書数を減らす；</a:t>
            </a:r>
            <a:endParaRPr lang="en-US" altLang="ja-JP" dirty="0"/>
          </a:p>
          <a:p>
            <a:pPr lvl="1"/>
            <a:endParaRPr lang="en-US" dirty="0"/>
          </a:p>
        </p:txBody>
      </p:sp>
    </p:spTree>
    <p:extLst>
      <p:ext uri="{BB962C8B-B14F-4D97-AF65-F5344CB8AC3E}">
        <p14:creationId xmlns:p14="http://schemas.microsoft.com/office/powerpoint/2010/main" val="3760844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altLang="ja-JP" dirty="0"/>
          </a:p>
          <a:p>
            <a:pPr marL="0" indent="0" algn="ctr">
              <a:buNone/>
            </a:pPr>
            <a:r>
              <a:rPr lang="ja-JP" altLang="en-US" sz="4000" dirty="0"/>
              <a:t>１　一般税法の主な改正</a:t>
            </a:r>
            <a:endParaRPr lang="en-US" sz="4000" dirty="0"/>
          </a:p>
        </p:txBody>
      </p:sp>
    </p:spTree>
    <p:extLst>
      <p:ext uri="{BB962C8B-B14F-4D97-AF65-F5344CB8AC3E}">
        <p14:creationId xmlns:p14="http://schemas.microsoft.com/office/powerpoint/2010/main" val="3401776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29A4B6A1-2D6A-496B-A8EC-91A222CD3102}"/>
              </a:ext>
            </a:extLst>
          </p:cNvPr>
          <p:cNvGraphicFramePr>
            <a:graphicFrameLocks noGrp="1"/>
          </p:cNvGraphicFramePr>
          <p:nvPr>
            <p:extLst>
              <p:ext uri="{D42A27DB-BD31-4B8C-83A1-F6EECF244321}">
                <p14:modId xmlns:p14="http://schemas.microsoft.com/office/powerpoint/2010/main" val="409997701"/>
              </p:ext>
            </p:extLst>
          </p:nvPr>
        </p:nvGraphicFramePr>
        <p:xfrm>
          <a:off x="1222744" y="680484"/>
          <a:ext cx="9930809" cy="5922333"/>
        </p:xfrm>
        <a:graphic>
          <a:graphicData uri="http://schemas.openxmlformats.org/drawingml/2006/table">
            <a:tbl>
              <a:tblPr/>
              <a:tblGrid>
                <a:gridCol w="593138">
                  <a:extLst>
                    <a:ext uri="{9D8B030D-6E8A-4147-A177-3AD203B41FA5}">
                      <a16:colId xmlns:a16="http://schemas.microsoft.com/office/drawing/2014/main" val="1884094190"/>
                    </a:ext>
                  </a:extLst>
                </a:gridCol>
                <a:gridCol w="3643556">
                  <a:extLst>
                    <a:ext uri="{9D8B030D-6E8A-4147-A177-3AD203B41FA5}">
                      <a16:colId xmlns:a16="http://schemas.microsoft.com/office/drawing/2014/main" val="4017770333"/>
                    </a:ext>
                  </a:extLst>
                </a:gridCol>
                <a:gridCol w="643978">
                  <a:extLst>
                    <a:ext uri="{9D8B030D-6E8A-4147-A177-3AD203B41FA5}">
                      <a16:colId xmlns:a16="http://schemas.microsoft.com/office/drawing/2014/main" val="4070385479"/>
                    </a:ext>
                  </a:extLst>
                </a:gridCol>
                <a:gridCol w="610084">
                  <a:extLst>
                    <a:ext uri="{9D8B030D-6E8A-4147-A177-3AD203B41FA5}">
                      <a16:colId xmlns:a16="http://schemas.microsoft.com/office/drawing/2014/main" val="2799993818"/>
                    </a:ext>
                  </a:extLst>
                </a:gridCol>
                <a:gridCol w="3524928">
                  <a:extLst>
                    <a:ext uri="{9D8B030D-6E8A-4147-A177-3AD203B41FA5}">
                      <a16:colId xmlns:a16="http://schemas.microsoft.com/office/drawing/2014/main" val="2961706986"/>
                    </a:ext>
                  </a:extLst>
                </a:gridCol>
                <a:gridCol w="915125">
                  <a:extLst>
                    <a:ext uri="{9D8B030D-6E8A-4147-A177-3AD203B41FA5}">
                      <a16:colId xmlns:a16="http://schemas.microsoft.com/office/drawing/2014/main" val="1607634531"/>
                    </a:ext>
                  </a:extLst>
                </a:gridCol>
              </a:tblGrid>
              <a:tr h="251194">
                <a:tc>
                  <a:txBody>
                    <a:bodyPr/>
                    <a:lstStyle/>
                    <a:p>
                      <a:pPr algn="l" fontAlgn="ct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a:solidFill>
                            <a:srgbClr val="000000"/>
                          </a:solidFill>
                          <a:effectLst/>
                          <a:latin typeface="游ゴシック" panose="020B0400000000000000" pitchFamily="50" charset="-128"/>
                          <a:ea typeface="游ゴシック" panose="020B0400000000000000" pitchFamily="50" charset="-128"/>
                        </a:rPr>
                        <a:t>2008</a:t>
                      </a:r>
                      <a:r>
                        <a:rPr lang="zh-CN" altLang="en-US" sz="1000" b="1" i="0" u="none" strike="noStrike">
                          <a:solidFill>
                            <a:srgbClr val="000000"/>
                          </a:solidFill>
                          <a:effectLst/>
                          <a:latin typeface="游ゴシック" panose="020B0400000000000000" pitchFamily="50" charset="-128"/>
                          <a:ea typeface="游ゴシック" panose="020B0400000000000000" pitchFamily="50" charset="-128"/>
                        </a:rPr>
                        <a:t>～　旧一般税法</a:t>
                      </a:r>
                    </a:p>
                  </a:txBody>
                  <a:tcPr marL="8241" marR="8241" marT="824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dirty="0">
                          <a:solidFill>
                            <a:srgbClr val="000000"/>
                          </a:solidFill>
                          <a:effectLst/>
                          <a:latin typeface="游ゴシック" panose="020B0400000000000000" pitchFamily="50" charset="-128"/>
                          <a:ea typeface="游ゴシック" panose="020B0400000000000000" pitchFamily="50" charset="-128"/>
                        </a:rPr>
                        <a:t>2020</a:t>
                      </a:r>
                      <a:r>
                        <a:rPr lang="zh-CN" altLang="en-US" sz="1000" b="1" i="0" u="none" strike="noStrike" dirty="0">
                          <a:solidFill>
                            <a:srgbClr val="000000"/>
                          </a:solidFill>
                          <a:effectLst/>
                          <a:latin typeface="游ゴシック" panose="020B0400000000000000" pitchFamily="50" charset="-128"/>
                          <a:ea typeface="游ゴシック" panose="020B0400000000000000" pitchFamily="50" charset="-128"/>
                        </a:rPr>
                        <a:t>～　一般税法</a:t>
                      </a:r>
                    </a:p>
                  </a:txBody>
                  <a:tcPr marL="8241" marR="8241" marT="824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4327195"/>
                  </a:ext>
                </a:extLst>
              </a:tr>
              <a:tr h="282427">
                <a:tc>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章</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項目（条文）</a:t>
                      </a:r>
                    </a:p>
                  </a:txBody>
                  <a:tcPr marL="8241" marR="8241" marT="82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章</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項目（条文）</a:t>
                      </a:r>
                    </a:p>
                  </a:txBody>
                  <a:tcPr marL="8241" marR="8241" marT="8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241" marR="8241" marT="82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463131164"/>
                  </a:ext>
                </a:extLst>
              </a:tr>
              <a:tr h="282427">
                <a:tc>
                  <a:txBody>
                    <a:bodyPr/>
                    <a:lstStyle/>
                    <a:p>
                      <a:pPr algn="ct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0" i="0" u="none" strike="noStrike">
                          <a:solidFill>
                            <a:srgbClr val="000000"/>
                          </a:solidFill>
                          <a:effectLst/>
                          <a:latin typeface="游ゴシック" panose="020B0400000000000000" pitchFamily="50" charset="-128"/>
                          <a:ea typeface="游ゴシック" panose="020B0400000000000000" pitchFamily="50" charset="-128"/>
                        </a:rPr>
                        <a:t>一般規程（</a:t>
                      </a:r>
                      <a:r>
                        <a:rPr lang="en-US" altLang="zh-TW" sz="1000" b="0" i="0" u="none" strike="noStrike">
                          <a:solidFill>
                            <a:srgbClr val="000000"/>
                          </a:solidFill>
                          <a:effectLst/>
                          <a:latin typeface="游ゴシック" panose="020B0400000000000000" pitchFamily="50" charset="-128"/>
                          <a:ea typeface="游ゴシック" panose="020B0400000000000000" pitchFamily="50" charset="-128"/>
                        </a:rPr>
                        <a:t>1</a:t>
                      </a:r>
                      <a:r>
                        <a:rPr lang="zh-TW" altLang="en-US" sz="1000" b="0" i="0" u="none" strike="noStrike">
                          <a:solidFill>
                            <a:srgbClr val="000000"/>
                          </a:solidFill>
                          <a:effectLst/>
                          <a:latin typeface="游ゴシック" panose="020B0400000000000000" pitchFamily="50" charset="-128"/>
                          <a:ea typeface="游ゴシック" panose="020B0400000000000000" pitchFamily="50" charset="-128"/>
                        </a:rPr>
                        <a:t>～４）</a:t>
                      </a:r>
                    </a:p>
                  </a:txBody>
                  <a:tcPr marL="8241" marR="8241" marT="82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0" i="0" u="none" strike="noStrike">
                          <a:solidFill>
                            <a:srgbClr val="000000"/>
                          </a:solidFill>
                          <a:effectLst/>
                          <a:latin typeface="游ゴシック" panose="020B0400000000000000" pitchFamily="50" charset="-128"/>
                          <a:ea typeface="游ゴシック" panose="020B0400000000000000" pitchFamily="50" charset="-128"/>
                        </a:rPr>
                        <a:t>総則（１～６）</a:t>
                      </a:r>
                    </a:p>
                  </a:txBody>
                  <a:tcPr marL="8241" marR="8241" marT="8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セクション１（一般条項）</a:t>
                      </a:r>
                    </a:p>
                  </a:txBody>
                  <a:tcPr marL="8241" marR="8241" marT="82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8888846"/>
                  </a:ext>
                </a:extLst>
              </a:tr>
              <a:tr h="282427">
                <a:tc>
                  <a:txBody>
                    <a:bodyPr/>
                    <a:lstStyle/>
                    <a:p>
                      <a:pPr algn="ct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2</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モンゴル国税（５～１１）</a:t>
                      </a:r>
                    </a:p>
                  </a:txBody>
                  <a:tcPr marL="8241" marR="8241" marT="82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2</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モンゴルの税（７～１１）</a:t>
                      </a:r>
                    </a:p>
                  </a:txBody>
                  <a:tcPr marL="8241" marR="8241" marT="8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909728640"/>
                  </a:ext>
                </a:extLst>
              </a:tr>
              <a:tr h="564855">
                <a:tc>
                  <a:txBody>
                    <a:bodyPr/>
                    <a:lstStyle/>
                    <a:p>
                      <a:pPr algn="ct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3</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納税者、その権利及び義務（１２～１８）</a:t>
                      </a:r>
                    </a:p>
                  </a:txBody>
                  <a:tcPr marL="8241" marR="8241" marT="82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3</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納税者（１２～１５）</a:t>
                      </a:r>
                    </a:p>
                  </a:txBody>
                  <a:tcPr marL="8241" marR="8241" marT="8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925711027"/>
                  </a:ext>
                </a:extLst>
              </a:tr>
              <a:tr h="564855">
                <a:tc>
                  <a:txBody>
                    <a:bodyPr/>
                    <a:lstStyle/>
                    <a:p>
                      <a:pPr algn="ct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4</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モンゴル国家税務署（１９～４２）</a:t>
                      </a:r>
                    </a:p>
                  </a:txBody>
                  <a:tcPr marL="8241" marR="8241" marT="82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4</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国際税務協力および一般租税回避原則（１６～１８）</a:t>
                      </a:r>
                    </a:p>
                  </a:txBody>
                  <a:tcPr marL="8241" marR="8241" marT="8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extLst>
                  <a:ext uri="{0D108BD9-81ED-4DB2-BD59-A6C34878D82A}">
                    <a16:rowId xmlns:a16="http://schemas.microsoft.com/office/drawing/2014/main" val="3805053165"/>
                  </a:ext>
                </a:extLst>
              </a:tr>
              <a:tr h="564855">
                <a:tc>
                  <a:txBody>
                    <a:bodyPr/>
                    <a:lstStyle/>
                    <a:p>
                      <a:pPr algn="ct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課税、納税、申告（４３～４６）</a:t>
                      </a:r>
                    </a:p>
                  </a:txBody>
                  <a:tcPr marL="8241" marR="8241" marT="82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納税額の確立、徴収目的で実施する一般活動（１９～２４）</a:t>
                      </a:r>
                    </a:p>
                  </a:txBody>
                  <a:tcPr marL="8241" marR="8241" marT="8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80514274"/>
                  </a:ext>
                </a:extLst>
              </a:tr>
              <a:tr h="564855">
                <a:tc>
                  <a:txBody>
                    <a:bodyPr/>
                    <a:lstStyle/>
                    <a:p>
                      <a:pPr algn="ct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6</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0" i="0" u="none" strike="noStrike">
                          <a:solidFill>
                            <a:srgbClr val="000000"/>
                          </a:solidFill>
                          <a:effectLst/>
                          <a:latin typeface="游ゴシック" panose="020B0400000000000000" pitchFamily="50" charset="-128"/>
                          <a:ea typeface="游ゴシック" panose="020B0400000000000000" pitchFamily="50" charset="-128"/>
                        </a:rPr>
                        <a:t>税務調査（４７～５２）</a:t>
                      </a:r>
                    </a:p>
                  </a:txBody>
                  <a:tcPr marL="8241" marR="8241" marT="82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6</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00" b="0" i="0" u="none" strike="noStrike">
                          <a:solidFill>
                            <a:srgbClr val="000000"/>
                          </a:solidFill>
                          <a:effectLst/>
                          <a:latin typeface="游ゴシック" panose="020B0400000000000000" pitchFamily="50" charset="-128"/>
                          <a:ea typeface="游ゴシック" panose="020B0400000000000000" pitchFamily="50" charset="-128"/>
                        </a:rPr>
                        <a:t>納税者登録、収税、課税、登録（２５～３１）</a:t>
                      </a:r>
                    </a:p>
                  </a:txBody>
                  <a:tcPr marL="8241" marR="8241" marT="8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セクション２（税務管理と規則）</a:t>
                      </a:r>
                    </a:p>
                  </a:txBody>
                  <a:tcPr marL="8241" marR="8241" marT="82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3619552"/>
                  </a:ext>
                </a:extLst>
              </a:tr>
              <a:tr h="282427">
                <a:tc>
                  <a:txBody>
                    <a:bodyPr/>
                    <a:lstStyle/>
                    <a:p>
                      <a:pPr algn="ct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7</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00" b="0" i="0" u="none" strike="noStrike">
                          <a:solidFill>
                            <a:srgbClr val="000000"/>
                          </a:solidFill>
                          <a:effectLst/>
                          <a:latin typeface="游ゴシック" panose="020B0400000000000000" pitchFamily="50" charset="-128"/>
                          <a:ea typeface="游ゴシック" panose="020B0400000000000000" pitchFamily="50" charset="-128"/>
                        </a:rPr>
                        <a:t>税務会計、延滞税（５３～６０）</a:t>
                      </a:r>
                    </a:p>
                  </a:txBody>
                  <a:tcPr marL="8241" marR="8241" marT="82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7</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税情報データベース（３２～３４）</a:t>
                      </a:r>
                    </a:p>
                  </a:txBody>
                  <a:tcPr marL="8241" marR="8241" marT="8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426001840"/>
                  </a:ext>
                </a:extLst>
              </a:tr>
              <a:tr h="564855">
                <a:tc>
                  <a:txBody>
                    <a:bodyPr/>
                    <a:lstStyle/>
                    <a:p>
                      <a:pPr algn="ct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8</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納期限に完納されない滞納税の徴収（６１～７０）</a:t>
                      </a:r>
                    </a:p>
                  </a:txBody>
                  <a:tcPr marL="8241" marR="8241" marT="82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8</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課税額の評価・管理（３５～４０）</a:t>
                      </a:r>
                    </a:p>
                  </a:txBody>
                  <a:tcPr marL="8241" marR="8241" marT="8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48308524"/>
                  </a:ext>
                </a:extLst>
              </a:tr>
              <a:tr h="293724">
                <a:tc>
                  <a:txBody>
                    <a:bodyPr/>
                    <a:lstStyle/>
                    <a:p>
                      <a:pPr algn="ct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9</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その他の機関の義務（７１～７６）</a:t>
                      </a:r>
                    </a:p>
                  </a:txBody>
                  <a:tcPr marL="8241" marR="8241" marT="82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000" b="0" i="0" u="none" strike="noStrike">
                          <a:solidFill>
                            <a:srgbClr val="000000"/>
                          </a:solidFill>
                          <a:effectLst/>
                          <a:latin typeface="游ゴシック" panose="020B0400000000000000" pitchFamily="50" charset="-128"/>
                          <a:ea typeface="游ゴシック" panose="020B0400000000000000" pitchFamily="50" charset="-128"/>
                        </a:rPr>
                        <a:t>9</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納税の監視（４１～４６）</a:t>
                      </a:r>
                    </a:p>
                  </a:txBody>
                  <a:tcPr marL="8241" marR="8241" marT="8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65254828"/>
                  </a:ext>
                </a:extLst>
              </a:tr>
              <a:tr h="282427">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000" b="0" i="0" u="none" strike="noStrike">
                          <a:solidFill>
                            <a:srgbClr val="000000"/>
                          </a:solidFill>
                          <a:effectLst/>
                          <a:latin typeface="游ゴシック" panose="020B0400000000000000" pitchFamily="50" charset="-128"/>
                          <a:ea typeface="游ゴシック" panose="020B0400000000000000" pitchFamily="50" charset="-128"/>
                        </a:rPr>
                        <a:t>10</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rPr>
                        <a:t>紛争解決（４６～４７）</a:t>
                      </a:r>
                    </a:p>
                  </a:txBody>
                  <a:tcPr marL="8241" marR="8241" marT="8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000376039"/>
                  </a:ext>
                </a:extLst>
              </a:tr>
              <a:tr h="282427">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000" b="0" i="0" u="none" strike="noStrike">
                          <a:solidFill>
                            <a:srgbClr val="000000"/>
                          </a:solidFill>
                          <a:effectLst/>
                          <a:latin typeface="游ゴシック" panose="020B0400000000000000" pitchFamily="50" charset="-128"/>
                          <a:ea typeface="游ゴシック" panose="020B0400000000000000" pitchFamily="50" charset="-128"/>
                        </a:rPr>
                        <a:t>11</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納税と還付（４８～５４）</a:t>
                      </a:r>
                    </a:p>
                  </a:txBody>
                  <a:tcPr marL="8241" marR="8241" marT="8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849394959"/>
                  </a:ext>
                </a:extLst>
              </a:tr>
              <a:tr h="282427">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a:noFill/>
                    </a:lnL>
                    <a:lnR>
                      <a:noFill/>
                    </a:lnR>
                    <a:lnT>
                      <a:noFill/>
                    </a:lnT>
                    <a:lnB>
                      <a:noFill/>
                    </a:lnB>
                  </a:tcPr>
                </a:tc>
                <a:tc>
                  <a:txBody>
                    <a:bodyPr/>
                    <a:lstStyle/>
                    <a:p>
                      <a:pPr algn="l" fontAlgn="ct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000" b="0" i="0" u="none" strike="noStrike">
                          <a:solidFill>
                            <a:srgbClr val="000000"/>
                          </a:solidFill>
                          <a:effectLst/>
                          <a:latin typeface="游ゴシック" panose="020B0400000000000000" pitchFamily="50" charset="-128"/>
                          <a:ea typeface="游ゴシック" panose="020B0400000000000000" pitchFamily="50" charset="-128"/>
                        </a:rPr>
                        <a:t>12</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徴税のルール（５５～７３）</a:t>
                      </a:r>
                    </a:p>
                  </a:txBody>
                  <a:tcPr marL="8241" marR="8241" marT="8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396529828"/>
                  </a:ext>
                </a:extLst>
              </a:tr>
              <a:tr h="282427">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a:noFill/>
                    </a:lnL>
                    <a:lnR>
                      <a:noFill/>
                    </a:lnR>
                    <a:lnT>
                      <a:noFill/>
                    </a:lnT>
                    <a:lnB>
                      <a:noFill/>
                    </a:lnB>
                  </a:tcPr>
                </a:tc>
                <a:tc>
                  <a:txBody>
                    <a:bodyPr/>
                    <a:lstStyle/>
                    <a:p>
                      <a:pPr algn="l" fontAlgn="ct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13</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モンゴルの税管轄機関（７４～８０）</a:t>
                      </a:r>
                    </a:p>
                  </a:txBody>
                  <a:tcPr marL="8241" marR="8241" marT="8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589869836"/>
                  </a:ext>
                </a:extLst>
              </a:tr>
              <a:tr h="293724">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41" marR="8241" marT="824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14</a:t>
                      </a:r>
                    </a:p>
                  </a:txBody>
                  <a:tcPr marL="8241" marR="8241" marT="82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その他（８１～８６）</a:t>
                      </a:r>
                    </a:p>
                  </a:txBody>
                  <a:tcPr marL="8241" marR="8241" marT="82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488251338"/>
                  </a:ext>
                </a:extLst>
              </a:tr>
            </a:tbl>
          </a:graphicData>
        </a:graphic>
      </p:graphicFrame>
    </p:spTree>
    <p:extLst>
      <p:ext uri="{BB962C8B-B14F-4D97-AF65-F5344CB8AC3E}">
        <p14:creationId xmlns:p14="http://schemas.microsoft.com/office/powerpoint/2010/main" val="2346993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ja-JP" altLang="en-US" dirty="0"/>
              <a:t>一般税法の主な改正</a:t>
            </a:r>
            <a:endParaRPr lang="en-US" dirty="0"/>
          </a:p>
        </p:txBody>
      </p:sp>
      <p:sp>
        <p:nvSpPr>
          <p:cNvPr id="5" name="Text Placeholder 4"/>
          <p:cNvSpPr>
            <a:spLocks noGrp="1"/>
          </p:cNvSpPr>
          <p:nvPr>
            <p:ph type="body" idx="1"/>
          </p:nvPr>
        </p:nvSpPr>
        <p:spPr/>
        <p:txBody>
          <a:bodyPr/>
          <a:lstStyle/>
          <a:p>
            <a:r>
              <a:rPr lang="ja-JP" altLang="en-US" dirty="0"/>
              <a:t>現行法</a:t>
            </a:r>
            <a:endParaRPr lang="en-US" dirty="0"/>
          </a:p>
        </p:txBody>
      </p:sp>
      <p:sp>
        <p:nvSpPr>
          <p:cNvPr id="6" name="Content Placeholder 5"/>
          <p:cNvSpPr>
            <a:spLocks noGrp="1"/>
          </p:cNvSpPr>
          <p:nvPr>
            <p:ph sz="half" idx="2"/>
          </p:nvPr>
        </p:nvSpPr>
        <p:spPr/>
        <p:txBody>
          <a:bodyPr/>
          <a:lstStyle/>
          <a:p>
            <a:r>
              <a:rPr lang="ja-JP" altLang="en-US" dirty="0"/>
              <a:t>課税消滅時効</a:t>
            </a:r>
            <a:endParaRPr lang="en-US" altLang="ja-JP" dirty="0"/>
          </a:p>
          <a:p>
            <a:pPr lvl="1"/>
            <a:r>
              <a:rPr lang="en-US" altLang="ja-JP" dirty="0"/>
              <a:t>5</a:t>
            </a:r>
            <a:r>
              <a:rPr lang="ja-JP" altLang="en-US" dirty="0"/>
              <a:t>年間</a:t>
            </a:r>
            <a:endParaRPr lang="en-US" altLang="ja-JP" dirty="0"/>
          </a:p>
          <a:p>
            <a:pPr lvl="1"/>
            <a:r>
              <a:rPr lang="ja-JP" altLang="en-US" dirty="0"/>
              <a:t>税務署から納税者に対して、税務確認検査及び調査を行う際、前の</a:t>
            </a:r>
            <a:r>
              <a:rPr lang="en-US" altLang="ja-JP" dirty="0"/>
              <a:t>5</a:t>
            </a:r>
            <a:r>
              <a:rPr lang="ja-JP" altLang="en-US" dirty="0"/>
              <a:t>年間の会計書類を検査する。</a:t>
            </a:r>
            <a:endParaRPr lang="en-US" dirty="0"/>
          </a:p>
        </p:txBody>
      </p:sp>
      <p:sp>
        <p:nvSpPr>
          <p:cNvPr id="7" name="Text Placeholder 6"/>
          <p:cNvSpPr>
            <a:spLocks noGrp="1"/>
          </p:cNvSpPr>
          <p:nvPr>
            <p:ph type="body" sz="quarter" idx="3"/>
          </p:nvPr>
        </p:nvSpPr>
        <p:spPr/>
        <p:txBody>
          <a:bodyPr/>
          <a:lstStyle/>
          <a:p>
            <a:r>
              <a:rPr lang="ja-JP" altLang="en-US" dirty="0"/>
              <a:t>改正法</a:t>
            </a:r>
            <a:endParaRPr lang="en-US" dirty="0"/>
          </a:p>
        </p:txBody>
      </p:sp>
      <p:sp>
        <p:nvSpPr>
          <p:cNvPr id="8" name="Content Placeholder 7"/>
          <p:cNvSpPr>
            <a:spLocks noGrp="1"/>
          </p:cNvSpPr>
          <p:nvPr>
            <p:ph sz="quarter" idx="4"/>
          </p:nvPr>
        </p:nvSpPr>
        <p:spPr/>
        <p:txBody>
          <a:bodyPr/>
          <a:lstStyle/>
          <a:p>
            <a:r>
              <a:rPr lang="ja-JP" altLang="en-US" dirty="0"/>
              <a:t>課税消滅時効</a:t>
            </a:r>
            <a:endParaRPr lang="en-US" altLang="ja-JP" dirty="0"/>
          </a:p>
          <a:p>
            <a:pPr lvl="1"/>
            <a:r>
              <a:rPr lang="en-US" altLang="ja-JP" dirty="0"/>
              <a:t>4</a:t>
            </a:r>
            <a:r>
              <a:rPr lang="ja-JP" altLang="en-US" dirty="0"/>
              <a:t>年間</a:t>
            </a:r>
            <a:endParaRPr lang="en-US" altLang="ja-JP" dirty="0"/>
          </a:p>
          <a:p>
            <a:pPr lvl="1"/>
            <a:r>
              <a:rPr lang="ja-JP" altLang="en-US" dirty="0"/>
              <a:t>前の</a:t>
            </a:r>
            <a:r>
              <a:rPr lang="en-US" altLang="ja-JP" dirty="0"/>
              <a:t>4</a:t>
            </a:r>
            <a:r>
              <a:rPr lang="ja-JP" altLang="en-US" dirty="0"/>
              <a:t>年間の会計書類を検査する。</a:t>
            </a:r>
            <a:endParaRPr lang="en-US" dirty="0"/>
          </a:p>
        </p:txBody>
      </p:sp>
    </p:spTree>
    <p:extLst>
      <p:ext uri="{BB962C8B-B14F-4D97-AF65-F5344CB8AC3E}">
        <p14:creationId xmlns:p14="http://schemas.microsoft.com/office/powerpoint/2010/main" val="2536945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ja-JP" altLang="en-US" dirty="0"/>
              <a:t>一般税法の主な改正</a:t>
            </a:r>
            <a:endParaRPr lang="en-US" dirty="0"/>
          </a:p>
        </p:txBody>
      </p:sp>
      <p:sp>
        <p:nvSpPr>
          <p:cNvPr id="3" name="Text Placeholder 2"/>
          <p:cNvSpPr>
            <a:spLocks noGrp="1"/>
          </p:cNvSpPr>
          <p:nvPr>
            <p:ph type="body" idx="1"/>
          </p:nvPr>
        </p:nvSpPr>
        <p:spPr/>
        <p:txBody>
          <a:bodyPr/>
          <a:lstStyle/>
          <a:p>
            <a:r>
              <a:rPr lang="ja-JP" altLang="en-US" dirty="0"/>
              <a:t>現行法</a:t>
            </a:r>
            <a:endParaRPr lang="en-US" dirty="0"/>
          </a:p>
        </p:txBody>
      </p:sp>
      <p:sp>
        <p:nvSpPr>
          <p:cNvPr id="4" name="Content Placeholder 3"/>
          <p:cNvSpPr>
            <a:spLocks noGrp="1"/>
          </p:cNvSpPr>
          <p:nvPr>
            <p:ph sz="half" idx="2"/>
          </p:nvPr>
        </p:nvSpPr>
        <p:spPr/>
        <p:txBody>
          <a:bodyPr>
            <a:normAutofit/>
          </a:bodyPr>
          <a:lstStyle/>
          <a:p>
            <a:r>
              <a:rPr lang="ja-JP" altLang="en-US" sz="1600" dirty="0"/>
              <a:t>紛争解決委員会</a:t>
            </a:r>
            <a:endParaRPr lang="en-US" sz="1600" dirty="0"/>
          </a:p>
          <a:p>
            <a:pPr lvl="1"/>
            <a:r>
              <a:rPr lang="ja-JP" altLang="en-US" dirty="0"/>
              <a:t>紛争解決委員会の</a:t>
            </a:r>
            <a:r>
              <a:rPr lang="en-US" altLang="ja-JP" dirty="0"/>
              <a:t>2</a:t>
            </a:r>
            <a:r>
              <a:rPr lang="ja-JP" altLang="en-US" dirty="0"/>
              <a:t>段階ある。</a:t>
            </a:r>
            <a:endParaRPr lang="en-US" altLang="ja-JP" dirty="0"/>
          </a:p>
          <a:p>
            <a:pPr lvl="2"/>
            <a:r>
              <a:rPr lang="ja-JP" altLang="en-US" sz="1600" dirty="0"/>
              <a:t>市の税務紛争解決委員会（第一審委員会）</a:t>
            </a:r>
            <a:endParaRPr lang="en-US" altLang="ja-JP" sz="1600" dirty="0"/>
          </a:p>
          <a:p>
            <a:pPr lvl="2"/>
            <a:r>
              <a:rPr lang="ja-JP" altLang="en-US" sz="1600" dirty="0"/>
              <a:t>総合税務局紛争解決委員会（第二審委員会）</a:t>
            </a:r>
            <a:endParaRPr lang="en-US" altLang="ja-JP" sz="1600" dirty="0"/>
          </a:p>
          <a:p>
            <a:pPr lvl="2"/>
            <a:r>
              <a:rPr lang="ja-JP" altLang="en-US" sz="1600" dirty="0"/>
              <a:t>それでも解決しないとき訴訟提する</a:t>
            </a:r>
            <a:endParaRPr lang="en-US" sz="1600" dirty="0"/>
          </a:p>
        </p:txBody>
      </p:sp>
      <p:sp>
        <p:nvSpPr>
          <p:cNvPr id="5" name="Text Placeholder 4"/>
          <p:cNvSpPr>
            <a:spLocks noGrp="1"/>
          </p:cNvSpPr>
          <p:nvPr>
            <p:ph type="body" sz="quarter" idx="3"/>
          </p:nvPr>
        </p:nvSpPr>
        <p:spPr/>
        <p:txBody>
          <a:bodyPr/>
          <a:lstStyle/>
          <a:p>
            <a:r>
              <a:rPr lang="ja-JP" altLang="en-US" dirty="0"/>
              <a:t>改正法</a:t>
            </a:r>
            <a:endParaRPr lang="en-US" dirty="0"/>
          </a:p>
        </p:txBody>
      </p:sp>
      <p:sp>
        <p:nvSpPr>
          <p:cNvPr id="6" name="Content Placeholder 5"/>
          <p:cNvSpPr>
            <a:spLocks noGrp="1"/>
          </p:cNvSpPr>
          <p:nvPr>
            <p:ph sz="quarter" idx="4"/>
          </p:nvPr>
        </p:nvSpPr>
        <p:spPr/>
        <p:txBody>
          <a:bodyPr/>
          <a:lstStyle/>
          <a:p>
            <a:r>
              <a:rPr lang="ja-JP" altLang="en-US" dirty="0"/>
              <a:t>紛争委員会</a:t>
            </a:r>
            <a:endParaRPr lang="en-US" altLang="ja-JP" dirty="0"/>
          </a:p>
          <a:p>
            <a:pPr lvl="1"/>
            <a:r>
              <a:rPr lang="ja-JP" altLang="en-US" dirty="0"/>
              <a:t>紛争解決委員会は</a:t>
            </a:r>
            <a:r>
              <a:rPr lang="en-US" altLang="ja-JP" dirty="0"/>
              <a:t>1</a:t>
            </a:r>
            <a:r>
              <a:rPr lang="ja-JP" altLang="en-US" dirty="0"/>
              <a:t>段階のみとした。</a:t>
            </a:r>
            <a:endParaRPr lang="en-US" altLang="ja-JP" dirty="0"/>
          </a:p>
          <a:p>
            <a:pPr lvl="1"/>
            <a:r>
              <a:rPr lang="ja-JP" altLang="en-US" dirty="0"/>
              <a:t>紛争解決委員会の権限の強化。</a:t>
            </a:r>
            <a:endParaRPr lang="en-US" altLang="ja-JP" dirty="0"/>
          </a:p>
          <a:p>
            <a:pPr lvl="1"/>
            <a:r>
              <a:rPr lang="ja-JP" altLang="en-US" dirty="0"/>
              <a:t>紛争解決委員会は事件を税務検査官に差戻すことができる。</a:t>
            </a:r>
            <a:endParaRPr lang="en-US" altLang="ja-JP" dirty="0"/>
          </a:p>
          <a:p>
            <a:pPr lvl="1"/>
            <a:r>
              <a:rPr lang="ja-JP" altLang="en-US" dirty="0"/>
              <a:t>納税義務者は、税務確認検査の結果を認めない場合、税務確認検査の違反罰金額の</a:t>
            </a:r>
            <a:r>
              <a:rPr lang="en-US" altLang="ja-JP" dirty="0"/>
              <a:t>10</a:t>
            </a:r>
            <a:r>
              <a:rPr lang="ja-JP" altLang="en-US" dirty="0"/>
              <a:t>％に相当する現金を担保として支払う。現金担保の最高金額は</a:t>
            </a:r>
            <a:r>
              <a:rPr lang="en-US" altLang="ja-JP" dirty="0"/>
              <a:t>1</a:t>
            </a:r>
            <a:r>
              <a:rPr lang="ja-JP" altLang="en-US" dirty="0"/>
              <a:t>億</a:t>
            </a:r>
            <a:r>
              <a:rPr lang="en-US" altLang="ja-JP" dirty="0"/>
              <a:t>MNT</a:t>
            </a:r>
            <a:r>
              <a:rPr lang="ja-JP" altLang="en-US" dirty="0"/>
              <a:t>である。</a:t>
            </a:r>
            <a:endParaRPr lang="en-US" altLang="ja-JP" dirty="0"/>
          </a:p>
          <a:p>
            <a:pPr lvl="1"/>
            <a:endParaRPr lang="en-US" dirty="0"/>
          </a:p>
        </p:txBody>
      </p:sp>
    </p:spTree>
    <p:extLst>
      <p:ext uri="{BB962C8B-B14F-4D97-AF65-F5344CB8AC3E}">
        <p14:creationId xmlns:p14="http://schemas.microsoft.com/office/powerpoint/2010/main" val="2867227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ja-JP" altLang="en-US" dirty="0"/>
              <a:t>一般税法の主な改正</a:t>
            </a:r>
            <a:endParaRPr lang="en-US" dirty="0"/>
          </a:p>
        </p:txBody>
      </p:sp>
      <p:sp>
        <p:nvSpPr>
          <p:cNvPr id="3" name="Text Placeholder 2"/>
          <p:cNvSpPr>
            <a:spLocks noGrp="1"/>
          </p:cNvSpPr>
          <p:nvPr>
            <p:ph type="body" idx="1"/>
          </p:nvPr>
        </p:nvSpPr>
        <p:spPr/>
        <p:txBody>
          <a:bodyPr/>
          <a:lstStyle/>
          <a:p>
            <a:r>
              <a:rPr lang="ja-JP" altLang="en-US" dirty="0"/>
              <a:t>現行法</a:t>
            </a:r>
            <a:endParaRPr lang="en-US" dirty="0"/>
          </a:p>
        </p:txBody>
      </p:sp>
      <p:sp>
        <p:nvSpPr>
          <p:cNvPr id="4" name="Content Placeholder 3"/>
          <p:cNvSpPr>
            <a:spLocks noGrp="1"/>
          </p:cNvSpPr>
          <p:nvPr>
            <p:ph sz="half" idx="2"/>
          </p:nvPr>
        </p:nvSpPr>
        <p:spPr/>
        <p:txBody>
          <a:bodyPr/>
          <a:lstStyle/>
          <a:p>
            <a:r>
              <a:rPr lang="ja-JP" altLang="en-US" dirty="0"/>
              <a:t>滞納税徴収期間</a:t>
            </a:r>
            <a:endParaRPr lang="en-US" altLang="ja-JP" dirty="0"/>
          </a:p>
          <a:p>
            <a:pPr lvl="1"/>
            <a:r>
              <a:rPr lang="ja-JP" altLang="en-US" dirty="0"/>
              <a:t>納税者の希望により、滞納税徴収期間を</a:t>
            </a:r>
            <a:r>
              <a:rPr lang="en-US" altLang="ja-JP" dirty="0"/>
              <a:t>60</a:t>
            </a:r>
            <a:r>
              <a:rPr lang="ja-JP" altLang="en-US" dirty="0"/>
              <a:t>日まで延長できる。</a:t>
            </a:r>
            <a:endParaRPr lang="en-US" altLang="ja-JP" dirty="0"/>
          </a:p>
          <a:p>
            <a:pPr lvl="1"/>
            <a:endParaRPr lang="en-US" dirty="0"/>
          </a:p>
        </p:txBody>
      </p:sp>
      <p:sp>
        <p:nvSpPr>
          <p:cNvPr id="5" name="Text Placeholder 4"/>
          <p:cNvSpPr>
            <a:spLocks noGrp="1"/>
          </p:cNvSpPr>
          <p:nvPr>
            <p:ph type="body" sz="quarter" idx="3"/>
          </p:nvPr>
        </p:nvSpPr>
        <p:spPr/>
        <p:txBody>
          <a:bodyPr/>
          <a:lstStyle/>
          <a:p>
            <a:r>
              <a:rPr lang="ja-JP" altLang="en-US" dirty="0"/>
              <a:t>改正税法</a:t>
            </a:r>
            <a:endParaRPr lang="en-US" dirty="0"/>
          </a:p>
        </p:txBody>
      </p:sp>
      <p:sp>
        <p:nvSpPr>
          <p:cNvPr id="6" name="Content Placeholder 5"/>
          <p:cNvSpPr>
            <a:spLocks noGrp="1"/>
          </p:cNvSpPr>
          <p:nvPr>
            <p:ph sz="quarter" idx="4"/>
          </p:nvPr>
        </p:nvSpPr>
        <p:spPr/>
        <p:txBody>
          <a:bodyPr/>
          <a:lstStyle/>
          <a:p>
            <a:r>
              <a:rPr lang="ja-JP" altLang="en-US" dirty="0"/>
              <a:t>滞納税徴収期間</a:t>
            </a:r>
            <a:endParaRPr lang="en-US" altLang="ja-JP" dirty="0"/>
          </a:p>
          <a:p>
            <a:pPr lvl="1"/>
            <a:r>
              <a:rPr lang="ja-JP" altLang="en-US" dirty="0"/>
              <a:t>納税者の希望により、滞納税徴収期間を</a:t>
            </a:r>
            <a:r>
              <a:rPr lang="en-US" altLang="ja-JP" dirty="0"/>
              <a:t>2</a:t>
            </a:r>
            <a:r>
              <a:rPr lang="ja-JP" altLang="en-US" dirty="0"/>
              <a:t>年間まで延長できる。</a:t>
            </a:r>
            <a:endParaRPr lang="en-US" altLang="ja-JP" dirty="0"/>
          </a:p>
          <a:p>
            <a:pPr lvl="1"/>
            <a:r>
              <a:rPr lang="ja-JP" altLang="en-US" dirty="0"/>
              <a:t>延長を希望するにあたり、保証が求められる。</a:t>
            </a:r>
            <a:endParaRPr lang="en-US" altLang="ja-JP" dirty="0"/>
          </a:p>
          <a:p>
            <a:pPr lvl="1"/>
            <a:endParaRPr lang="en-US" dirty="0"/>
          </a:p>
          <a:p>
            <a:endParaRPr lang="en-US" dirty="0"/>
          </a:p>
        </p:txBody>
      </p:sp>
    </p:spTree>
    <p:extLst>
      <p:ext uri="{BB962C8B-B14F-4D97-AF65-F5344CB8AC3E}">
        <p14:creationId xmlns:p14="http://schemas.microsoft.com/office/powerpoint/2010/main" val="157206099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1204</TotalTime>
  <Words>1005</Words>
  <Application>Microsoft Office PowerPoint</Application>
  <PresentationFormat>ワイド画面</PresentationFormat>
  <Paragraphs>149</Paragraphs>
  <Slides>12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游ゴシック</vt:lpstr>
      <vt:lpstr>Arial</vt:lpstr>
      <vt:lpstr>Calibri</vt:lpstr>
      <vt:lpstr>Century Gothic</vt:lpstr>
      <vt:lpstr>Wingdings 3</vt:lpstr>
      <vt:lpstr>Wisp</vt:lpstr>
      <vt:lpstr>税法改正関係の最新の情報</vt:lpstr>
      <vt:lpstr>現行の租税に関する法律</vt:lpstr>
      <vt:lpstr>租税法典改正根拠</vt:lpstr>
      <vt:lpstr>租税法典改正の目的</vt:lpstr>
      <vt:lpstr>PowerPoint プレゼンテーション</vt:lpstr>
      <vt:lpstr>PowerPoint プレゼンテーション</vt:lpstr>
      <vt:lpstr>一般税法の主な改正</vt:lpstr>
      <vt:lpstr>一般税法の主な改正</vt:lpstr>
      <vt:lpstr>一般税法の主な改正</vt:lpstr>
      <vt:lpstr>一般税法の主な改正</vt:lpstr>
      <vt:lpstr>一般税法の主な改正</vt:lpstr>
      <vt:lpstr>一般税法の主な改正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モンゴルにおける会社設立と運営上の留意点</dc:title>
  <dc:creator>User</dc:creator>
  <cp:lastModifiedBy>HIDEO OKA</cp:lastModifiedBy>
  <cp:revision>98</cp:revision>
  <cp:lastPrinted>2019-03-20T07:44:43Z</cp:lastPrinted>
  <dcterms:created xsi:type="dcterms:W3CDTF">2017-11-20T23:56:51Z</dcterms:created>
  <dcterms:modified xsi:type="dcterms:W3CDTF">2020-03-19T08:35:40Z</dcterms:modified>
</cp:coreProperties>
</file>