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9"/>
  </p:notesMasterIdLst>
  <p:handoutMasterIdLst>
    <p:handoutMasterId r:id="rId10"/>
  </p:handoutMasterIdLst>
  <p:sldIdLst>
    <p:sldId id="284" r:id="rId2"/>
    <p:sldId id="271" r:id="rId3"/>
    <p:sldId id="286" r:id="rId4"/>
    <p:sldId id="287" r:id="rId5"/>
    <p:sldId id="276" r:id="rId6"/>
    <p:sldId id="275" r:id="rId7"/>
    <p:sldId id="268" r:id="rId8"/>
  </p:sldIdLst>
  <p:sldSz cx="12192000" cy="6858000"/>
  <p:notesSz cx="9296400" cy="7010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94660"/>
  </p:normalViewPr>
  <p:slideViewPr>
    <p:cSldViewPr snapToGrid="0">
      <p:cViewPr varScale="1">
        <p:scale>
          <a:sx n="85" d="100"/>
          <a:sy n="85" d="100"/>
        </p:scale>
        <p:origin x="774" y="78"/>
      </p:cViewPr>
      <p:guideLst>
        <p:guide orient="horz" pos="2160"/>
        <p:guide pos="3840"/>
      </p:guideLst>
    </p:cSldViewPr>
  </p:slideViewPr>
  <p:notesTextViewPr>
    <p:cViewPr>
      <p:scale>
        <a:sx n="1" d="1"/>
        <a:sy n="1" d="1"/>
      </p:scale>
      <p:origin x="0" y="0"/>
    </p:cViewPr>
  </p:notesTextViewPr>
  <p:sorterViewPr>
    <p:cViewPr>
      <p:scale>
        <a:sx n="100" d="100"/>
        <a:sy n="100" d="100"/>
      </p:scale>
      <p:origin x="0" y="-2334"/>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4029282" cy="35076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5265014" y="0"/>
            <a:ext cx="4029282" cy="350760"/>
          </a:xfrm>
          <a:prstGeom prst="rect">
            <a:avLst/>
          </a:prstGeom>
        </p:spPr>
        <p:txBody>
          <a:bodyPr vert="horz" lIns="91440" tIns="45720" rIns="91440" bIns="45720" rtlCol="0"/>
          <a:lstStyle>
            <a:lvl1pPr algn="r">
              <a:defRPr sz="1200"/>
            </a:lvl1pPr>
          </a:lstStyle>
          <a:p>
            <a:fld id="{D480A4F2-D21A-43D6-9B39-4219AD7C24EE}" type="datetimeFigureOut">
              <a:rPr lang="en-US" smtClean="0"/>
              <a:t>3/19/2020</a:t>
            </a:fld>
            <a:endParaRPr lang="en-US"/>
          </a:p>
        </p:txBody>
      </p:sp>
      <p:sp>
        <p:nvSpPr>
          <p:cNvPr id="4" name="Footer Placeholder 3"/>
          <p:cNvSpPr>
            <a:spLocks noGrp="1"/>
          </p:cNvSpPr>
          <p:nvPr>
            <p:ph type="ftr" sz="quarter" idx="2"/>
          </p:nvPr>
        </p:nvSpPr>
        <p:spPr>
          <a:xfrm>
            <a:off x="1" y="6658443"/>
            <a:ext cx="4029282" cy="35076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5265014" y="6658443"/>
            <a:ext cx="4029282" cy="350760"/>
          </a:xfrm>
          <a:prstGeom prst="rect">
            <a:avLst/>
          </a:prstGeom>
        </p:spPr>
        <p:txBody>
          <a:bodyPr vert="horz" lIns="91440" tIns="45720" rIns="91440" bIns="45720" rtlCol="0" anchor="b"/>
          <a:lstStyle>
            <a:lvl1pPr algn="r">
              <a:defRPr sz="1200"/>
            </a:lvl1pPr>
          </a:lstStyle>
          <a:p>
            <a:fld id="{C010EAEB-031C-4A79-870C-C094879EFABB}" type="slidenum">
              <a:rPr lang="en-US" smtClean="0"/>
              <a:t>‹#›</a:t>
            </a:fld>
            <a:endParaRPr lang="en-US"/>
          </a:p>
        </p:txBody>
      </p:sp>
    </p:spTree>
    <p:extLst>
      <p:ext uri="{BB962C8B-B14F-4D97-AF65-F5344CB8AC3E}">
        <p14:creationId xmlns:p14="http://schemas.microsoft.com/office/powerpoint/2010/main" val="15227986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028440" cy="351737"/>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5265809" y="0"/>
            <a:ext cx="4028440" cy="351737"/>
          </a:xfrm>
          <a:prstGeom prst="rect">
            <a:avLst/>
          </a:prstGeom>
        </p:spPr>
        <p:txBody>
          <a:bodyPr vert="horz" lIns="93177" tIns="46589" rIns="93177" bIns="46589" rtlCol="0"/>
          <a:lstStyle>
            <a:lvl1pPr algn="r">
              <a:defRPr sz="1200"/>
            </a:lvl1pPr>
          </a:lstStyle>
          <a:p>
            <a:fld id="{7896D91C-29AA-4213-BBFC-634DE99C9094}" type="datetimeFigureOut">
              <a:rPr lang="en-US" smtClean="0"/>
              <a:t>3/19/2020</a:t>
            </a:fld>
            <a:endParaRPr lang="en-US"/>
          </a:p>
        </p:txBody>
      </p:sp>
      <p:sp>
        <p:nvSpPr>
          <p:cNvPr id="4" name="Slide Image Placeholder 3"/>
          <p:cNvSpPr>
            <a:spLocks noGrp="1" noRot="1" noChangeAspect="1"/>
          </p:cNvSpPr>
          <p:nvPr>
            <p:ph type="sldImg" idx="2"/>
          </p:nvPr>
        </p:nvSpPr>
        <p:spPr>
          <a:xfrm>
            <a:off x="2546350" y="876300"/>
            <a:ext cx="4203700" cy="2365375"/>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929640" y="3373755"/>
            <a:ext cx="7437120" cy="2760345"/>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6658664"/>
            <a:ext cx="4028440" cy="351736"/>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5265809" y="6658664"/>
            <a:ext cx="4028440" cy="351736"/>
          </a:xfrm>
          <a:prstGeom prst="rect">
            <a:avLst/>
          </a:prstGeom>
        </p:spPr>
        <p:txBody>
          <a:bodyPr vert="horz" lIns="93177" tIns="46589" rIns="93177" bIns="46589" rtlCol="0" anchor="b"/>
          <a:lstStyle>
            <a:lvl1pPr algn="r">
              <a:defRPr sz="1200"/>
            </a:lvl1pPr>
          </a:lstStyle>
          <a:p>
            <a:fld id="{E9B4E479-5951-4C42-A444-4E9BD8E1D39B}" type="slidenum">
              <a:rPr lang="en-US" smtClean="0"/>
              <a:t>‹#›</a:t>
            </a:fld>
            <a:endParaRPr lang="en-US"/>
          </a:p>
        </p:txBody>
      </p:sp>
    </p:spTree>
    <p:extLst>
      <p:ext uri="{BB962C8B-B14F-4D97-AF65-F5344CB8AC3E}">
        <p14:creationId xmlns:p14="http://schemas.microsoft.com/office/powerpoint/2010/main" val="6410484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ja-JP" altLang="en-US" dirty="0"/>
              <a:t>以上で、ご清聴ありがとうございました</a:t>
            </a:r>
            <a:endParaRPr lang="en-US" dirty="0"/>
          </a:p>
        </p:txBody>
      </p:sp>
      <p:sp>
        <p:nvSpPr>
          <p:cNvPr id="4" name="Slide Number Placeholder 3"/>
          <p:cNvSpPr>
            <a:spLocks noGrp="1"/>
          </p:cNvSpPr>
          <p:nvPr>
            <p:ph type="sldNum" sz="quarter" idx="10"/>
          </p:nvPr>
        </p:nvSpPr>
        <p:spPr/>
        <p:txBody>
          <a:bodyPr/>
          <a:lstStyle/>
          <a:p>
            <a:fld id="{E9B4E479-5951-4C42-A444-4E9BD8E1D39B}" type="slidenum">
              <a:rPr lang="en-US" smtClean="0"/>
              <a:t>7</a:t>
            </a:fld>
            <a:endParaRPr lang="en-US"/>
          </a:p>
        </p:txBody>
      </p:sp>
    </p:spTree>
    <p:extLst>
      <p:ext uri="{BB962C8B-B14F-4D97-AF65-F5344CB8AC3E}">
        <p14:creationId xmlns:p14="http://schemas.microsoft.com/office/powerpoint/2010/main" val="9291249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07A9FDB-90BB-4933-BF10-4E06A240F27B}" type="datetimeFigureOut">
              <a:rPr lang="en-US" smtClean="0"/>
              <a:t>3/19/2020</a:t>
            </a:fld>
            <a:endParaRPr lang="en-US"/>
          </a:p>
        </p:txBody>
      </p:sp>
      <p:sp>
        <p:nvSpPr>
          <p:cNvPr id="5" name="Footer Placeholder 4"/>
          <p:cNvSpPr>
            <a:spLocks noGrp="1"/>
          </p:cNvSpPr>
          <p:nvPr>
            <p:ph type="ftr" sz="quarter" idx="11"/>
          </p:nvPr>
        </p:nvSpPr>
        <p:spPr/>
        <p:txBody>
          <a:bodyPr/>
          <a:lstStyle/>
          <a:p>
            <a:endParaRPr lang="en-US"/>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C9153955-28BD-4BCA-B378-045B8F4C2905}" type="slidenum">
              <a:rPr lang="en-US" smtClean="0"/>
              <a:t>‹#›</a:t>
            </a:fld>
            <a:endParaRPr lang="en-US"/>
          </a:p>
        </p:txBody>
      </p:sp>
    </p:spTree>
    <p:extLst>
      <p:ext uri="{BB962C8B-B14F-4D97-AF65-F5344CB8AC3E}">
        <p14:creationId xmlns:p14="http://schemas.microsoft.com/office/powerpoint/2010/main" val="11731979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07A9FDB-90BB-4933-BF10-4E06A240F27B}" type="datetimeFigureOut">
              <a:rPr lang="en-US" smtClean="0"/>
              <a:t>3/19/2020</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C9153955-28BD-4BCA-B378-045B8F4C2905}" type="slidenum">
              <a:rPr lang="en-US" smtClean="0"/>
              <a:t>‹#›</a:t>
            </a:fld>
            <a:endParaRPr lang="en-US"/>
          </a:p>
        </p:txBody>
      </p:sp>
    </p:spTree>
    <p:extLst>
      <p:ext uri="{BB962C8B-B14F-4D97-AF65-F5344CB8AC3E}">
        <p14:creationId xmlns:p14="http://schemas.microsoft.com/office/powerpoint/2010/main" val="30488007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07A9FDB-90BB-4933-BF10-4E06A240F27B}" type="datetimeFigureOut">
              <a:rPr lang="en-US" smtClean="0"/>
              <a:t>3/19/2020</a:t>
            </a:fld>
            <a:endParaRPr lang="en-US"/>
          </a:p>
        </p:txBody>
      </p:sp>
      <p:sp>
        <p:nvSpPr>
          <p:cNvPr id="5" name="Footer Placeholder 4"/>
          <p:cNvSpPr>
            <a:spLocks noGrp="1"/>
          </p:cNvSpPr>
          <p:nvPr>
            <p:ph type="ftr" sz="quarter" idx="11"/>
          </p:nvPr>
        </p:nvSpPr>
        <p:spPr/>
        <p:txBody>
          <a:bodyPr/>
          <a:lstStyle/>
          <a:p>
            <a:endParaRPr lang="en-US"/>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C9153955-28BD-4BCA-B378-045B8F4C2905}" type="slidenum">
              <a:rPr lang="en-US" smtClean="0"/>
              <a:t>‹#›</a:t>
            </a:fld>
            <a:endParaRPr lang="en-US"/>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97095640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107A9FDB-90BB-4933-BF10-4E06A240F27B}" type="datetimeFigureOut">
              <a:rPr lang="en-US" smtClean="0"/>
              <a:t>3/19/2020</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C9153955-28BD-4BCA-B378-045B8F4C2905}" type="slidenum">
              <a:rPr lang="en-US" smtClean="0"/>
              <a:t>‹#›</a:t>
            </a:fld>
            <a:endParaRPr lang="en-US"/>
          </a:p>
        </p:txBody>
      </p:sp>
    </p:spTree>
    <p:extLst>
      <p:ext uri="{BB962C8B-B14F-4D97-AF65-F5344CB8AC3E}">
        <p14:creationId xmlns:p14="http://schemas.microsoft.com/office/powerpoint/2010/main" val="62005970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107A9FDB-90BB-4933-BF10-4E06A240F27B}" type="datetimeFigureOut">
              <a:rPr lang="en-US" smtClean="0"/>
              <a:t>3/19/2020</a:t>
            </a:fld>
            <a:endParaRPr lang="en-US"/>
          </a:p>
        </p:txBody>
      </p:sp>
      <p:sp>
        <p:nvSpPr>
          <p:cNvPr id="6" name="Footer Placeholder 5"/>
          <p:cNvSpPr>
            <a:spLocks noGrp="1"/>
          </p:cNvSpPr>
          <p:nvPr>
            <p:ph type="ftr" sz="quarter" idx="11"/>
          </p:nvPr>
        </p:nvSpPr>
        <p:spPr/>
        <p:txBody>
          <a:bodyPr/>
          <a:lstStyle/>
          <a:p>
            <a:endParaRPr lang="en-US"/>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C9153955-28BD-4BCA-B378-045B8F4C2905}" type="slidenum">
              <a:rPr lang="en-US" smtClean="0"/>
              <a:t>‹#›</a:t>
            </a:fld>
            <a:endParaRPr lang="en-US"/>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401590865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107A9FDB-90BB-4933-BF10-4E06A240F27B}" type="datetimeFigureOut">
              <a:rPr lang="en-US" smtClean="0"/>
              <a:t>3/19/2020</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C9153955-28BD-4BCA-B378-045B8F4C2905}" type="slidenum">
              <a:rPr lang="en-US" smtClean="0"/>
              <a:t>‹#›</a:t>
            </a:fld>
            <a:endParaRPr lang="en-US"/>
          </a:p>
        </p:txBody>
      </p:sp>
    </p:spTree>
    <p:extLst>
      <p:ext uri="{BB962C8B-B14F-4D97-AF65-F5344CB8AC3E}">
        <p14:creationId xmlns:p14="http://schemas.microsoft.com/office/powerpoint/2010/main" val="237009465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07A9FDB-90BB-4933-BF10-4E06A240F27B}" type="datetimeFigureOut">
              <a:rPr lang="en-US" smtClean="0"/>
              <a:t>3/19/2020</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C9153955-28BD-4BCA-B378-045B8F4C2905}" type="slidenum">
              <a:rPr lang="en-US" smtClean="0"/>
              <a:t>‹#›</a:t>
            </a:fld>
            <a:endParaRPr lang="en-US"/>
          </a:p>
        </p:txBody>
      </p:sp>
    </p:spTree>
    <p:extLst>
      <p:ext uri="{BB962C8B-B14F-4D97-AF65-F5344CB8AC3E}">
        <p14:creationId xmlns:p14="http://schemas.microsoft.com/office/powerpoint/2010/main" val="412876356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07A9FDB-90BB-4933-BF10-4E06A240F27B}" type="datetimeFigureOut">
              <a:rPr lang="en-US" smtClean="0"/>
              <a:t>3/19/2020</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C9153955-28BD-4BCA-B378-045B8F4C2905}" type="slidenum">
              <a:rPr lang="en-US" smtClean="0"/>
              <a:t>‹#›</a:t>
            </a:fld>
            <a:endParaRPr lang="en-US"/>
          </a:p>
        </p:txBody>
      </p:sp>
    </p:spTree>
    <p:extLst>
      <p:ext uri="{BB962C8B-B14F-4D97-AF65-F5344CB8AC3E}">
        <p14:creationId xmlns:p14="http://schemas.microsoft.com/office/powerpoint/2010/main" val="29740876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07A9FDB-90BB-4933-BF10-4E06A240F27B}" type="datetimeFigureOut">
              <a:rPr lang="en-US" smtClean="0"/>
              <a:t>3/19/2020</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C9153955-28BD-4BCA-B378-045B8F4C2905}" type="slidenum">
              <a:rPr lang="en-US" smtClean="0"/>
              <a:t>‹#›</a:t>
            </a:fld>
            <a:endParaRPr lang="en-US"/>
          </a:p>
        </p:txBody>
      </p:sp>
    </p:spTree>
    <p:extLst>
      <p:ext uri="{BB962C8B-B14F-4D97-AF65-F5344CB8AC3E}">
        <p14:creationId xmlns:p14="http://schemas.microsoft.com/office/powerpoint/2010/main" val="27176242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07A9FDB-90BB-4933-BF10-4E06A240F27B}" type="datetimeFigureOut">
              <a:rPr lang="en-US" smtClean="0"/>
              <a:t>3/19/2020</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C9153955-28BD-4BCA-B378-045B8F4C2905}" type="slidenum">
              <a:rPr lang="en-US" smtClean="0"/>
              <a:t>‹#›</a:t>
            </a:fld>
            <a:endParaRPr lang="en-US"/>
          </a:p>
        </p:txBody>
      </p:sp>
    </p:spTree>
    <p:extLst>
      <p:ext uri="{BB962C8B-B14F-4D97-AF65-F5344CB8AC3E}">
        <p14:creationId xmlns:p14="http://schemas.microsoft.com/office/powerpoint/2010/main" val="774440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07A9FDB-90BB-4933-BF10-4E06A240F27B}" type="datetimeFigureOut">
              <a:rPr lang="en-US" smtClean="0"/>
              <a:t>3/19/2020</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C9153955-28BD-4BCA-B378-045B8F4C2905}" type="slidenum">
              <a:rPr lang="en-US" smtClean="0"/>
              <a:t>‹#›</a:t>
            </a:fld>
            <a:endParaRPr lang="en-US"/>
          </a:p>
        </p:txBody>
      </p:sp>
    </p:spTree>
    <p:extLst>
      <p:ext uri="{BB962C8B-B14F-4D97-AF65-F5344CB8AC3E}">
        <p14:creationId xmlns:p14="http://schemas.microsoft.com/office/powerpoint/2010/main" val="10379302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07A9FDB-90BB-4933-BF10-4E06A240F27B}" type="datetimeFigureOut">
              <a:rPr lang="en-US" smtClean="0"/>
              <a:t>3/19/2020</a:t>
            </a:fld>
            <a:endParaRPr lang="en-US"/>
          </a:p>
        </p:txBody>
      </p:sp>
      <p:sp>
        <p:nvSpPr>
          <p:cNvPr id="8" name="Footer Placeholder 7"/>
          <p:cNvSpPr>
            <a:spLocks noGrp="1"/>
          </p:cNvSpPr>
          <p:nvPr>
            <p:ph type="ftr" sz="quarter" idx="11"/>
          </p:nvPr>
        </p:nvSpPr>
        <p:spPr/>
        <p:txBody>
          <a:bodyPr/>
          <a:lstStyle/>
          <a:p>
            <a:endParaRPr lang="en-U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C9153955-28BD-4BCA-B378-045B8F4C2905}" type="slidenum">
              <a:rPr lang="en-US" smtClean="0"/>
              <a:t>‹#›</a:t>
            </a:fld>
            <a:endParaRPr lang="en-US"/>
          </a:p>
        </p:txBody>
      </p:sp>
    </p:spTree>
    <p:extLst>
      <p:ext uri="{BB962C8B-B14F-4D97-AF65-F5344CB8AC3E}">
        <p14:creationId xmlns:p14="http://schemas.microsoft.com/office/powerpoint/2010/main" val="5190426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07A9FDB-90BB-4933-BF10-4E06A240F27B}" type="datetimeFigureOut">
              <a:rPr lang="en-US" smtClean="0"/>
              <a:t>3/19/2020</a:t>
            </a:fld>
            <a:endParaRPr lang="en-US"/>
          </a:p>
        </p:txBody>
      </p:sp>
      <p:sp>
        <p:nvSpPr>
          <p:cNvPr id="4" name="Footer Placeholder 3"/>
          <p:cNvSpPr>
            <a:spLocks noGrp="1"/>
          </p:cNvSpPr>
          <p:nvPr>
            <p:ph type="ftr" sz="quarter" idx="11"/>
          </p:nvPr>
        </p:nvSpPr>
        <p:spPr/>
        <p:txBody>
          <a:bodyPr/>
          <a:lstStyle/>
          <a:p>
            <a:endParaRPr lang="en-US"/>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C9153955-28BD-4BCA-B378-045B8F4C2905}" type="slidenum">
              <a:rPr lang="en-US" smtClean="0"/>
              <a:t>‹#›</a:t>
            </a:fld>
            <a:endParaRPr lang="en-US"/>
          </a:p>
        </p:txBody>
      </p:sp>
    </p:spTree>
    <p:extLst>
      <p:ext uri="{BB962C8B-B14F-4D97-AF65-F5344CB8AC3E}">
        <p14:creationId xmlns:p14="http://schemas.microsoft.com/office/powerpoint/2010/main" val="13371617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07A9FDB-90BB-4933-BF10-4E06A240F27B}" type="datetimeFigureOut">
              <a:rPr lang="en-US" smtClean="0"/>
              <a:t>3/19/2020</a:t>
            </a:fld>
            <a:endParaRPr lang="en-US"/>
          </a:p>
        </p:txBody>
      </p:sp>
      <p:sp>
        <p:nvSpPr>
          <p:cNvPr id="3" name="Footer Placeholder 2"/>
          <p:cNvSpPr>
            <a:spLocks noGrp="1"/>
          </p:cNvSpPr>
          <p:nvPr>
            <p:ph type="ftr" sz="quarter" idx="11"/>
          </p:nvPr>
        </p:nvSpPr>
        <p:spPr/>
        <p:txBody>
          <a:bodyPr/>
          <a:lstStyle/>
          <a:p>
            <a:endParaRPr lang="en-US"/>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C9153955-28BD-4BCA-B378-045B8F4C2905}" type="slidenum">
              <a:rPr lang="en-US" smtClean="0"/>
              <a:t>‹#›</a:t>
            </a:fld>
            <a:endParaRPr lang="en-US"/>
          </a:p>
        </p:txBody>
      </p:sp>
    </p:spTree>
    <p:extLst>
      <p:ext uri="{BB962C8B-B14F-4D97-AF65-F5344CB8AC3E}">
        <p14:creationId xmlns:p14="http://schemas.microsoft.com/office/powerpoint/2010/main" val="27109545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107A9FDB-90BB-4933-BF10-4E06A240F27B}" type="datetimeFigureOut">
              <a:rPr lang="en-US" smtClean="0"/>
              <a:t>3/19/2020</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C9153955-28BD-4BCA-B378-045B8F4C2905}" type="slidenum">
              <a:rPr lang="en-US" smtClean="0"/>
              <a:t>‹#›</a:t>
            </a:fld>
            <a:endParaRPr lang="en-US"/>
          </a:p>
        </p:txBody>
      </p:sp>
    </p:spTree>
    <p:extLst>
      <p:ext uri="{BB962C8B-B14F-4D97-AF65-F5344CB8AC3E}">
        <p14:creationId xmlns:p14="http://schemas.microsoft.com/office/powerpoint/2010/main" val="30469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107A9FDB-90BB-4933-BF10-4E06A240F27B}" type="datetimeFigureOut">
              <a:rPr lang="en-US" smtClean="0"/>
              <a:t>3/19/2020</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C9153955-28BD-4BCA-B378-045B8F4C2905}" type="slidenum">
              <a:rPr lang="en-US" smtClean="0"/>
              <a:t>‹#›</a:t>
            </a:fld>
            <a:endParaRPr lang="en-US"/>
          </a:p>
        </p:txBody>
      </p:sp>
    </p:spTree>
    <p:extLst>
      <p:ext uri="{BB962C8B-B14F-4D97-AF65-F5344CB8AC3E}">
        <p14:creationId xmlns:p14="http://schemas.microsoft.com/office/powerpoint/2010/main" val="28144048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107A9FDB-90BB-4933-BF10-4E06A240F27B}" type="datetimeFigureOut">
              <a:rPr lang="en-US" smtClean="0"/>
              <a:t>3/19/2020</a:t>
            </a:fld>
            <a:endParaRPr lang="en-US"/>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C9153955-28BD-4BCA-B378-045B8F4C2905}" type="slidenum">
              <a:rPr lang="en-US" smtClean="0"/>
              <a:t>‹#›</a:t>
            </a:fld>
            <a:endParaRPr lang="en-US"/>
          </a:p>
        </p:txBody>
      </p:sp>
    </p:spTree>
    <p:extLst>
      <p:ext uri="{BB962C8B-B14F-4D97-AF65-F5344CB8AC3E}">
        <p14:creationId xmlns:p14="http://schemas.microsoft.com/office/powerpoint/2010/main" val="173159968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p:txBody>
          <a:bodyPr/>
          <a:lstStyle/>
          <a:p>
            <a:endParaRPr lang="en-US" dirty="0"/>
          </a:p>
          <a:p>
            <a:endParaRPr lang="en-US" dirty="0"/>
          </a:p>
          <a:p>
            <a:endParaRPr lang="en-US" dirty="0"/>
          </a:p>
          <a:p>
            <a:pPr marL="0" indent="0" algn="ctr">
              <a:buNone/>
            </a:pPr>
            <a:r>
              <a:rPr lang="ja-JP" altLang="en-US" sz="3200" dirty="0"/>
              <a:t>２　法人所得税法の主な改正</a:t>
            </a:r>
            <a:endParaRPr lang="en-US" sz="3200" dirty="0"/>
          </a:p>
        </p:txBody>
      </p:sp>
    </p:spTree>
    <p:extLst>
      <p:ext uri="{BB962C8B-B14F-4D97-AF65-F5344CB8AC3E}">
        <p14:creationId xmlns:p14="http://schemas.microsoft.com/office/powerpoint/2010/main" val="12267929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ja-JP" altLang="en-US" dirty="0"/>
              <a:t>法人所得税法の主な改正</a:t>
            </a:r>
            <a:endParaRPr lang="en-US" dirty="0"/>
          </a:p>
        </p:txBody>
      </p:sp>
      <p:sp>
        <p:nvSpPr>
          <p:cNvPr id="4" name="Content Placeholder 3"/>
          <p:cNvSpPr>
            <a:spLocks noGrp="1"/>
          </p:cNvSpPr>
          <p:nvPr>
            <p:ph sz="half" idx="1"/>
          </p:nvPr>
        </p:nvSpPr>
        <p:spPr>
          <a:xfrm>
            <a:off x="2589212" y="1652337"/>
            <a:ext cx="4313864" cy="4844716"/>
          </a:xfrm>
        </p:spPr>
        <p:txBody>
          <a:bodyPr>
            <a:normAutofit fontScale="92500" lnSpcReduction="10000"/>
          </a:bodyPr>
          <a:lstStyle/>
          <a:p>
            <a:r>
              <a:rPr lang="ja-JP" altLang="en-US" dirty="0"/>
              <a:t>現行法</a:t>
            </a:r>
            <a:endParaRPr lang="en-US" altLang="ja-JP" dirty="0"/>
          </a:p>
          <a:p>
            <a:pPr lvl="1"/>
            <a:r>
              <a:rPr lang="ja-JP" altLang="en-US" dirty="0"/>
              <a:t>１年の売上額にかかわらず、納税義務者が１年に</a:t>
            </a:r>
            <a:r>
              <a:rPr lang="en-US" altLang="ja-JP" dirty="0"/>
              <a:t>4</a:t>
            </a:r>
            <a:r>
              <a:rPr lang="ja-JP" altLang="en-US" dirty="0"/>
              <a:t>回税務報告書を提出する（会計士や税務申告書の費用は高い。小さい会社で</a:t>
            </a:r>
            <a:r>
              <a:rPr lang="en-US" altLang="ja-JP" dirty="0"/>
              <a:t>100USD</a:t>
            </a:r>
            <a:r>
              <a:rPr lang="ja-JP" altLang="en-US" dirty="0"/>
              <a:t>程度？）；</a:t>
            </a:r>
            <a:endParaRPr lang="en-US" altLang="ja-JP" dirty="0"/>
          </a:p>
          <a:p>
            <a:pPr lvl="1"/>
            <a:r>
              <a:rPr lang="ja-JP" altLang="en-US" dirty="0"/>
              <a:t>税率は</a:t>
            </a:r>
            <a:r>
              <a:rPr lang="en-US" altLang="ja-JP" dirty="0"/>
              <a:t>10</a:t>
            </a:r>
            <a:r>
              <a:rPr lang="ja-JP" altLang="en-US" dirty="0"/>
              <a:t>％；</a:t>
            </a:r>
            <a:endParaRPr lang="en-US" altLang="ja-JP" dirty="0"/>
          </a:p>
          <a:p>
            <a:pPr lvl="1"/>
            <a:r>
              <a:rPr lang="ja-JP" altLang="en-US" dirty="0"/>
              <a:t>企業規模による差はない；</a:t>
            </a:r>
            <a:endParaRPr lang="en-US" altLang="ja-JP" dirty="0"/>
          </a:p>
          <a:p>
            <a:pPr lvl="1"/>
            <a:r>
              <a:rPr lang="ja-JP" altLang="en-US" dirty="0"/>
              <a:t>１年の売上げが</a:t>
            </a:r>
            <a:r>
              <a:rPr lang="en-US" altLang="ja-JP" dirty="0"/>
              <a:t>30</a:t>
            </a:r>
            <a:r>
              <a:rPr lang="ja-JP" altLang="en-US" dirty="0"/>
              <a:t>億</a:t>
            </a:r>
            <a:r>
              <a:rPr lang="en-US" altLang="ja-JP" dirty="0"/>
              <a:t>MNT</a:t>
            </a:r>
            <a:r>
              <a:rPr lang="ja-JP" altLang="en-US" dirty="0"/>
              <a:t>（</a:t>
            </a:r>
            <a:r>
              <a:rPr lang="en-US" altLang="ja-JP" dirty="0"/>
              <a:t>1,400,000USD</a:t>
            </a:r>
            <a:r>
              <a:rPr lang="ja-JP" altLang="en-US" dirty="0"/>
              <a:t>）以上の企業が、</a:t>
            </a:r>
            <a:r>
              <a:rPr lang="en-US" altLang="ja-JP" dirty="0"/>
              <a:t>30</a:t>
            </a:r>
            <a:r>
              <a:rPr lang="ja-JP" altLang="en-US" dirty="0"/>
              <a:t>億</a:t>
            </a:r>
            <a:r>
              <a:rPr lang="en-US" altLang="ja-JP" dirty="0"/>
              <a:t>MNT</a:t>
            </a:r>
            <a:r>
              <a:rPr lang="ja-JP" altLang="en-US" dirty="0"/>
              <a:t>を超えた部分の税率は</a:t>
            </a:r>
            <a:r>
              <a:rPr lang="en-US" altLang="ja-JP" dirty="0"/>
              <a:t>25</a:t>
            </a:r>
            <a:r>
              <a:rPr lang="ja-JP" altLang="en-US" dirty="0"/>
              <a:t>％（大企業）；</a:t>
            </a:r>
            <a:endParaRPr lang="en-US" altLang="ja-JP" dirty="0"/>
          </a:p>
          <a:p>
            <a:pPr lvl="1"/>
            <a:endParaRPr lang="en-US" dirty="0"/>
          </a:p>
        </p:txBody>
      </p:sp>
      <p:sp>
        <p:nvSpPr>
          <p:cNvPr id="5" name="Content Placeholder 4"/>
          <p:cNvSpPr>
            <a:spLocks noGrp="1"/>
          </p:cNvSpPr>
          <p:nvPr>
            <p:ph sz="half" idx="2"/>
          </p:nvPr>
        </p:nvSpPr>
        <p:spPr>
          <a:xfrm>
            <a:off x="7190747" y="1652337"/>
            <a:ext cx="4313864" cy="5069305"/>
          </a:xfrm>
        </p:spPr>
        <p:txBody>
          <a:bodyPr>
            <a:normAutofit fontScale="92500" lnSpcReduction="10000"/>
          </a:bodyPr>
          <a:lstStyle/>
          <a:p>
            <a:r>
              <a:rPr lang="ja-JP" altLang="en-US" dirty="0"/>
              <a:t>改正法</a:t>
            </a:r>
            <a:endParaRPr lang="en-US" altLang="ja-JP" dirty="0"/>
          </a:p>
          <a:p>
            <a:pPr lvl="1"/>
            <a:r>
              <a:rPr lang="ja-JP" altLang="en-US" dirty="0"/>
              <a:t>１年の売上げ総額</a:t>
            </a:r>
            <a:r>
              <a:rPr lang="en-US" altLang="ja-JP" dirty="0"/>
              <a:t>5</a:t>
            </a:r>
            <a:r>
              <a:rPr lang="ja-JP" altLang="en-US" dirty="0"/>
              <a:t>千万</a:t>
            </a:r>
            <a:r>
              <a:rPr lang="en-US" altLang="ja-JP" dirty="0"/>
              <a:t>MNT</a:t>
            </a:r>
            <a:r>
              <a:rPr lang="ja-JP" altLang="en-US" dirty="0"/>
              <a:t>（</a:t>
            </a:r>
            <a:r>
              <a:rPr lang="en-US" altLang="ja-JP" dirty="0"/>
              <a:t>20,000USD</a:t>
            </a:r>
            <a:r>
              <a:rPr lang="ja-JP" altLang="en-US" dirty="0"/>
              <a:t>）までの個人や小企業は、</a:t>
            </a:r>
            <a:r>
              <a:rPr lang="en-US" altLang="ja-JP" dirty="0"/>
              <a:t>1</a:t>
            </a:r>
            <a:r>
              <a:rPr lang="ja-JP" altLang="en-US" dirty="0"/>
              <a:t>年に１回税務申告書を提出する；</a:t>
            </a:r>
            <a:endParaRPr lang="en-US" altLang="ja-JP" dirty="0"/>
          </a:p>
          <a:p>
            <a:pPr lvl="2"/>
            <a:r>
              <a:rPr lang="ja-JP" altLang="en-US" dirty="0"/>
              <a:t>税率は</a:t>
            </a:r>
            <a:r>
              <a:rPr lang="en-US" altLang="ja-JP" dirty="0"/>
              <a:t>1</a:t>
            </a:r>
            <a:r>
              <a:rPr lang="ja-JP" altLang="en-US" dirty="0"/>
              <a:t>％；</a:t>
            </a:r>
            <a:endParaRPr lang="en-US" altLang="ja-JP" dirty="0"/>
          </a:p>
          <a:p>
            <a:pPr lvl="1"/>
            <a:r>
              <a:rPr lang="ja-JP" altLang="en-US" dirty="0"/>
              <a:t>１年の売上げ総額</a:t>
            </a:r>
            <a:r>
              <a:rPr lang="en-US" altLang="ja-JP" dirty="0"/>
              <a:t>3</a:t>
            </a:r>
            <a:r>
              <a:rPr lang="ja-JP" altLang="en-US" dirty="0"/>
              <a:t>億</a:t>
            </a:r>
            <a:r>
              <a:rPr lang="en-US" altLang="ja-JP" dirty="0"/>
              <a:t>MNT</a:t>
            </a:r>
            <a:r>
              <a:rPr lang="ja-JP" altLang="en-US" dirty="0"/>
              <a:t>（</a:t>
            </a:r>
            <a:r>
              <a:rPr lang="en-US" altLang="ja-JP" dirty="0"/>
              <a:t>120,000USD</a:t>
            </a:r>
            <a:r>
              <a:rPr lang="ja-JP" altLang="en-US" dirty="0"/>
              <a:t>）までの個人や小企業は、</a:t>
            </a:r>
            <a:r>
              <a:rPr lang="en-US" altLang="ja-JP" dirty="0"/>
              <a:t>1</a:t>
            </a:r>
            <a:r>
              <a:rPr lang="ja-JP" altLang="en-US" dirty="0"/>
              <a:t>年に１回税務申告書を提出する；</a:t>
            </a:r>
            <a:endParaRPr lang="en-US" altLang="ja-JP" dirty="0"/>
          </a:p>
          <a:p>
            <a:pPr lvl="2"/>
            <a:r>
              <a:rPr lang="ja-JP" altLang="en-US" dirty="0"/>
              <a:t>税金率は</a:t>
            </a:r>
            <a:r>
              <a:rPr lang="en-US" altLang="ja-JP" dirty="0"/>
              <a:t>1</a:t>
            </a:r>
            <a:r>
              <a:rPr lang="ja-JP" altLang="en-US" dirty="0"/>
              <a:t>％；</a:t>
            </a:r>
            <a:endParaRPr lang="en-US" altLang="ja-JP" dirty="0"/>
          </a:p>
          <a:p>
            <a:pPr lvl="1"/>
            <a:r>
              <a:rPr lang="ja-JP" altLang="en-US" dirty="0"/>
              <a:t>１年の売上が</a:t>
            </a:r>
            <a:r>
              <a:rPr lang="en-US" altLang="ja-JP" dirty="0"/>
              <a:t>3</a:t>
            </a:r>
            <a:r>
              <a:rPr lang="ja-JP" altLang="en-US" dirty="0"/>
              <a:t>億から</a:t>
            </a:r>
            <a:r>
              <a:rPr lang="en-US" altLang="ja-JP" dirty="0"/>
              <a:t>15</a:t>
            </a:r>
            <a:r>
              <a:rPr lang="ja-JP" altLang="en-US" dirty="0"/>
              <a:t>億</a:t>
            </a:r>
            <a:r>
              <a:rPr lang="en-US" altLang="ja-JP" dirty="0"/>
              <a:t>MNT</a:t>
            </a:r>
            <a:r>
              <a:rPr lang="ja-JP" altLang="en-US" dirty="0"/>
              <a:t>（約</a:t>
            </a:r>
            <a:r>
              <a:rPr lang="en-US" altLang="ja-JP" dirty="0"/>
              <a:t>700,000USD</a:t>
            </a:r>
            <a:r>
              <a:rPr lang="ja-JP" altLang="en-US" dirty="0"/>
              <a:t>）までの企業の税率は</a:t>
            </a:r>
            <a:r>
              <a:rPr lang="en-US" altLang="ja-JP" dirty="0"/>
              <a:t>10</a:t>
            </a:r>
            <a:r>
              <a:rPr lang="ja-JP" altLang="en-US" dirty="0"/>
              <a:t>％で、かつ、納税額の</a:t>
            </a:r>
            <a:r>
              <a:rPr lang="en-US" altLang="ja-JP" dirty="0"/>
              <a:t>90</a:t>
            </a:r>
            <a:r>
              <a:rPr lang="ja-JP" altLang="en-US" dirty="0"/>
              <a:t>％を払戻す（中企業）；</a:t>
            </a:r>
            <a:endParaRPr lang="en-US" altLang="ja-JP" dirty="0"/>
          </a:p>
          <a:p>
            <a:pPr lvl="2"/>
            <a:r>
              <a:rPr lang="ja-JP" altLang="en-US" dirty="0"/>
              <a:t>１年に</a:t>
            </a:r>
            <a:r>
              <a:rPr lang="en-US" altLang="ja-JP" dirty="0"/>
              <a:t>2</a:t>
            </a:r>
            <a:r>
              <a:rPr lang="ja-JP" altLang="en-US" dirty="0"/>
              <a:t>回税務申告書を提出する；</a:t>
            </a:r>
            <a:endParaRPr lang="en-US" altLang="ja-JP" dirty="0"/>
          </a:p>
          <a:p>
            <a:pPr lvl="1"/>
            <a:r>
              <a:rPr lang="ja-JP" altLang="en-US" dirty="0"/>
              <a:t>１年の売上げが</a:t>
            </a:r>
            <a:r>
              <a:rPr lang="en-US" altLang="ja-JP" dirty="0"/>
              <a:t>60</a:t>
            </a:r>
            <a:r>
              <a:rPr lang="ja-JP" altLang="en-US" dirty="0"/>
              <a:t>億</a:t>
            </a:r>
            <a:r>
              <a:rPr lang="en-US" altLang="ja-JP" dirty="0"/>
              <a:t>MNT</a:t>
            </a:r>
            <a:r>
              <a:rPr lang="ja-JP" altLang="en-US" dirty="0"/>
              <a:t>（</a:t>
            </a:r>
            <a:r>
              <a:rPr lang="en-US" altLang="ja-JP" dirty="0"/>
              <a:t>2,800,000USD</a:t>
            </a:r>
            <a:r>
              <a:rPr lang="ja-JP" altLang="en-US" dirty="0"/>
              <a:t>）以上の企業が</a:t>
            </a:r>
            <a:r>
              <a:rPr lang="en-US" altLang="ja-JP" dirty="0"/>
              <a:t>60</a:t>
            </a:r>
            <a:r>
              <a:rPr lang="ja-JP" altLang="en-US" dirty="0"/>
              <a:t>億</a:t>
            </a:r>
            <a:r>
              <a:rPr lang="en-US" altLang="ja-JP" dirty="0"/>
              <a:t>MNT</a:t>
            </a:r>
            <a:r>
              <a:rPr lang="ja-JP" altLang="en-US" dirty="0"/>
              <a:t>を超えた部分の税率は</a:t>
            </a:r>
            <a:r>
              <a:rPr lang="en-US" altLang="ja-JP" dirty="0"/>
              <a:t>25</a:t>
            </a:r>
            <a:r>
              <a:rPr lang="ja-JP" altLang="en-US" dirty="0"/>
              <a:t>％（大企業）；</a:t>
            </a:r>
            <a:endParaRPr lang="en-US" altLang="ja-JP" dirty="0"/>
          </a:p>
          <a:p>
            <a:pPr lvl="2"/>
            <a:r>
              <a:rPr lang="ja-JP" altLang="en-US" dirty="0"/>
              <a:t>１年に</a:t>
            </a:r>
            <a:r>
              <a:rPr lang="en-US" altLang="ja-JP" dirty="0"/>
              <a:t>4</a:t>
            </a:r>
            <a:r>
              <a:rPr lang="ja-JP" altLang="en-US" dirty="0"/>
              <a:t>回税務申告書を提出する；</a:t>
            </a:r>
            <a:endParaRPr lang="en-US" altLang="ja-JP" dirty="0"/>
          </a:p>
          <a:p>
            <a:pPr lvl="2"/>
            <a:endParaRPr lang="en-US" altLang="ja-JP" dirty="0"/>
          </a:p>
          <a:p>
            <a:pPr lvl="1"/>
            <a:endParaRPr lang="en-US" dirty="0"/>
          </a:p>
        </p:txBody>
      </p:sp>
    </p:spTree>
    <p:extLst>
      <p:ext uri="{BB962C8B-B14F-4D97-AF65-F5344CB8AC3E}">
        <p14:creationId xmlns:p14="http://schemas.microsoft.com/office/powerpoint/2010/main" val="42759808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ja-JP" altLang="en-US" dirty="0"/>
              <a:t>法人所得税法改正</a:t>
            </a:r>
            <a:endParaRPr lang="en-US" dirty="0"/>
          </a:p>
        </p:txBody>
      </p:sp>
      <p:sp>
        <p:nvSpPr>
          <p:cNvPr id="3" name="Text Placeholder 2"/>
          <p:cNvSpPr>
            <a:spLocks noGrp="1"/>
          </p:cNvSpPr>
          <p:nvPr>
            <p:ph type="body" idx="1"/>
          </p:nvPr>
        </p:nvSpPr>
        <p:spPr/>
        <p:txBody>
          <a:bodyPr/>
          <a:lstStyle/>
          <a:p>
            <a:r>
              <a:rPr lang="ja-JP" altLang="en-US" dirty="0"/>
              <a:t>現行法</a:t>
            </a:r>
            <a:endParaRPr lang="en-US" dirty="0"/>
          </a:p>
        </p:txBody>
      </p:sp>
      <p:sp>
        <p:nvSpPr>
          <p:cNvPr id="4" name="Content Placeholder 3"/>
          <p:cNvSpPr>
            <a:spLocks noGrp="1"/>
          </p:cNvSpPr>
          <p:nvPr>
            <p:ph sz="half" idx="2"/>
          </p:nvPr>
        </p:nvSpPr>
        <p:spPr/>
        <p:txBody>
          <a:bodyPr/>
          <a:lstStyle/>
          <a:p>
            <a:r>
              <a:rPr lang="ja-JP" altLang="en-US" dirty="0"/>
              <a:t>直接・間接に土地、鉱山ライセンス及び権利を他人に譲渡した場合、税率は</a:t>
            </a:r>
            <a:r>
              <a:rPr lang="en-US" altLang="ja-JP" dirty="0"/>
              <a:t>30</a:t>
            </a:r>
            <a:r>
              <a:rPr lang="ja-JP" altLang="en-US" dirty="0"/>
              <a:t>％</a:t>
            </a:r>
            <a:endParaRPr lang="en-US" altLang="ja-JP" dirty="0"/>
          </a:p>
          <a:p>
            <a:r>
              <a:rPr lang="ja-JP" altLang="en-US" dirty="0"/>
              <a:t>モンゴルに登記された上場会社の発行した社債の利息所得に対する税率は</a:t>
            </a:r>
            <a:endParaRPr lang="en-US" altLang="ja-JP" dirty="0"/>
          </a:p>
          <a:p>
            <a:pPr lvl="1"/>
            <a:r>
              <a:rPr lang="ja-JP" altLang="en-US" dirty="0"/>
              <a:t>居住者は</a:t>
            </a:r>
            <a:r>
              <a:rPr lang="en-US" altLang="ja-JP" dirty="0"/>
              <a:t>10</a:t>
            </a:r>
            <a:r>
              <a:rPr lang="ja-JP" altLang="en-US" dirty="0"/>
              <a:t>％</a:t>
            </a:r>
            <a:endParaRPr lang="en-US" altLang="ja-JP" dirty="0"/>
          </a:p>
          <a:p>
            <a:pPr lvl="1"/>
            <a:r>
              <a:rPr lang="ja-JP" altLang="en-US" dirty="0"/>
              <a:t>非居住者は</a:t>
            </a:r>
            <a:r>
              <a:rPr lang="en-US" altLang="ja-JP" dirty="0"/>
              <a:t>20</a:t>
            </a:r>
            <a:r>
              <a:rPr lang="ja-JP" altLang="en-US" dirty="0"/>
              <a:t>％</a:t>
            </a:r>
            <a:endParaRPr lang="en-US" dirty="0"/>
          </a:p>
          <a:p>
            <a:r>
              <a:rPr lang="ja-JP" altLang="en-US" dirty="0"/>
              <a:t>投資基金の所得は免税となる。</a:t>
            </a:r>
            <a:endParaRPr lang="en-US" altLang="ja-JP" dirty="0"/>
          </a:p>
        </p:txBody>
      </p:sp>
      <p:sp>
        <p:nvSpPr>
          <p:cNvPr id="5" name="Text Placeholder 4"/>
          <p:cNvSpPr>
            <a:spLocks noGrp="1"/>
          </p:cNvSpPr>
          <p:nvPr>
            <p:ph type="body" sz="quarter" idx="3"/>
          </p:nvPr>
        </p:nvSpPr>
        <p:spPr/>
        <p:txBody>
          <a:bodyPr/>
          <a:lstStyle/>
          <a:p>
            <a:r>
              <a:rPr lang="ja-JP" altLang="en-US" dirty="0"/>
              <a:t>改正法</a:t>
            </a:r>
            <a:endParaRPr lang="en-US" dirty="0"/>
          </a:p>
        </p:txBody>
      </p:sp>
      <p:sp>
        <p:nvSpPr>
          <p:cNvPr id="6" name="Content Placeholder 5"/>
          <p:cNvSpPr>
            <a:spLocks noGrp="1"/>
          </p:cNvSpPr>
          <p:nvPr>
            <p:ph sz="quarter" idx="4"/>
          </p:nvPr>
        </p:nvSpPr>
        <p:spPr/>
        <p:txBody>
          <a:bodyPr/>
          <a:lstStyle/>
          <a:p>
            <a:r>
              <a:rPr lang="ja-JP" altLang="en-US" dirty="0"/>
              <a:t>権利譲渡税率は</a:t>
            </a:r>
            <a:r>
              <a:rPr lang="en-US" altLang="ja-JP" dirty="0"/>
              <a:t>10</a:t>
            </a:r>
            <a:r>
              <a:rPr lang="ja-JP" altLang="en-US" dirty="0"/>
              <a:t>％</a:t>
            </a:r>
            <a:endParaRPr lang="en-US" altLang="ja-JP" dirty="0"/>
          </a:p>
          <a:p>
            <a:endParaRPr lang="en-US" altLang="ja-JP" dirty="0"/>
          </a:p>
          <a:p>
            <a:pPr marL="342900" lvl="1" indent="-342900"/>
            <a:r>
              <a:rPr lang="ja-JP" altLang="en-US" dirty="0"/>
              <a:t>モンゴルに登記された上場会社の発行した社債の利息所得に対する税率は</a:t>
            </a:r>
            <a:endParaRPr lang="en-US" altLang="ja-JP" dirty="0"/>
          </a:p>
          <a:p>
            <a:pPr marL="742950" lvl="2" indent="-342900"/>
            <a:r>
              <a:rPr lang="ja-JP" altLang="en-US" dirty="0"/>
              <a:t>居住者及び非居住者は</a:t>
            </a:r>
            <a:r>
              <a:rPr lang="en-US" altLang="ja-JP" dirty="0"/>
              <a:t>5</a:t>
            </a:r>
            <a:r>
              <a:rPr lang="ja-JP" altLang="en-US" dirty="0"/>
              <a:t>％</a:t>
            </a:r>
            <a:endParaRPr lang="en-US" altLang="ja-JP" dirty="0"/>
          </a:p>
          <a:p>
            <a:endParaRPr lang="en-US" altLang="ja-JP" dirty="0"/>
          </a:p>
          <a:p>
            <a:r>
              <a:rPr lang="ja-JP" altLang="en-US" dirty="0"/>
              <a:t>投資基金の所得は課税対象となる。</a:t>
            </a:r>
            <a:endParaRPr lang="en-US" altLang="ja-JP" dirty="0"/>
          </a:p>
          <a:p>
            <a:endParaRPr lang="en-US" altLang="ja-JP" dirty="0"/>
          </a:p>
          <a:p>
            <a:pPr lvl="1"/>
            <a:endParaRPr lang="en-US" altLang="ja-JP" dirty="0"/>
          </a:p>
          <a:p>
            <a:pPr lvl="1"/>
            <a:endParaRPr lang="en-US" altLang="ja-JP" dirty="0"/>
          </a:p>
          <a:p>
            <a:endParaRPr lang="en-US" dirty="0"/>
          </a:p>
          <a:p>
            <a:endParaRPr lang="en-US" dirty="0"/>
          </a:p>
        </p:txBody>
      </p:sp>
    </p:spTree>
    <p:extLst>
      <p:ext uri="{BB962C8B-B14F-4D97-AF65-F5344CB8AC3E}">
        <p14:creationId xmlns:p14="http://schemas.microsoft.com/office/powerpoint/2010/main" val="40019942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ja-JP" altLang="en-US" dirty="0"/>
              <a:t>法人所得税法改正</a:t>
            </a:r>
            <a:endParaRPr lang="en-US" dirty="0"/>
          </a:p>
        </p:txBody>
      </p:sp>
      <p:sp>
        <p:nvSpPr>
          <p:cNvPr id="3" name="Text Placeholder 2"/>
          <p:cNvSpPr>
            <a:spLocks noGrp="1"/>
          </p:cNvSpPr>
          <p:nvPr>
            <p:ph type="body" idx="1"/>
          </p:nvPr>
        </p:nvSpPr>
        <p:spPr/>
        <p:txBody>
          <a:bodyPr/>
          <a:lstStyle/>
          <a:p>
            <a:r>
              <a:rPr lang="ja-JP" altLang="en-US" dirty="0"/>
              <a:t>現行法</a:t>
            </a:r>
            <a:endParaRPr lang="en-US" dirty="0"/>
          </a:p>
        </p:txBody>
      </p:sp>
      <p:sp>
        <p:nvSpPr>
          <p:cNvPr id="4" name="Content Placeholder 3"/>
          <p:cNvSpPr>
            <a:spLocks noGrp="1"/>
          </p:cNvSpPr>
          <p:nvPr>
            <p:ph sz="half" idx="2"/>
          </p:nvPr>
        </p:nvSpPr>
        <p:spPr/>
        <p:txBody>
          <a:bodyPr/>
          <a:lstStyle/>
          <a:p>
            <a:r>
              <a:rPr lang="ja-JP" altLang="en-US" dirty="0"/>
              <a:t>減税と免税</a:t>
            </a:r>
            <a:endParaRPr lang="en-US" altLang="ja-JP" dirty="0"/>
          </a:p>
          <a:p>
            <a:pPr lvl="1"/>
            <a:r>
              <a:rPr lang="ja-JP" altLang="en-US" dirty="0"/>
              <a:t>以下の分野で営業している、年度売上</a:t>
            </a:r>
            <a:r>
              <a:rPr lang="en-US" altLang="ja-JP" dirty="0"/>
              <a:t>15</a:t>
            </a:r>
            <a:r>
              <a:rPr lang="ja-JP" altLang="en-US" dirty="0"/>
              <a:t>億</a:t>
            </a:r>
            <a:r>
              <a:rPr lang="en-US" altLang="ja-JP" dirty="0"/>
              <a:t>MNT</a:t>
            </a:r>
            <a:r>
              <a:rPr lang="ja-JP" altLang="en-US" dirty="0"/>
              <a:t>以下の法人の所得税を</a:t>
            </a:r>
            <a:r>
              <a:rPr lang="en-US" altLang="ja-JP" dirty="0"/>
              <a:t>2020</a:t>
            </a:r>
            <a:r>
              <a:rPr lang="ja-JP" altLang="en-US" dirty="0"/>
              <a:t>年末まで</a:t>
            </a:r>
            <a:r>
              <a:rPr lang="en-US" altLang="ja-JP" dirty="0"/>
              <a:t>90</a:t>
            </a:r>
            <a:r>
              <a:rPr lang="ja-JP" altLang="en-US" dirty="0"/>
              <a:t>％減税する。</a:t>
            </a:r>
            <a:endParaRPr lang="en-US" altLang="ja-JP" dirty="0"/>
          </a:p>
          <a:p>
            <a:pPr lvl="2"/>
            <a:r>
              <a:rPr lang="ja-JP" altLang="en-US" dirty="0"/>
              <a:t>農業、畜産、</a:t>
            </a:r>
            <a:endParaRPr lang="en-US" altLang="ja-JP" dirty="0"/>
          </a:p>
          <a:p>
            <a:pPr lvl="2"/>
            <a:r>
              <a:rPr lang="ja-JP" altLang="en-US" dirty="0"/>
              <a:t>食品産業、</a:t>
            </a:r>
            <a:endParaRPr lang="en-US" altLang="ja-JP" dirty="0"/>
          </a:p>
          <a:p>
            <a:pPr lvl="2"/>
            <a:r>
              <a:rPr lang="ja-JP" altLang="en-US" dirty="0"/>
              <a:t>服及びテキスタイル工業、</a:t>
            </a:r>
            <a:endParaRPr lang="en-US" altLang="ja-JP" dirty="0"/>
          </a:p>
          <a:p>
            <a:pPr lvl="2"/>
            <a:r>
              <a:rPr lang="ja-JP" altLang="en-US" dirty="0"/>
              <a:t>建設材料業、</a:t>
            </a:r>
            <a:endParaRPr lang="en-US" altLang="ja-JP" dirty="0"/>
          </a:p>
        </p:txBody>
      </p:sp>
      <p:sp>
        <p:nvSpPr>
          <p:cNvPr id="5" name="Text Placeholder 4"/>
          <p:cNvSpPr>
            <a:spLocks noGrp="1"/>
          </p:cNvSpPr>
          <p:nvPr>
            <p:ph type="body" sz="quarter" idx="3"/>
          </p:nvPr>
        </p:nvSpPr>
        <p:spPr/>
        <p:txBody>
          <a:bodyPr/>
          <a:lstStyle/>
          <a:p>
            <a:r>
              <a:rPr lang="ja-JP" altLang="en-US" dirty="0"/>
              <a:t>改正法</a:t>
            </a:r>
            <a:endParaRPr lang="en-US" dirty="0"/>
          </a:p>
        </p:txBody>
      </p:sp>
      <p:sp>
        <p:nvSpPr>
          <p:cNvPr id="6" name="Content Placeholder 5"/>
          <p:cNvSpPr>
            <a:spLocks noGrp="1"/>
          </p:cNvSpPr>
          <p:nvPr>
            <p:ph sz="quarter" idx="4"/>
          </p:nvPr>
        </p:nvSpPr>
        <p:spPr/>
        <p:txBody>
          <a:bodyPr/>
          <a:lstStyle/>
          <a:p>
            <a:r>
              <a:rPr lang="ja-JP" altLang="en-US" dirty="0"/>
              <a:t>減税と免税</a:t>
            </a:r>
            <a:endParaRPr lang="en-US" altLang="ja-JP" dirty="0"/>
          </a:p>
          <a:p>
            <a:pPr lvl="1"/>
            <a:r>
              <a:rPr lang="ja-JP" altLang="en-US" dirty="0"/>
              <a:t>以下の分野以外で営業している、年度売上</a:t>
            </a:r>
            <a:r>
              <a:rPr lang="en-US" altLang="ja-JP" dirty="0"/>
              <a:t>15</a:t>
            </a:r>
            <a:r>
              <a:rPr lang="ja-JP" altLang="en-US" dirty="0"/>
              <a:t>億</a:t>
            </a:r>
            <a:r>
              <a:rPr lang="en-US" altLang="ja-JP" dirty="0"/>
              <a:t>MNT</a:t>
            </a:r>
            <a:r>
              <a:rPr lang="ja-JP" altLang="en-US" dirty="0"/>
              <a:t>以下の法人の所得税を無期限に</a:t>
            </a:r>
            <a:r>
              <a:rPr lang="en-US" altLang="ja-JP" dirty="0"/>
              <a:t>90</a:t>
            </a:r>
            <a:r>
              <a:rPr lang="ja-JP" altLang="en-US" dirty="0"/>
              <a:t>％減税する。</a:t>
            </a:r>
            <a:endParaRPr lang="en-US" altLang="ja-JP" dirty="0"/>
          </a:p>
          <a:p>
            <a:pPr lvl="2"/>
            <a:r>
              <a:rPr lang="ja-JP" altLang="en-US" dirty="0"/>
              <a:t>鉱物および放射性鉱物の探査、採掘、搾取、輸送と販売、</a:t>
            </a:r>
            <a:endParaRPr lang="en-US" altLang="ja-JP" dirty="0"/>
          </a:p>
          <a:p>
            <a:pPr lvl="2"/>
            <a:r>
              <a:rPr lang="ja-JP" altLang="en-US" dirty="0"/>
              <a:t>アルコールとタバコの植物、タバコ製品の生産と輸入、</a:t>
            </a:r>
            <a:endParaRPr lang="en-US" altLang="ja-JP" dirty="0"/>
          </a:p>
          <a:p>
            <a:pPr lvl="2"/>
            <a:r>
              <a:rPr lang="ja-JP" altLang="en-US" dirty="0"/>
              <a:t>あらゆる種類の燃料の輸入、卸売、小売販売と石油、検索、マイニング、販売</a:t>
            </a:r>
            <a:endParaRPr lang="en-US" altLang="ja-JP" dirty="0"/>
          </a:p>
          <a:p>
            <a:pPr lvl="1"/>
            <a:endParaRPr lang="en-US" dirty="0"/>
          </a:p>
        </p:txBody>
      </p:sp>
    </p:spTree>
    <p:extLst>
      <p:ext uri="{BB962C8B-B14F-4D97-AF65-F5344CB8AC3E}">
        <p14:creationId xmlns:p14="http://schemas.microsoft.com/office/powerpoint/2010/main" val="13565477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ja-JP" altLang="en-US" dirty="0"/>
              <a:t>法人所得税法</a:t>
            </a:r>
            <a:endParaRPr lang="en-US" dirty="0"/>
          </a:p>
        </p:txBody>
      </p:sp>
      <p:sp>
        <p:nvSpPr>
          <p:cNvPr id="3" name="Text Placeholder 2"/>
          <p:cNvSpPr>
            <a:spLocks noGrp="1"/>
          </p:cNvSpPr>
          <p:nvPr>
            <p:ph type="body" idx="1"/>
          </p:nvPr>
        </p:nvSpPr>
        <p:spPr/>
        <p:txBody>
          <a:bodyPr/>
          <a:lstStyle/>
          <a:p>
            <a:r>
              <a:rPr lang="ja-JP" altLang="en-US" dirty="0"/>
              <a:t>現行法</a:t>
            </a:r>
            <a:endParaRPr lang="en-US" dirty="0"/>
          </a:p>
        </p:txBody>
      </p:sp>
      <p:sp>
        <p:nvSpPr>
          <p:cNvPr id="4" name="Content Placeholder 3"/>
          <p:cNvSpPr>
            <a:spLocks noGrp="1"/>
          </p:cNvSpPr>
          <p:nvPr>
            <p:ph sz="half" idx="2"/>
          </p:nvPr>
        </p:nvSpPr>
        <p:spPr/>
        <p:txBody>
          <a:bodyPr/>
          <a:lstStyle/>
          <a:p>
            <a:r>
              <a:rPr lang="ja-JP" altLang="en-US" dirty="0"/>
              <a:t>源泉徴収税率</a:t>
            </a:r>
            <a:r>
              <a:rPr lang="en-US" altLang="ja-JP" dirty="0"/>
              <a:t>20</a:t>
            </a:r>
            <a:r>
              <a:rPr lang="ja-JP" altLang="en-US" dirty="0"/>
              <a:t>％；</a:t>
            </a:r>
            <a:endParaRPr lang="en-US" altLang="ja-JP" dirty="0"/>
          </a:p>
          <a:p>
            <a:r>
              <a:rPr lang="ja-JP" altLang="en-US" dirty="0"/>
              <a:t>外国投資家の配当に対する税率は</a:t>
            </a:r>
            <a:r>
              <a:rPr lang="en-US" altLang="ja-JP" dirty="0"/>
              <a:t>20</a:t>
            </a:r>
            <a:r>
              <a:rPr lang="ja-JP" altLang="en-US" dirty="0"/>
              <a:t>％；</a:t>
            </a:r>
            <a:endParaRPr lang="en-US" altLang="ja-JP" dirty="0"/>
          </a:p>
          <a:p>
            <a:r>
              <a:rPr lang="en-US" altLang="ja-JP" dirty="0"/>
              <a:t>X</a:t>
            </a:r>
            <a:r>
              <a:rPr lang="ja-JP" altLang="en-US" dirty="0"/>
              <a:t>税務申告書提出企業は税金を支払わない；</a:t>
            </a:r>
            <a:endParaRPr lang="en-US" altLang="ja-JP" dirty="0"/>
          </a:p>
          <a:p>
            <a:r>
              <a:rPr lang="ja-JP" altLang="en-US" dirty="0"/>
              <a:t>租税条約がない国の法人に対する収入に課税する；</a:t>
            </a:r>
            <a:endParaRPr lang="en-US" dirty="0"/>
          </a:p>
        </p:txBody>
      </p:sp>
      <p:sp>
        <p:nvSpPr>
          <p:cNvPr id="5" name="Text Placeholder 4"/>
          <p:cNvSpPr>
            <a:spLocks noGrp="1"/>
          </p:cNvSpPr>
          <p:nvPr>
            <p:ph type="body" sz="quarter" idx="3"/>
          </p:nvPr>
        </p:nvSpPr>
        <p:spPr/>
        <p:txBody>
          <a:bodyPr/>
          <a:lstStyle/>
          <a:p>
            <a:r>
              <a:rPr lang="ja-JP" altLang="en-US" dirty="0"/>
              <a:t>改正法</a:t>
            </a:r>
            <a:endParaRPr lang="en-US" dirty="0"/>
          </a:p>
        </p:txBody>
      </p:sp>
      <p:sp>
        <p:nvSpPr>
          <p:cNvPr id="6" name="Content Placeholder 5"/>
          <p:cNvSpPr>
            <a:spLocks noGrp="1"/>
          </p:cNvSpPr>
          <p:nvPr>
            <p:ph sz="quarter" idx="4"/>
          </p:nvPr>
        </p:nvSpPr>
        <p:spPr/>
        <p:txBody>
          <a:bodyPr/>
          <a:lstStyle/>
          <a:p>
            <a:r>
              <a:rPr lang="ja-JP" altLang="en-US" dirty="0"/>
              <a:t>源泉徴収税率</a:t>
            </a:r>
            <a:r>
              <a:rPr lang="en-US" altLang="ja-JP" dirty="0"/>
              <a:t>20</a:t>
            </a:r>
            <a:r>
              <a:rPr lang="ja-JP" altLang="en-US" dirty="0"/>
              <a:t>％；</a:t>
            </a:r>
            <a:endParaRPr lang="en-US" dirty="0"/>
          </a:p>
          <a:p>
            <a:r>
              <a:rPr lang="ja-JP" altLang="en-US" dirty="0"/>
              <a:t>外国投資家の配当に対する税率は</a:t>
            </a:r>
            <a:r>
              <a:rPr lang="en-US" altLang="ja-JP" dirty="0"/>
              <a:t>20</a:t>
            </a:r>
            <a:r>
              <a:rPr lang="ja-JP" altLang="en-US" dirty="0"/>
              <a:t>％；</a:t>
            </a:r>
            <a:endParaRPr lang="en-US" altLang="ja-JP" dirty="0"/>
          </a:p>
          <a:p>
            <a:r>
              <a:rPr lang="en-US" altLang="ja-JP" dirty="0"/>
              <a:t>X</a:t>
            </a:r>
            <a:r>
              <a:rPr lang="ja-JP" altLang="en-US" dirty="0"/>
              <a:t>税務申告書提出企業は税金を支払わない；</a:t>
            </a:r>
            <a:endParaRPr lang="en-US" altLang="ja-JP" dirty="0"/>
          </a:p>
          <a:p>
            <a:r>
              <a:rPr lang="ja-JP" altLang="en-US" dirty="0"/>
              <a:t>租税条約がなくても外国に支払った税金を差引いて計算する；</a:t>
            </a:r>
            <a:endParaRPr lang="en-US" dirty="0"/>
          </a:p>
          <a:p>
            <a:endParaRPr lang="en-US" altLang="ja-JP" dirty="0"/>
          </a:p>
          <a:p>
            <a:endParaRPr lang="en-US" dirty="0"/>
          </a:p>
          <a:p>
            <a:endParaRPr lang="en-US" dirty="0"/>
          </a:p>
        </p:txBody>
      </p:sp>
    </p:spTree>
    <p:extLst>
      <p:ext uri="{BB962C8B-B14F-4D97-AF65-F5344CB8AC3E}">
        <p14:creationId xmlns:p14="http://schemas.microsoft.com/office/powerpoint/2010/main" val="17054218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ja-JP" altLang="en-US" dirty="0"/>
              <a:t>法人所得税法改正</a:t>
            </a:r>
            <a:endParaRPr lang="en-US" dirty="0"/>
          </a:p>
        </p:txBody>
      </p:sp>
      <p:sp>
        <p:nvSpPr>
          <p:cNvPr id="3" name="Content Placeholder 2"/>
          <p:cNvSpPr>
            <a:spLocks noGrp="1"/>
          </p:cNvSpPr>
          <p:nvPr>
            <p:ph sz="half" idx="1"/>
          </p:nvPr>
        </p:nvSpPr>
        <p:spPr/>
        <p:txBody>
          <a:bodyPr/>
          <a:lstStyle/>
          <a:p>
            <a:r>
              <a:rPr lang="ja-JP" altLang="en-US" dirty="0"/>
              <a:t>現行法</a:t>
            </a:r>
            <a:endParaRPr lang="en-US" altLang="ja-JP" dirty="0"/>
          </a:p>
          <a:p>
            <a:pPr lvl="1"/>
            <a:r>
              <a:rPr lang="ja-JP" altLang="en-US" dirty="0"/>
              <a:t>税務申告書に過誤がある場合であっても修正できない；</a:t>
            </a:r>
            <a:endParaRPr lang="en-US" altLang="ja-JP" dirty="0"/>
          </a:p>
          <a:p>
            <a:pPr lvl="1"/>
            <a:r>
              <a:rPr lang="ja-JP" altLang="en-US" dirty="0"/>
              <a:t>建設や建物の減価償却期間は</a:t>
            </a:r>
            <a:r>
              <a:rPr lang="en-US" altLang="ja-JP" dirty="0"/>
              <a:t>40</a:t>
            </a:r>
            <a:r>
              <a:rPr lang="ja-JP" altLang="en-US" dirty="0"/>
              <a:t>年；</a:t>
            </a:r>
            <a:endParaRPr lang="en-US" dirty="0"/>
          </a:p>
        </p:txBody>
      </p:sp>
      <p:sp>
        <p:nvSpPr>
          <p:cNvPr id="4" name="Content Placeholder 3"/>
          <p:cNvSpPr>
            <a:spLocks noGrp="1"/>
          </p:cNvSpPr>
          <p:nvPr>
            <p:ph sz="half" idx="2"/>
          </p:nvPr>
        </p:nvSpPr>
        <p:spPr/>
        <p:txBody>
          <a:bodyPr/>
          <a:lstStyle/>
          <a:p>
            <a:r>
              <a:rPr lang="ja-JP" altLang="en-US" dirty="0"/>
              <a:t>改正法</a:t>
            </a:r>
            <a:endParaRPr lang="en-US" altLang="ja-JP" dirty="0"/>
          </a:p>
          <a:p>
            <a:pPr lvl="1"/>
            <a:r>
              <a:rPr lang="ja-JP" altLang="en-US" dirty="0"/>
              <a:t>税務申告書に過誤がある場合、所轄税務署に通知し、修正ことができる；</a:t>
            </a:r>
            <a:endParaRPr lang="en-US" altLang="ja-JP" dirty="0"/>
          </a:p>
          <a:p>
            <a:pPr lvl="1"/>
            <a:r>
              <a:rPr lang="ja-JP" altLang="en-US" dirty="0"/>
              <a:t>建設や建物の減価償却期間は</a:t>
            </a:r>
            <a:r>
              <a:rPr lang="en-US" altLang="ja-JP" dirty="0"/>
              <a:t>25</a:t>
            </a:r>
            <a:r>
              <a:rPr lang="ja-JP" altLang="en-US" dirty="0"/>
              <a:t>年に短縮；</a:t>
            </a:r>
            <a:endParaRPr lang="en-US" dirty="0"/>
          </a:p>
          <a:p>
            <a:pPr lvl="1"/>
            <a:endParaRPr lang="en-US" altLang="ja-JP" dirty="0"/>
          </a:p>
          <a:p>
            <a:pPr lvl="1"/>
            <a:endParaRPr lang="en-US" altLang="ja-JP" dirty="0"/>
          </a:p>
          <a:p>
            <a:pPr lvl="1"/>
            <a:endParaRPr lang="en-US" dirty="0"/>
          </a:p>
        </p:txBody>
      </p:sp>
    </p:spTree>
    <p:extLst>
      <p:ext uri="{BB962C8B-B14F-4D97-AF65-F5344CB8AC3E}">
        <p14:creationId xmlns:p14="http://schemas.microsoft.com/office/powerpoint/2010/main" val="36220471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endParaRPr lang="en-US" altLang="ja-JP" sz="3000" dirty="0"/>
          </a:p>
          <a:p>
            <a:pPr marL="0" indent="0">
              <a:buNone/>
            </a:pPr>
            <a:endParaRPr lang="en-US" altLang="ja-JP" sz="3000" dirty="0"/>
          </a:p>
          <a:p>
            <a:pPr marL="0" indent="0">
              <a:buNone/>
            </a:pPr>
            <a:r>
              <a:rPr lang="en-US" altLang="ja-JP" sz="3000" dirty="0"/>
              <a:t>			</a:t>
            </a:r>
          </a:p>
          <a:p>
            <a:pPr marL="0" indent="0">
              <a:buNone/>
            </a:pPr>
            <a:r>
              <a:rPr lang="en-US" altLang="ja-JP" sz="3000" dirty="0"/>
              <a:t>			   </a:t>
            </a:r>
            <a:r>
              <a:rPr lang="ja-JP" altLang="en-US" sz="3000" dirty="0"/>
              <a:t>御清聴ありがとうございました</a:t>
            </a:r>
            <a:endParaRPr lang="en-US" altLang="ja-JP" sz="3000" dirty="0"/>
          </a:p>
          <a:p>
            <a:pPr marL="0" indent="0" algn="ctr">
              <a:buNone/>
            </a:pPr>
            <a:r>
              <a:rPr lang="en-US" altLang="ja-JP" sz="3000" dirty="0"/>
              <a:t> </a:t>
            </a:r>
          </a:p>
          <a:p>
            <a:pPr marL="0" indent="0">
              <a:buNone/>
            </a:pPr>
            <a:endParaRPr lang="en-US" sz="3000" dirty="0"/>
          </a:p>
        </p:txBody>
      </p:sp>
    </p:spTree>
    <p:extLst>
      <p:ext uri="{BB962C8B-B14F-4D97-AF65-F5344CB8AC3E}">
        <p14:creationId xmlns:p14="http://schemas.microsoft.com/office/powerpoint/2010/main" val="1450105818"/>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Wisp</Template>
  <TotalTime>1203</TotalTime>
  <Words>638</Words>
  <Application>Microsoft Office PowerPoint</Application>
  <PresentationFormat>ワイド画面</PresentationFormat>
  <Paragraphs>77</Paragraphs>
  <Slides>7</Slides>
  <Notes>1</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7</vt:i4>
      </vt:variant>
    </vt:vector>
  </HeadingPairs>
  <TitlesOfParts>
    <vt:vector size="12" baseType="lpstr">
      <vt:lpstr>Arial</vt:lpstr>
      <vt:lpstr>Calibri</vt:lpstr>
      <vt:lpstr>Century Gothic</vt:lpstr>
      <vt:lpstr>Wingdings 3</vt:lpstr>
      <vt:lpstr>Wisp</vt:lpstr>
      <vt:lpstr>PowerPoint プレゼンテーション</vt:lpstr>
      <vt:lpstr>法人所得税法の主な改正</vt:lpstr>
      <vt:lpstr>法人所得税法改正</vt:lpstr>
      <vt:lpstr>法人所得税法改正</vt:lpstr>
      <vt:lpstr>法人所得税法</vt:lpstr>
      <vt:lpstr>法人所得税法改正</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モンゴルにおける会社設立と運営上の留意点</dc:title>
  <dc:creator>User</dc:creator>
  <cp:lastModifiedBy>HIDEO OKA</cp:lastModifiedBy>
  <cp:revision>98</cp:revision>
  <cp:lastPrinted>2019-03-20T07:44:43Z</cp:lastPrinted>
  <dcterms:created xsi:type="dcterms:W3CDTF">2017-11-20T23:56:51Z</dcterms:created>
  <dcterms:modified xsi:type="dcterms:W3CDTF">2020-03-19T08:36:17Z</dcterms:modified>
</cp:coreProperties>
</file>