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58" r:id="rId3"/>
    <p:sldId id="261" r:id="rId4"/>
    <p:sldId id="268" r:id="rId5"/>
    <p:sldId id="267" r:id="rId6"/>
    <p:sldId id="277" r:id="rId7"/>
    <p:sldId id="278" r:id="rId8"/>
    <p:sldId id="279" r:id="rId9"/>
    <p:sldId id="280" r:id="rId10"/>
    <p:sldId id="269" r:id="rId11"/>
    <p:sldId id="284" r:id="rId12"/>
    <p:sldId id="271" r:id="rId13"/>
    <p:sldId id="270" r:id="rId14"/>
    <p:sldId id="283" r:id="rId15"/>
    <p:sldId id="272" r:id="rId16"/>
    <p:sldId id="259" r:id="rId17"/>
    <p:sldId id="274" r:id="rId18"/>
    <p:sldId id="265" r:id="rId19"/>
    <p:sldId id="273" r:id="rId20"/>
    <p:sldId id="263" r:id="rId21"/>
    <p:sldId id="276" r:id="rId22"/>
    <p:sldId id="264" r:id="rId23"/>
    <p:sldId id="287" r:id="rId24"/>
    <p:sldId id="275" r:id="rId25"/>
    <p:sldId id="285" r:id="rId26"/>
    <p:sldId id="288" r:id="rId27"/>
    <p:sldId id="260"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838" autoAdjust="0"/>
    <p:restoredTop sz="93135" autoAdjust="0"/>
  </p:normalViewPr>
  <p:slideViewPr>
    <p:cSldViewPr snapToGrid="0">
      <p:cViewPr varScale="1">
        <p:scale>
          <a:sx n="83" d="100"/>
          <a:sy n="83" d="100"/>
        </p:scale>
        <p:origin x="67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9C8180-D724-47AF-AECB-1FCF1FA1D220}" type="datetimeFigureOut">
              <a:rPr lang="en-US" smtClean="0"/>
              <a:t>3/19/2020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97DC3F-5D9B-4020-BE8F-25C77DAC81D2}" type="slidenum">
              <a:rPr lang="en-US" smtClean="0"/>
              <a:t>‹#›</a:t>
            </a:fld>
            <a:endParaRPr lang="en-US"/>
          </a:p>
        </p:txBody>
      </p:sp>
    </p:spTree>
    <p:extLst>
      <p:ext uri="{BB962C8B-B14F-4D97-AF65-F5344CB8AC3E}">
        <p14:creationId xmlns:p14="http://schemas.microsoft.com/office/powerpoint/2010/main" val="20926691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mn-MN" dirty="0">
                <a:solidFill>
                  <a:schemeClr val="tx1"/>
                </a:solidFill>
                <a:latin typeface="Arial" panose="020B0604020202020204" pitchFamily="34" charset="0"/>
                <a:cs typeface="Arial" panose="020B0604020202020204" pitchFamily="34" charset="0"/>
              </a:rPr>
              <a:t>Эдийн засаг, бизнесийн харилцаа гүнзгийрч, техник технологи хурдацтай хөгжиж, худалдаа үйлчилгээг хэрэглэгчдэд түгээх шинэлэг арга хэлбэр бий болж байгаатай холбоотойгоор.</a:t>
            </a:r>
            <a:endParaRPr lang="en-US" dirty="0">
              <a:solidFill>
                <a:schemeClr val="tx1"/>
              </a:solidFill>
              <a:latin typeface="Arial" panose="020B0604020202020204" pitchFamily="34" charset="0"/>
              <a:cs typeface="Arial" panose="020B0604020202020204" pitchFamily="34" charset="0"/>
            </a:endParaRPr>
          </a:p>
          <a:p>
            <a:pPr marL="228600" indent="-228600">
              <a:buAutoNum type="arabicPeriod"/>
            </a:pPr>
            <a:r>
              <a:rPr lang="mn-MN" dirty="0">
                <a:solidFill>
                  <a:schemeClr val="tx1"/>
                </a:solidFill>
                <a:latin typeface="Arial" panose="020B0604020202020204" pitchFamily="34" charset="0"/>
                <a:cs typeface="Arial" panose="020B0604020202020204" pitchFamily="34" charset="0"/>
              </a:rPr>
              <a:t>Хуулийг боловсронгуй болгох, ойлгомжгүй заалтуудыг цэгцлэх.</a:t>
            </a:r>
            <a:endParaRPr lang="en-US" dirty="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C597DC3F-5D9B-4020-BE8F-25C77DAC81D2}" type="slidenum">
              <a:rPr lang="en-US" smtClean="0"/>
              <a:t>3</a:t>
            </a:fld>
            <a:endParaRPr lang="en-US"/>
          </a:p>
        </p:txBody>
      </p:sp>
    </p:spTree>
    <p:extLst>
      <p:ext uri="{BB962C8B-B14F-4D97-AF65-F5344CB8AC3E}">
        <p14:creationId xmlns:p14="http://schemas.microsoft.com/office/powerpoint/2010/main" val="8670351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mn-MN" sz="1200" b="1" dirty="0">
                <a:solidFill>
                  <a:schemeClr val="tx1"/>
                </a:solidFill>
                <a:highlight>
                  <a:srgbClr val="FFFF00"/>
                </a:highlight>
                <a:latin typeface="Arial" panose="020B0604020202020204" pitchFamily="34" charset="0"/>
                <a:cs typeface="Arial" panose="020B0604020202020204" pitchFamily="34" charset="0"/>
              </a:rPr>
              <a:t>ХХОАТтХ-д тусгагдсан шинэ зохицуулалтууд:</a:t>
            </a:r>
            <a:endParaRPr lang="en-US" sz="1200" b="1" dirty="0">
              <a:solidFill>
                <a:schemeClr val="tx1"/>
              </a:solidFill>
              <a:highlight>
                <a:srgbClr val="FFFF00"/>
              </a:highlight>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mn-MN" sz="1200" b="0" dirty="0">
                <a:solidFill>
                  <a:schemeClr val="tx1"/>
                </a:solidFill>
                <a:highlight>
                  <a:srgbClr val="FFFF00"/>
                </a:highlight>
                <a:latin typeface="Arial" panose="020B0604020202020204" pitchFamily="34" charset="0"/>
                <a:cs typeface="Arial" panose="020B0604020202020204" pitchFamily="34" charset="0"/>
              </a:rPr>
              <a:t>Бичил худалдаа, ажил, үйлчилгээний орлого олж байгаа хувь хүний татварын харилцааг энгийн ойлгомжтой болгов. Бичил худалдаа, ажил, үйлчилгээ хувиараа эрхлэгчид татварын тайлан гаргах, орлого, хасагдах зардлаа тооцох, татвар ногдуулах орлогоо тодорхойлоход хүндрэлтэй байдаг тул тэдгээрийн татварын харилцааг энгийн ойлгомжтой болгож, тогтмол дүнгээр татвар ногдуулахаар хуульд тусгаад байна. </a:t>
            </a:r>
          </a:p>
          <a:p>
            <a:pPr marL="0" marR="0" lvl="0" indent="0" algn="l" defTabSz="914400" rtl="0" eaLnBrk="1" fontAlgn="auto" latinLnBrk="0" hangingPunct="1">
              <a:lnSpc>
                <a:spcPct val="100000"/>
              </a:lnSpc>
              <a:spcBef>
                <a:spcPts val="0"/>
              </a:spcBef>
              <a:spcAft>
                <a:spcPts val="0"/>
              </a:spcAft>
              <a:buClrTx/>
              <a:buSzTx/>
              <a:buFontTx/>
              <a:buNone/>
              <a:tabLst/>
              <a:defRPr/>
            </a:pPr>
            <a:r>
              <a:rPr lang="mn-MN" sz="1200" b="1" dirty="0">
                <a:solidFill>
                  <a:schemeClr val="tx1"/>
                </a:solidFill>
                <a:highlight>
                  <a:srgbClr val="FFFF00"/>
                </a:highlight>
                <a:latin typeface="Arial" panose="020B0604020202020204" pitchFamily="34" charset="0"/>
                <a:cs typeface="Arial" panose="020B0604020202020204" pitchFamily="34" charset="0"/>
              </a:rPr>
              <a:t>Хуулийн:</a:t>
            </a:r>
          </a:p>
          <a:p>
            <a:pPr fontAlgn="t"/>
            <a:r>
              <a:rPr lang="mn-MN" sz="1200" b="0" i="0" kern="1200" dirty="0">
                <a:solidFill>
                  <a:schemeClr val="tx1"/>
                </a:solidFill>
                <a:effectLst/>
                <a:highlight>
                  <a:srgbClr val="FFFF00"/>
                </a:highlight>
                <a:latin typeface="Arial" panose="020B0604020202020204" pitchFamily="34" charset="0"/>
                <a:ea typeface="+mn-ea"/>
                <a:cs typeface="Arial" panose="020B0604020202020204" pitchFamily="34" charset="0"/>
              </a:rPr>
              <a:t>4.1.3.“бичил худалдаа, ажил, үйлчилгээ эрхлэгч” гэж ажлын байр, лангуу зэрэг тодорхой байршилд байрлахгүй худалдаа, үйлчилгээ, зорчигч болон ачаа тээврийн үйлчилгээ эрхлэгч хувь хүнийг;</a:t>
            </a:r>
          </a:p>
          <a:p>
            <a:pPr fontAlgn="t"/>
            <a:r>
              <a:rPr lang="ru-RU" sz="1200" b="0" i="0" kern="1200" dirty="0">
                <a:solidFill>
                  <a:schemeClr val="tx1"/>
                </a:solidFill>
                <a:effectLst/>
                <a:highlight>
                  <a:srgbClr val="FFFF00"/>
                </a:highlight>
                <a:latin typeface="Arial" panose="020B0604020202020204" pitchFamily="34" charset="0"/>
                <a:ea typeface="+mn-ea"/>
                <a:cs typeface="Arial" panose="020B0604020202020204" pitchFamily="34" charset="0"/>
              </a:rPr>
              <a:t>12 дугаар зүйл.Бусад орлого</a:t>
            </a:r>
            <a:endParaRPr lang="mn-MN" sz="1200" b="0" i="0" kern="1200" dirty="0">
              <a:solidFill>
                <a:schemeClr val="tx1"/>
              </a:solidFill>
              <a:effectLst/>
              <a:highlight>
                <a:srgbClr val="FFFF00"/>
              </a:highlight>
              <a:latin typeface="Arial" panose="020B0604020202020204" pitchFamily="34" charset="0"/>
              <a:ea typeface="+mn-ea"/>
              <a:cs typeface="Arial" panose="020B0604020202020204" pitchFamily="34" charset="0"/>
            </a:endParaRPr>
          </a:p>
          <a:p>
            <a:pPr fontAlgn="t"/>
            <a:r>
              <a:rPr lang="ru-RU" sz="1200" b="0" i="0" kern="1200" dirty="0">
                <a:solidFill>
                  <a:schemeClr val="tx1"/>
                </a:solidFill>
                <a:effectLst/>
                <a:highlight>
                  <a:srgbClr val="FFFF00"/>
                </a:highlight>
                <a:latin typeface="Arial" panose="020B0604020202020204" pitchFamily="34" charset="0"/>
                <a:ea typeface="+mn-ea"/>
                <a:cs typeface="Arial" panose="020B0604020202020204" pitchFamily="34" charset="0"/>
              </a:rPr>
              <a:t>12.1.3.бичил худалдаа, ажил, үйлчилгээний орлого.</a:t>
            </a:r>
            <a:endParaRPr lang="mn-MN" sz="1200" b="0" i="0" kern="1200" dirty="0">
              <a:solidFill>
                <a:schemeClr val="tx1"/>
              </a:solidFill>
              <a:effectLst/>
              <a:highlight>
                <a:srgbClr val="FFFF00"/>
              </a:highlight>
              <a:latin typeface="Arial" panose="020B0604020202020204" pitchFamily="34" charset="0"/>
              <a:ea typeface="+mn-ea"/>
              <a:cs typeface="Arial" panose="020B0604020202020204" pitchFamily="34" charset="0"/>
            </a:endParaRPr>
          </a:p>
          <a:p>
            <a:pPr fontAlgn="t"/>
            <a:r>
              <a:rPr lang="mn-MN" sz="1200" b="0" i="0" kern="1200" dirty="0">
                <a:solidFill>
                  <a:schemeClr val="tx1"/>
                </a:solidFill>
                <a:effectLst/>
                <a:highlight>
                  <a:srgbClr val="FFFF00"/>
                </a:highlight>
                <a:latin typeface="+mn-lt"/>
                <a:ea typeface="+mn-ea"/>
                <a:cs typeface="+mn-cs"/>
              </a:rPr>
              <a:t>21.4.Энэ хуулийн 12.1.3-т заасан орлого олж байгаа хувь хүний сард төлөх албан татварын хэмжээг аймаг, нийслэлийн иргэдийн Төлөөлөгчдийн Хурал доор дурдсан хязгаарт багтаан тогтооно:</a:t>
            </a:r>
          </a:p>
          <a:p>
            <a:pPr fontAlgn="t"/>
            <a:r>
              <a:rPr lang="mn-MN" sz="1200" b="0" i="0" kern="1200" dirty="0">
                <a:solidFill>
                  <a:schemeClr val="tx1"/>
                </a:solidFill>
                <a:effectLst/>
                <a:highlight>
                  <a:srgbClr val="FFFF00"/>
                </a:highlight>
                <a:latin typeface="+mn-lt"/>
                <a:ea typeface="+mn-ea"/>
                <a:cs typeface="+mn-cs"/>
              </a:rPr>
              <a:t>21.4.1.ажлын байр, лангуу зэрэг тодорхой байршилд байрлахгүй ил задгай худалдаа, үйлчилгээ эрхэлж байгаа хувь хүний хувьд албан татварын доод хэмжээ нь хөдөлмөрийн хөлсний доод хэмжээний 1 хувь, дээд хэмжээ нь хөдөлмөрийн хөлсний доод хэмжээний 50 хувьтай тэнцэх хэмжээнд;</a:t>
            </a:r>
          </a:p>
          <a:p>
            <a:pPr fontAlgn="t"/>
            <a:r>
              <a:rPr lang="mn-MN" sz="1200" b="0" i="0" kern="1200" dirty="0">
                <a:solidFill>
                  <a:schemeClr val="tx1"/>
                </a:solidFill>
                <a:effectLst/>
                <a:highlight>
                  <a:srgbClr val="FFFF00"/>
                </a:highlight>
                <a:latin typeface="+mn-lt"/>
                <a:ea typeface="+mn-ea"/>
                <a:cs typeface="+mn-cs"/>
              </a:rPr>
              <a:t>21.4.2.хувиараа зорчигч, эсхүл ачаа тээврийн үйлчилгээ эрхэлж байгаа хувь хүний хувьд албан татварын доод хэмжээ нь хөдөлмөрийн хөлсний доод хэмжээний 5 хувь, дээд хэмжээ нь хөдөлмөрийн хөлсний доод хэмжээтэй тэнцэх хэмжээнд.</a:t>
            </a:r>
          </a:p>
          <a:p>
            <a:pPr fontAlgn="t"/>
            <a:endParaRPr lang="mn-MN" sz="1200" b="0" i="0" kern="1200" dirty="0">
              <a:solidFill>
                <a:schemeClr val="tx1"/>
              </a:solidFill>
              <a:effectLst/>
              <a:highlight>
                <a:srgbClr val="FFFF00"/>
              </a:highlight>
              <a:latin typeface="Arial" panose="020B0604020202020204" pitchFamily="34" charset="0"/>
              <a:ea typeface="+mn-ea"/>
              <a:cs typeface="Arial" panose="020B0604020202020204" pitchFamily="34" charset="0"/>
            </a:endParaRPr>
          </a:p>
        </p:txBody>
      </p:sp>
      <p:sp>
        <p:nvSpPr>
          <p:cNvPr id="4" name="Slide Number Placeholder 3"/>
          <p:cNvSpPr>
            <a:spLocks noGrp="1"/>
          </p:cNvSpPr>
          <p:nvPr>
            <p:ph type="sldNum" sz="quarter" idx="5"/>
          </p:nvPr>
        </p:nvSpPr>
        <p:spPr/>
        <p:txBody>
          <a:bodyPr/>
          <a:lstStyle/>
          <a:p>
            <a:fld id="{C597DC3F-5D9B-4020-BE8F-25C77DAC81D2}" type="slidenum">
              <a:rPr lang="en-US" smtClean="0"/>
              <a:t>12</a:t>
            </a:fld>
            <a:endParaRPr lang="en-US"/>
          </a:p>
        </p:txBody>
      </p:sp>
    </p:spTree>
    <p:extLst>
      <p:ext uri="{BB962C8B-B14F-4D97-AF65-F5344CB8AC3E}">
        <p14:creationId xmlns:p14="http://schemas.microsoft.com/office/powerpoint/2010/main" val="14572867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mn-MN" sz="1200" dirty="0">
                <a:latin typeface="Arial" panose="020B0604020202020204" pitchFamily="34" charset="0"/>
                <a:cs typeface="Arial" panose="020B0604020202020204" pitchFamily="34" charset="0"/>
              </a:rPr>
              <a:t>ХХОАТтХ-д тусгагдсан шинэ зохицуулалтууд:</a:t>
            </a:r>
            <a:endParaRPr lang="en-US" sz="12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err="1">
                <a:latin typeface="Arial" panose="020B0604020202020204" pitchFamily="34" charset="0"/>
                <a:cs typeface="Arial" panose="020B0604020202020204" pitchFamily="34" charset="0"/>
              </a:rPr>
              <a:t>Гадаад</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улсад</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төлсөн</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татварыг</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төлбөл</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зохих</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татвараас</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хасаж</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тооцох</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зарчмыг</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тусгав</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Албан</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татвар</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төлөгчийн</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гадаад</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улсад</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төлсөн</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татварт</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хөнгөлөлт</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үзүүлэх</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туршлага</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олон</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улсад</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түгээмэл</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байдаг</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Гэтэл</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өнөөгийн</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мөрдөгдөж</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байгаа</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Хувь</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хүний</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орлогын</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албан</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татварын</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тухай</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хуулийн</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дагуу</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албан</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татвар</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төлөгч</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хувь</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хүний</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гадаад</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улсад</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төлсөн</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татварт</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хөнгөлөлт</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үзүүлэхдээ</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орлого</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ба</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хөрөнгийн</a:t>
            </a:r>
            <a:r>
              <a:rPr lang="en-US" sz="1200" dirty="0">
                <a:latin typeface="Arial" panose="020B0604020202020204" pitchFamily="34" charset="0"/>
                <a:cs typeface="Arial" panose="020B0604020202020204" pitchFamily="34" charset="0"/>
              </a:rPr>
              <a:t> </a:t>
            </a:r>
            <a:r>
              <a:rPr lang="mn-MN" sz="1200" dirty="0">
                <a:latin typeface="Arial" panose="020B0604020202020204" pitchFamily="34" charset="0"/>
                <a:cs typeface="Arial" panose="020B0604020202020204" pitchFamily="34" charset="0"/>
              </a:rPr>
              <a:t>татварыг давхардуулж ногдуулахгүй байх, татвар төлөхөөс зайлсхийх явдлаас урьдчилан сэргийлэх тухай хэлэлцээрийн хүрээнд хөнгөлөлт үзүүлдэг. Иймээс давхар татварыг бууруулах, албан татвар төлөгчийн татварын ачааллыг багасгах үүднээс түүний гадаад улсад төлсөн татварыг хөнгөлөх зохицуулалтыг хуульд тусгах шаардлагатай байна. </a:t>
            </a:r>
          </a:p>
          <a:p>
            <a:endParaRPr lang="mn-MN" sz="1200" dirty="0">
              <a:latin typeface="Arial" panose="020B0604020202020204" pitchFamily="34" charset="0"/>
              <a:cs typeface="Arial" panose="020B0604020202020204" pitchFamily="34" charset="0"/>
            </a:endParaRPr>
          </a:p>
          <a:p>
            <a:pPr fontAlgn="t"/>
            <a:r>
              <a:rPr lang="mn-MN" sz="1200" b="1" kern="1200" dirty="0">
                <a:solidFill>
                  <a:schemeClr val="tx1"/>
                </a:solidFill>
                <a:effectLst/>
                <a:latin typeface="Arial" panose="020B0604020202020204" pitchFamily="34" charset="0"/>
                <a:ea typeface="+mn-ea"/>
                <a:cs typeface="Arial" panose="020B0604020202020204" pitchFamily="34" charset="0"/>
              </a:rPr>
              <a:t>24 дүгээр зүйл.Гадаад улсад ногдуулсан албан татварыг төлбөл зохих татвараас хасаж тооцох</a:t>
            </a:r>
          </a:p>
          <a:p>
            <a:pPr fontAlgn="t"/>
            <a:r>
              <a:rPr lang="mn-MN" sz="1200" b="0" i="0" kern="1200" dirty="0">
                <a:solidFill>
                  <a:schemeClr val="tx1"/>
                </a:solidFill>
                <a:effectLst/>
                <a:latin typeface="Arial" panose="020B0604020202020204" pitchFamily="34" charset="0"/>
                <a:ea typeface="+mn-ea"/>
                <a:cs typeface="Arial" panose="020B0604020202020204" pitchFamily="34" charset="0"/>
              </a:rPr>
              <a:t>24.1.Монгол Улсад байнга оршин суугч албан татвар төлөгчийн гадаад улсад төлсөн албан татварыг тус албан татвар төлөгчийн тухайн татварын жилийн төлбөл зохих албан татвараас хасаж тооцно.</a:t>
            </a:r>
          </a:p>
          <a:p>
            <a:pPr fontAlgn="t"/>
            <a:r>
              <a:rPr lang="mn-MN" sz="1200" b="0" i="0" kern="1200" dirty="0">
                <a:solidFill>
                  <a:schemeClr val="tx1"/>
                </a:solidFill>
                <a:effectLst/>
                <a:latin typeface="Arial" panose="020B0604020202020204" pitchFamily="34" charset="0"/>
                <a:ea typeface="+mn-ea"/>
                <a:cs typeface="Arial" panose="020B0604020202020204" pitchFamily="34" charset="0"/>
              </a:rPr>
              <a:t>24.2.Энэ хуулийн 24.1-д заасны дагуу хасаж тооцох албан татварын хэмжээ нь албан татвар төлөгчийн тухайн татварын жилд Монгол Улсад төлбөл зохих албан татварын дүнгээс хэтрэхгүй байна.</a:t>
            </a:r>
          </a:p>
          <a:p>
            <a:pPr fontAlgn="t"/>
            <a:r>
              <a:rPr lang="mn-MN" sz="1200" b="0" i="0" kern="1200" dirty="0">
                <a:solidFill>
                  <a:schemeClr val="tx1"/>
                </a:solidFill>
                <a:effectLst/>
                <a:latin typeface="Arial" panose="020B0604020202020204" pitchFamily="34" charset="0"/>
                <a:ea typeface="+mn-ea"/>
                <a:cs typeface="Arial" panose="020B0604020202020204" pitchFamily="34" charset="0"/>
              </a:rPr>
              <a:t>24.3.Энэ хуулийн 24.1-д заасны дагуу гадаад улсад ногдуулсан албан татварыг төлбөл зохих албан татвараас хасаж тооцохдоо Аж ахуйн нэгжийн орлогын албан татварын тухай хуулийн 23 дугаар зүйлийг баримтална.</a:t>
            </a:r>
          </a:p>
          <a:p>
            <a:pPr fontAlgn="t"/>
            <a:r>
              <a:rPr lang="mn-MN" sz="1200" b="0" i="0" kern="1200" dirty="0">
                <a:solidFill>
                  <a:schemeClr val="tx1"/>
                </a:solidFill>
                <a:effectLst/>
                <a:latin typeface="Arial" panose="020B0604020202020204" pitchFamily="34" charset="0"/>
                <a:ea typeface="+mn-ea"/>
                <a:cs typeface="Arial" panose="020B0604020202020204" pitchFamily="34" charset="0"/>
              </a:rPr>
              <a:t>24.4.Гадаад улсад ногдуулан төлсөн албан татварыг баталгаажуулах, төлбөл зохих албан татвараас хасаж тооцох журмыг татварын асуудал хариуцсан төрийн захиргааны байгууллагын дарга батална.</a:t>
            </a:r>
          </a:p>
        </p:txBody>
      </p:sp>
      <p:sp>
        <p:nvSpPr>
          <p:cNvPr id="4" name="Slide Number Placeholder 3"/>
          <p:cNvSpPr>
            <a:spLocks noGrp="1"/>
          </p:cNvSpPr>
          <p:nvPr>
            <p:ph type="sldNum" sz="quarter" idx="5"/>
          </p:nvPr>
        </p:nvSpPr>
        <p:spPr/>
        <p:txBody>
          <a:bodyPr/>
          <a:lstStyle/>
          <a:p>
            <a:fld id="{C597DC3F-5D9B-4020-BE8F-25C77DAC81D2}" type="slidenum">
              <a:rPr lang="en-US" smtClean="0"/>
              <a:t>13</a:t>
            </a:fld>
            <a:endParaRPr lang="en-US"/>
          </a:p>
        </p:txBody>
      </p:sp>
    </p:spTree>
    <p:extLst>
      <p:ext uri="{BB962C8B-B14F-4D97-AF65-F5344CB8AC3E}">
        <p14:creationId xmlns:p14="http://schemas.microsoft.com/office/powerpoint/2010/main" val="11603669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mn-MN" dirty="0"/>
              <a:t>Гадаад улсад төлсөн албан татварын хөнгөлөлт </a:t>
            </a:r>
            <a:endParaRPr lang="en-US" dirty="0"/>
          </a:p>
          <a:p>
            <a:r>
              <a:rPr lang="mn-MN" b="1" dirty="0"/>
              <a:t>Хуучин:</a:t>
            </a:r>
          </a:p>
          <a:p>
            <a:pPr marL="0" marR="0" lvl="0" indent="0" algn="l" defTabSz="914400" rtl="0" eaLnBrk="1" fontAlgn="auto" latinLnBrk="0" hangingPunct="1">
              <a:lnSpc>
                <a:spcPct val="100000"/>
              </a:lnSpc>
              <a:spcBef>
                <a:spcPts val="0"/>
              </a:spcBef>
              <a:spcAft>
                <a:spcPts val="0"/>
              </a:spcAft>
              <a:buClrTx/>
              <a:buSzTx/>
              <a:buFontTx/>
              <a:buNone/>
              <a:tabLst/>
              <a:defRPr/>
            </a:pP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Хувь</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хүнээс</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гадаад</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улсад</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төлсөн</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албан</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татварт</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хөнгөлөлт</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үзүүлэхдээ</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орлого</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ба</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хөрөнгийн</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татварыг</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давхардуулж</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ногдуулахгүй</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байх,</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татвар</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төлөхөөс</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зайлсхийх</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явдлаас</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урьдчилан</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сэргийлэх</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тухай</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гэрээний</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дагуу</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шийдвэрлэнэ.</a:t>
            </a:r>
            <a:endParaRPr lang="en-US" sz="1200" u="none" strike="noStrike" kern="1200" baseline="0" dirty="0">
              <a:latin typeface="Arial" panose="020B0604020202020204" pitchFamily="34" charset="0"/>
              <a:ea typeface="MS Mincho" panose="02020609040205080304" pitchFamily="49" charset="-128"/>
              <a:cs typeface="Arial" panose="020B0604020202020204" pitchFamily="34" charset="0"/>
            </a:endParaRPr>
          </a:p>
          <a:p>
            <a:r>
              <a:rPr lang="mn-MN" b="1" dirty="0"/>
              <a:t>Шинэ:</a:t>
            </a: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Гадаад</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улсад</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төлсөн</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албан</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татварыг</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давхар</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татварын</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гэрээнээс</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үл</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хамааран</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Монгол</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улсад</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төлбөл</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зохих</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татварын</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хэмжээнээс</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хасаж</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тооцно.	</a:t>
            </a:r>
          </a:p>
          <a:p>
            <a:endParaRPr lang="en-US" dirty="0"/>
          </a:p>
        </p:txBody>
      </p:sp>
      <p:sp>
        <p:nvSpPr>
          <p:cNvPr id="4" name="Slide Number Placeholder 3"/>
          <p:cNvSpPr>
            <a:spLocks noGrp="1"/>
          </p:cNvSpPr>
          <p:nvPr>
            <p:ph type="sldNum" sz="quarter" idx="5"/>
          </p:nvPr>
        </p:nvSpPr>
        <p:spPr/>
        <p:txBody>
          <a:bodyPr/>
          <a:lstStyle/>
          <a:p>
            <a:fld id="{C597DC3F-5D9B-4020-BE8F-25C77DAC81D2}" type="slidenum">
              <a:rPr lang="en-US" smtClean="0"/>
              <a:t>14</a:t>
            </a:fld>
            <a:endParaRPr lang="en-US"/>
          </a:p>
        </p:txBody>
      </p:sp>
    </p:spTree>
    <p:extLst>
      <p:ext uri="{BB962C8B-B14F-4D97-AF65-F5344CB8AC3E}">
        <p14:creationId xmlns:p14="http://schemas.microsoft.com/office/powerpoint/2010/main" val="35762677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mn-MN" b="1" dirty="0">
                <a:highlight>
                  <a:srgbClr val="FFFF00"/>
                </a:highlight>
              </a:rPr>
              <a:t>Одоо үйлчилж байгаа боловч, зарчмын хувьд өөрчлөх шаардлагатай зохицуулалт</a:t>
            </a:r>
            <a:r>
              <a:rPr lang="en-GB" b="1" dirty="0">
                <a:highlight>
                  <a:srgbClr val="FFFF00"/>
                </a:highlight>
              </a:rPr>
              <a:t>:</a:t>
            </a:r>
          </a:p>
          <a:p>
            <a:r>
              <a:rPr lang="mn-MN" b="1" dirty="0">
                <a:highlight>
                  <a:srgbClr val="FFFF00"/>
                </a:highlight>
              </a:rPr>
              <a:t>Байнга оршин суугч албан татвар төлөгчийн тодорхойлолтыг боловсронгуй болгов. </a:t>
            </a:r>
            <a:endParaRPr lang="en-GB" b="1" dirty="0">
              <a:highlight>
                <a:srgbClr val="FFFF00"/>
              </a:highligh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mn-MN" dirty="0">
                <a:highlight>
                  <a:srgbClr val="FFFF00"/>
                </a:highlight>
              </a:rPr>
              <a:t>Хувь хүний орлогын албан татварын тухай хуульд Монгол Улсад байнга оршин суугч татвар төлөгчийг тодорхойлох, түүнд ногдуулах албан татварыг төлөх, тайлагнах зохицуулалт иж бүрэн тусгагдаагүй. Үүнээс үүдэн албан татвар төлөгч хувь хүнийг тодорхойлох үйл ажиллагаанд зарцуулах хугацаа нэмэгдэж, хууль хэрэгжүүлэх, түүнийг дагаж мөрдүүлэх зардал нэмэгддэг. Хуульд зарим төрлийн нэр томьёо, орлогын нэр төрлийг тодорхой зааж өгөөгүй байдаг тул хуулийг хэрэгжүүлэхэд хүндрэлтэй нөхцөл байдал мөн адил бий болдог.</a:t>
            </a:r>
            <a:endParaRPr lang="en-US" dirty="0">
              <a:highlight>
                <a:srgbClr val="FFFF00"/>
              </a:highlight>
            </a:endParaRPr>
          </a:p>
        </p:txBody>
      </p:sp>
      <p:sp>
        <p:nvSpPr>
          <p:cNvPr id="4" name="Slide Number Placeholder 3"/>
          <p:cNvSpPr>
            <a:spLocks noGrp="1"/>
          </p:cNvSpPr>
          <p:nvPr>
            <p:ph type="sldNum" sz="quarter" idx="5"/>
          </p:nvPr>
        </p:nvSpPr>
        <p:spPr/>
        <p:txBody>
          <a:bodyPr/>
          <a:lstStyle/>
          <a:p>
            <a:fld id="{C597DC3F-5D9B-4020-BE8F-25C77DAC81D2}" type="slidenum">
              <a:rPr lang="en-US" smtClean="0"/>
              <a:t>15</a:t>
            </a:fld>
            <a:endParaRPr lang="en-US"/>
          </a:p>
        </p:txBody>
      </p:sp>
    </p:spTree>
    <p:extLst>
      <p:ext uri="{BB962C8B-B14F-4D97-AF65-F5344CB8AC3E}">
        <p14:creationId xmlns:p14="http://schemas.microsoft.com/office/powerpoint/2010/main" val="10580689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mn-MN" dirty="0"/>
              <a:t>Байнга оршин суугч татвар төлөгчийн тодорхойлолт</a:t>
            </a:r>
            <a:endParaRPr lang="en-US" dirty="0"/>
          </a:p>
          <a:p>
            <a:r>
              <a:rPr lang="mn-MN" b="1" dirty="0"/>
              <a:t>Шинэ хууль:</a:t>
            </a:r>
          </a:p>
          <a:p>
            <a:pPr marL="0" marR="0" lvl="0" indent="0" algn="l" defTabSz="914400" rtl="0" eaLnBrk="1" fontAlgn="auto" latinLnBrk="0" hangingPunct="1">
              <a:lnSpc>
                <a:spcPct val="100000"/>
              </a:lnSpc>
              <a:spcBef>
                <a:spcPts val="0"/>
              </a:spcBef>
              <a:spcAft>
                <a:spcPts val="0"/>
              </a:spcAft>
              <a:buClrTx/>
              <a:buSzTx/>
              <a:buFontTx/>
              <a:buNone/>
              <a:tabLst/>
              <a:defRPr/>
            </a:pP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Шинэ</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хуулиар</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оршин</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суугч</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болон</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оршин</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суугч</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бус</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татвар</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төлөгчийг</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дараах</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байдлаар</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тодорхойлсон</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байна:</a:t>
            </a:r>
            <a:endParaRPr lang="en-US" sz="1200" u="none" strike="noStrike" kern="1200" baseline="0" dirty="0">
              <a:latin typeface="Arial" panose="020B0604020202020204" pitchFamily="34" charset="0"/>
              <a:ea typeface="MS Mincho" panose="02020609040205080304" pitchFamily="49" charset="-128"/>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Хувь</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хүн</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нь</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доорхи</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хоёр</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нөхцлийн</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аль</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нэгийг</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хангасан</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тохиолдолд</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Монгол</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улсад</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оршин</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суугч</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татвар</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төлөгч</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байна:</a:t>
            </a:r>
            <a:endParaRPr lang="en-US" sz="1200" u="none" strike="noStrike" kern="1200" baseline="0" dirty="0">
              <a:latin typeface="Arial" panose="020B0604020202020204" pitchFamily="34" charset="0"/>
              <a:ea typeface="MS Mincho" panose="02020609040205080304" pitchFamily="49" charset="-128"/>
              <a:cs typeface="Arial" panose="020B0604020202020204" pitchFamily="34" charset="0"/>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Үргэлжилсэн</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12</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сард</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183</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ба</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түүнээс</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дээш</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хоног</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Монгол</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улсад</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оршин</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суусан</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хувь</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хүн</a:t>
            </a:r>
            <a:endParaRPr lang="en-US" sz="1200" u="none" strike="noStrike" kern="1200" baseline="0" dirty="0">
              <a:latin typeface="Arial" panose="020B0604020202020204" pitchFamily="34" charset="0"/>
              <a:ea typeface="MS Mincho" panose="02020609040205080304" pitchFamily="49" charset="-128"/>
              <a:cs typeface="Arial" panose="020B0604020202020204" pitchFamily="34" charset="0"/>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Монгол</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улсаас</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олсон</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орлого</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ба</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тус</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орлого</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нь</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тухайн</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хувь</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хүний</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жилд</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олсон</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нийт</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орлогын</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50</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болон</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түүнээс</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дээш</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хувийг</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эзлэж</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байгаа</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бол</a:t>
            </a:r>
          </a:p>
          <a:p>
            <a:pPr marL="0" marR="0" lvl="0" indent="0" algn="l" defTabSz="914400" rtl="0" eaLnBrk="1" fontAlgn="auto" latinLnBrk="0" hangingPunct="1">
              <a:lnSpc>
                <a:spcPct val="100000"/>
              </a:lnSpc>
              <a:spcBef>
                <a:spcPts val="0"/>
              </a:spcBef>
              <a:spcAft>
                <a:spcPts val="0"/>
              </a:spcAft>
              <a:buClrTx/>
              <a:buSzTx/>
              <a:buFontTx/>
              <a:buNone/>
              <a:tabLst/>
              <a:defRPr/>
            </a:pPr>
            <a:r>
              <a:rPr lang="mn-MN" sz="1200" b="1" u="none" strike="noStrike" kern="1200" baseline="0" dirty="0">
                <a:latin typeface="Arial" panose="020B0604020202020204" pitchFamily="34" charset="0"/>
                <a:ea typeface="MS Mincho" panose="02020609040205080304" pitchFamily="49" charset="-128"/>
                <a:cs typeface="Arial" panose="020B0604020202020204" pitchFamily="34" charset="0"/>
              </a:rPr>
              <a:t>Хуучин хууль:</a:t>
            </a:r>
          </a:p>
          <a:p>
            <a:pPr marL="0" marR="0" lvl="0" indent="0" algn="l" defTabSz="914400" rtl="0" eaLnBrk="1" fontAlgn="auto" latinLnBrk="0" hangingPunct="1">
              <a:lnSpc>
                <a:spcPct val="100000"/>
              </a:lnSpc>
              <a:spcBef>
                <a:spcPts val="0"/>
              </a:spcBef>
              <a:spcAft>
                <a:spcPts val="0"/>
              </a:spcAft>
              <a:buClrTx/>
              <a:buSzTx/>
              <a:buFontTx/>
              <a:buNone/>
              <a:tabLst/>
              <a:defRPr/>
            </a:pP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Монгол</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улс</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нь</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татвар</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төлөгч</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хувь</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хүнийг</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оршин</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суугч</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болон</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оршин</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суугч</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бус</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гэж</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хоёр</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ангилдаг.</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u="none" strike="noStrike" kern="1200" baseline="0" dirty="0">
                <a:latin typeface="Arial" panose="020B0604020202020204" pitchFamily="34" charset="0"/>
                <a:ea typeface="MS Mincho" panose="02020609040205080304" pitchFamily="49" charset="-128"/>
                <a:cs typeface="Arial" panose="020B0604020202020204" pitchFamily="34" charset="0"/>
              </a:rPr>
              <a:t>O</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ршин</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суугч</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татвар</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төлөгч</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нь</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тухайн</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жилд</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Монгол</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улсын</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нутаг</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дэвсгэрт</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болон</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гадаад</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улсад</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олсон</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бүхий</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л</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татвар</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ногдох</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орлогоосоо</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татвар</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төлөх</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үүрэгтэй.</a:t>
            </a:r>
          </a:p>
          <a:p>
            <a:pPr marL="0" marR="0" lvl="0" indent="0" algn="l" defTabSz="914400" rtl="0" eaLnBrk="1" fontAlgn="auto" latinLnBrk="0" hangingPunct="1">
              <a:lnSpc>
                <a:spcPct val="100000"/>
              </a:lnSpc>
              <a:spcBef>
                <a:spcPts val="0"/>
              </a:spcBef>
              <a:spcAft>
                <a:spcPts val="0"/>
              </a:spcAft>
              <a:buClrTx/>
              <a:buSzTx/>
              <a:buFontTx/>
              <a:buNone/>
              <a:tabLst/>
              <a:defRPr/>
            </a:pP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Дараах</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хувь</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хүнийг</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Монгол</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улсад</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байнга</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оршин</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суугч</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албан</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татвар</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төлөгч</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гэж</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үзнэ:</a:t>
            </a:r>
            <a:endPar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endParaRPr>
          </a:p>
          <a:p>
            <a:pPr marL="285750" indent="-285750">
              <a:buFont typeface="Arial" panose="020B0604020202020204" pitchFamily="34" charset="0"/>
              <a:buChar char="•"/>
            </a:pP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Монгол</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улсад</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оршин</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суух</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байртай</a:t>
            </a:r>
            <a:endPar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endParaRPr>
          </a:p>
          <a:p>
            <a:pPr marL="285750" indent="-285750">
              <a:buFont typeface="Arial" panose="020B0604020202020204" pitchFamily="34" charset="0"/>
              <a:buChar char="•"/>
            </a:pP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Тухайн</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татварын</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жилд</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183</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ба</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түүнээс</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дээш</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хоног</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Монгол</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улсад</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амьдарсан</a:t>
            </a:r>
            <a:endParaRPr lang="en-US" sz="1200" u="none" strike="noStrike" kern="1200" baseline="0" dirty="0">
              <a:latin typeface="Arial" panose="020B0604020202020204" pitchFamily="34" charset="0"/>
              <a:ea typeface="MS Mincho" panose="02020609040205080304" pitchFamily="49" charset="-128"/>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Оршин</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суугч</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бус</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татвар</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төлөгч</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нь</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тухайн</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жилд</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Монгол</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улсын</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нутаг</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дэвсгэрт</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олсон</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татвар</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ногдох</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орлогодоо</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татвар</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ногдуулах</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ба</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дараах</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хувь</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хүнийг</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хэлнэ:</a:t>
            </a:r>
            <a:endParaRPr lang="en-US" sz="1200" u="none" strike="noStrike" kern="1200" baseline="0" dirty="0">
              <a:latin typeface="Arial" panose="020B0604020202020204" pitchFamily="34" charset="0"/>
              <a:ea typeface="MS Mincho" panose="02020609040205080304" pitchFamily="49" charset="-128"/>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Монгол</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улсад</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оршин</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суух</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байргүй,</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тухайн</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жилд</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183</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ба</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түүнээс</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дээш</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хоног</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Монгол</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улсад</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оршин</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суугаагүй</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хувь</a:t>
            </a:r>
            <a:r>
              <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rPr>
              <a:t> </a:t>
            </a: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хүн.</a:t>
            </a:r>
            <a:endPar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endParaRPr>
          </a:p>
          <a:p>
            <a:pPr marL="0" indent="0">
              <a:buFont typeface="Arial" panose="020B0604020202020204" pitchFamily="34" charset="0"/>
              <a:buNone/>
            </a:pPr>
            <a:endParaRPr lang="en-US" sz="1200" u="none" strike="noStrike" kern="1200" baseline="0" dirty="0">
              <a:latin typeface="Arial" panose="020B0604020202020204" pitchFamily="34" charset="0"/>
              <a:ea typeface="MS Mincho" panose="02020609040205080304" pitchFamily="49" charset="-128"/>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u="none" strike="noStrike" kern="1200" baseline="0" dirty="0">
              <a:latin typeface="Arial" panose="020B0604020202020204" pitchFamily="34" charset="0"/>
              <a:ea typeface="MS Mincho" panose="02020609040205080304" pitchFamily="49" charset="-128"/>
              <a:cs typeface="Arial" panose="020B0604020202020204" pitchFamily="34" charset="0"/>
            </a:endParaRPr>
          </a:p>
        </p:txBody>
      </p:sp>
      <p:sp>
        <p:nvSpPr>
          <p:cNvPr id="4" name="Slide Number Placeholder 3"/>
          <p:cNvSpPr>
            <a:spLocks noGrp="1"/>
          </p:cNvSpPr>
          <p:nvPr>
            <p:ph type="sldNum" sz="quarter" idx="5"/>
          </p:nvPr>
        </p:nvSpPr>
        <p:spPr/>
        <p:txBody>
          <a:bodyPr/>
          <a:lstStyle/>
          <a:p>
            <a:fld id="{C597DC3F-5D9B-4020-BE8F-25C77DAC81D2}" type="slidenum">
              <a:rPr lang="en-US" smtClean="0"/>
              <a:t>16</a:t>
            </a:fld>
            <a:endParaRPr lang="en-US"/>
          </a:p>
        </p:txBody>
      </p:sp>
    </p:spTree>
    <p:extLst>
      <p:ext uri="{BB962C8B-B14F-4D97-AF65-F5344CB8AC3E}">
        <p14:creationId xmlns:p14="http://schemas.microsoft.com/office/powerpoint/2010/main" val="8410420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mn-MN" b="1" dirty="0">
                <a:highlight>
                  <a:srgbClr val="FFFF00"/>
                </a:highlight>
              </a:rPr>
              <a:t>Одоо үйлчилж байгаа боловч, зарчмын хувьд өөрчлөх шаардлагатай зохицуулал</a:t>
            </a:r>
            <a:r>
              <a:rPr lang="mn-MN" dirty="0">
                <a:highlight>
                  <a:srgbClr val="FFFF00"/>
                </a:highlight>
              </a:rPr>
              <a:t>т</a:t>
            </a:r>
            <a:endParaRPr lang="en-US" dirty="0">
              <a:highlight>
                <a:srgbClr val="FFFF00"/>
              </a:highlight>
            </a:endParaRPr>
          </a:p>
          <a:p>
            <a:pPr marL="0" indent="0">
              <a:buNone/>
            </a:pPr>
            <a:r>
              <a:rPr lang="mn-MN" dirty="0">
                <a:highlight>
                  <a:srgbClr val="FFFF00"/>
                </a:highlight>
              </a:rPr>
              <a:t>Татвар ногдох орлогын ангилал, тодорхойлолтуудыг боловсронгуй болгов. </a:t>
            </a:r>
            <a:endParaRPr lang="en-US" dirty="0">
              <a:highlight>
                <a:srgbClr val="FFFF00"/>
              </a:highlight>
            </a:endParaRPr>
          </a:p>
          <a:p>
            <a:pPr marL="0" indent="0">
              <a:buNone/>
            </a:pPr>
            <a:r>
              <a:rPr lang="mn-MN" dirty="0">
                <a:highlight>
                  <a:srgbClr val="FFFF00"/>
                </a:highlight>
              </a:rPr>
              <a:t>Цалин, хөдөлмөрийн хөлс, шагнал, урамшуулал болон тэдгээртэй адилтгах хөдөлмөр эрхлэлтийн орлого, шууд бус орлогын нэр төрөл, ангилал тодорхойлолтыг олон улсын жишигт нийцүүлэн боловсронгуй болгосноор хуулийн хэрэгжилтийг нэг мөр, аливаа хийдэлгүй хангах боломж бүрдэнэ.</a:t>
            </a:r>
            <a:endParaRPr lang="en-US" dirty="0">
              <a:highlight>
                <a:srgbClr val="FFFF00"/>
              </a:highlight>
            </a:endParaRPr>
          </a:p>
          <a:p>
            <a:endParaRPr lang="en-US" dirty="0"/>
          </a:p>
        </p:txBody>
      </p:sp>
      <p:sp>
        <p:nvSpPr>
          <p:cNvPr id="4" name="Slide Number Placeholder 3"/>
          <p:cNvSpPr>
            <a:spLocks noGrp="1"/>
          </p:cNvSpPr>
          <p:nvPr>
            <p:ph type="sldNum" sz="quarter" idx="5"/>
          </p:nvPr>
        </p:nvSpPr>
        <p:spPr/>
        <p:txBody>
          <a:bodyPr/>
          <a:lstStyle/>
          <a:p>
            <a:fld id="{C597DC3F-5D9B-4020-BE8F-25C77DAC81D2}" type="slidenum">
              <a:rPr lang="en-US" smtClean="0"/>
              <a:t>17</a:t>
            </a:fld>
            <a:endParaRPr lang="en-US"/>
          </a:p>
        </p:txBody>
      </p:sp>
    </p:spTree>
    <p:extLst>
      <p:ext uri="{BB962C8B-B14F-4D97-AF65-F5344CB8AC3E}">
        <p14:creationId xmlns:p14="http://schemas.microsoft.com/office/powerpoint/2010/main" val="29343300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mn-MN" b="1" dirty="0"/>
              <a:t>Шинэ:</a:t>
            </a: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mn-MN" sz="1200" kern="1200" dirty="0">
                <a:effectLst/>
                <a:latin typeface="Arial" panose="020B0604020202020204" pitchFamily="34" charset="0"/>
                <a:ea typeface="MS Mincho" panose="02020609040205080304" pitchFamily="49" charset="-128"/>
                <a:cs typeface="Arial" panose="020B0604020202020204" pitchFamily="34" charset="0"/>
              </a:rPr>
              <a:t>6.3.1.цалин, хөдөлмөрийн хөлс, шагнал, урамшуулал болон тэдгээртэй адилтгах хөдөлмөр эрхлэлтийн орлого;</a:t>
            </a:r>
            <a:endParaRPr lang="en-US" sz="1200" kern="1200" dirty="0">
              <a:effectLst/>
              <a:latin typeface="Arial" panose="020B0604020202020204" pitchFamily="34" charset="0"/>
              <a:ea typeface="MS Mincho" panose="02020609040205080304" pitchFamily="49" charset="-128"/>
              <a:cs typeface="Arial" panose="020B0604020202020204" pitchFamily="34" charset="0"/>
            </a:endParaRPr>
          </a:p>
          <a:p>
            <a:pPr fontAlgn="t"/>
            <a:r>
              <a:rPr lang="mn-MN" sz="1200" kern="1200" dirty="0">
                <a:effectLst/>
                <a:latin typeface="Arial" panose="020B0604020202020204" pitchFamily="34" charset="0"/>
                <a:ea typeface="MS Mincho" panose="02020609040205080304" pitchFamily="49" charset="-128"/>
                <a:cs typeface="Arial" panose="020B0604020202020204" pitchFamily="34" charset="0"/>
              </a:rPr>
              <a:t>6.3.2.үйл ажиллагааны орлого;</a:t>
            </a:r>
          </a:p>
          <a:p>
            <a:pPr fontAlgn="t"/>
            <a:r>
              <a:rPr lang="mn-MN" sz="1200" kern="1200" dirty="0">
                <a:effectLst/>
                <a:latin typeface="Arial" panose="020B0604020202020204" pitchFamily="34" charset="0"/>
                <a:ea typeface="MS Mincho" panose="02020609040205080304" pitchFamily="49" charset="-128"/>
                <a:cs typeface="Arial" panose="020B0604020202020204" pitchFamily="34" charset="0"/>
              </a:rPr>
              <a:t>6.3.3.хөрөнгийн орлого;</a:t>
            </a:r>
          </a:p>
          <a:p>
            <a:pPr fontAlgn="t"/>
            <a:r>
              <a:rPr lang="mn-MN" sz="1200" kern="1200" dirty="0">
                <a:effectLst/>
                <a:latin typeface="Arial" panose="020B0604020202020204" pitchFamily="34" charset="0"/>
                <a:ea typeface="MS Mincho" panose="02020609040205080304" pitchFamily="49" charset="-128"/>
                <a:cs typeface="Arial" panose="020B0604020202020204" pitchFamily="34" charset="0"/>
              </a:rPr>
              <a:t>6.3.4.хөрөнгө борлуулсан, шилжүүлсний орлого;</a:t>
            </a:r>
          </a:p>
          <a:p>
            <a:pPr fontAlgn="t"/>
            <a:r>
              <a:rPr lang="mn-MN" sz="1200" kern="1200" dirty="0">
                <a:effectLst/>
                <a:latin typeface="Arial" panose="020B0604020202020204" pitchFamily="34" charset="0"/>
                <a:ea typeface="MS Mincho" panose="02020609040205080304" pitchFamily="49" charset="-128"/>
                <a:cs typeface="Arial" panose="020B0604020202020204" pitchFamily="34" charset="0"/>
              </a:rPr>
              <a:t>6.3.5.шууд бус орлого;</a:t>
            </a:r>
          </a:p>
          <a:p>
            <a:pPr fontAlgn="t"/>
            <a:r>
              <a:rPr lang="mn-MN" sz="1200" kern="1200" dirty="0">
                <a:effectLst/>
                <a:latin typeface="Arial" panose="020B0604020202020204" pitchFamily="34" charset="0"/>
                <a:ea typeface="MS Mincho" panose="02020609040205080304" pitchFamily="49" charset="-128"/>
                <a:cs typeface="Arial" panose="020B0604020202020204" pitchFamily="34" charset="0"/>
              </a:rPr>
              <a:t>6.3.6.бусад орлого.</a:t>
            </a:r>
          </a:p>
          <a:p>
            <a:pPr fontAlgn="t"/>
            <a:endParaRPr lang="mn-MN" sz="1200" kern="1200" dirty="0">
              <a:effectLst/>
              <a:latin typeface="Arial" panose="020B0604020202020204" pitchFamily="34" charset="0"/>
              <a:ea typeface="MS Mincho" panose="02020609040205080304" pitchFamily="49" charset="-128"/>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mn-MN" sz="1200" b="1" kern="1200" dirty="0">
                <a:effectLst/>
                <a:latin typeface="Arial" panose="020B0604020202020204" pitchFamily="34" charset="0"/>
                <a:ea typeface="MS Mincho" panose="02020609040205080304" pitchFamily="49" charset="-128"/>
                <a:cs typeface="Arial" panose="020B0604020202020204" pitchFamily="34" charset="0"/>
              </a:rPr>
              <a:t>Хуучин:</a:t>
            </a:r>
            <a:endParaRPr lang="en-US" sz="1200" b="1" kern="1200" dirty="0">
              <a:effectLst/>
              <a:latin typeface="Arial" panose="020B0604020202020204" pitchFamily="34" charset="0"/>
              <a:ea typeface="MS Mincho" panose="02020609040205080304" pitchFamily="49" charset="-128"/>
              <a:cs typeface="Arial" panose="020B0604020202020204" pitchFamily="34" charset="0"/>
            </a:endParaRPr>
          </a:p>
          <a:p>
            <a:pPr fontAlgn="t"/>
            <a:r>
              <a:rPr lang="mn-MN" sz="1200" kern="1200" dirty="0">
                <a:effectLst/>
                <a:latin typeface="Arial" panose="020B0604020202020204" pitchFamily="34" charset="0"/>
                <a:ea typeface="MS Mincho" panose="02020609040205080304" pitchFamily="49" charset="-128"/>
                <a:cs typeface="Arial" panose="020B0604020202020204" pitchFamily="34" charset="0"/>
              </a:rPr>
              <a:t>8.1.1.цалин, хөдөлмөрийн хөлс, шагнал, урамшуулал болон тэдгээртэй адилтгах хөдөлмөр эрхлэлтийн орлого;</a:t>
            </a:r>
          </a:p>
          <a:p>
            <a:pPr fontAlgn="t"/>
            <a:r>
              <a:rPr lang="mn-MN" sz="1200" kern="1200" dirty="0">
                <a:effectLst/>
                <a:latin typeface="Arial" panose="020B0604020202020204" pitchFamily="34" charset="0"/>
                <a:ea typeface="MS Mincho" panose="02020609040205080304" pitchFamily="49" charset="-128"/>
                <a:cs typeface="Arial" panose="020B0604020202020204" pitchFamily="34" charset="0"/>
              </a:rPr>
              <a:t>8.1.2.үйл ажиллагааны орлого;</a:t>
            </a:r>
            <a:endParaRPr lang="en-US" sz="1200" kern="1200" dirty="0">
              <a:effectLst/>
              <a:latin typeface="Arial" panose="020B0604020202020204" pitchFamily="34" charset="0"/>
              <a:ea typeface="MS Mincho" panose="02020609040205080304" pitchFamily="49" charset="-128"/>
              <a:cs typeface="Arial" panose="020B0604020202020204" pitchFamily="34" charset="0"/>
            </a:endParaRPr>
          </a:p>
          <a:p>
            <a:pPr fontAlgn="t"/>
            <a:r>
              <a:rPr lang="mn-MN" sz="1200" kern="1200" dirty="0">
                <a:effectLst/>
                <a:latin typeface="Arial" panose="020B0604020202020204" pitchFamily="34" charset="0"/>
                <a:ea typeface="MS Mincho" panose="02020609040205080304" pitchFamily="49" charset="-128"/>
                <a:cs typeface="Arial" panose="020B0604020202020204" pitchFamily="34" charset="0"/>
              </a:rPr>
              <a:t>8.1.3.хөрөнгийн орлого;</a:t>
            </a:r>
          </a:p>
          <a:p>
            <a:pPr fontAlgn="t"/>
            <a:r>
              <a:rPr lang="mn-MN" sz="1200" kern="1200" dirty="0">
                <a:effectLst/>
                <a:latin typeface="Arial" panose="020B0604020202020204" pitchFamily="34" charset="0"/>
                <a:ea typeface="MS Mincho" panose="02020609040205080304" pitchFamily="49" charset="-128"/>
                <a:cs typeface="Arial" panose="020B0604020202020204" pitchFamily="34" charset="0"/>
              </a:rPr>
              <a:t>8.1.4.хөрөнгө борлуулсны орлого;</a:t>
            </a:r>
          </a:p>
          <a:p>
            <a:pPr fontAlgn="t"/>
            <a:r>
              <a:rPr lang="mn-MN" sz="1200" kern="1200" dirty="0">
                <a:effectLst/>
                <a:latin typeface="Arial" panose="020B0604020202020204" pitchFamily="34" charset="0"/>
                <a:ea typeface="MS Mincho" panose="02020609040205080304" pitchFamily="49" charset="-128"/>
                <a:cs typeface="Arial" panose="020B0604020202020204" pitchFamily="34" charset="0"/>
              </a:rPr>
              <a:t>8.1.6.шинжлэх ухаан, утга зохиол, урлагийн бүтээл туурвих, шинэ бүтээл, бүтээгдэхүүний болон ашигтай загвар зохион бүтээх, спортын тэмцээн, урлагийн тоглолт зохион байгуулах, тэдгээрт оролцох замаар олсон орлого, тэдгээртэй адилтгах бусад орлого;</a:t>
            </a:r>
            <a:endParaRPr lang="en-US" sz="1200" kern="1200" dirty="0">
              <a:effectLst/>
              <a:latin typeface="Arial" panose="020B0604020202020204" pitchFamily="34" charset="0"/>
              <a:ea typeface="MS Mincho" panose="02020609040205080304" pitchFamily="49" charset="-128"/>
              <a:cs typeface="Arial" panose="020B0604020202020204" pitchFamily="34" charset="0"/>
            </a:endParaRPr>
          </a:p>
          <a:p>
            <a:pPr fontAlgn="t"/>
            <a:r>
              <a:rPr lang="mn-MN" sz="1200" kern="1200" dirty="0">
                <a:effectLst/>
                <a:latin typeface="Arial" panose="020B0604020202020204" pitchFamily="34" charset="0"/>
                <a:ea typeface="MS Mincho" panose="02020609040205080304" pitchFamily="49" charset="-128"/>
                <a:cs typeface="Arial" panose="020B0604020202020204" pitchFamily="34" charset="0"/>
              </a:rPr>
              <a:t>8.1.7.урлагийн тоглолт, спортын тэмцээний шагнал, наадмын бай шагнал;</a:t>
            </a:r>
            <a:endParaRPr lang="en-US" sz="1200" kern="1200" dirty="0">
              <a:effectLst/>
              <a:latin typeface="Arial" panose="020B0604020202020204" pitchFamily="34" charset="0"/>
              <a:ea typeface="MS Mincho" panose="02020609040205080304" pitchFamily="49" charset="-128"/>
              <a:cs typeface="Arial" panose="020B0604020202020204" pitchFamily="34" charset="0"/>
            </a:endParaRPr>
          </a:p>
          <a:p>
            <a:pPr fontAlgn="t"/>
            <a:r>
              <a:rPr lang="mn-MN" sz="1200" kern="1200" dirty="0">
                <a:effectLst/>
                <a:latin typeface="Arial" panose="020B0604020202020204" pitchFamily="34" charset="0"/>
                <a:ea typeface="MS Mincho" panose="02020609040205080304" pitchFamily="49" charset="-128"/>
                <a:cs typeface="Arial" panose="020B0604020202020204" pitchFamily="34" charset="0"/>
              </a:rPr>
              <a:t>8.1.8.төлбөрт таавар, бооцоот тоглоом, эд мөнгөний хонжворт сугалааны орлого;</a:t>
            </a:r>
          </a:p>
          <a:p>
            <a:pPr fontAlgn="t"/>
            <a:r>
              <a:rPr lang="mn-MN" sz="1200" kern="1200" dirty="0">
                <a:effectLst/>
                <a:latin typeface="Arial" panose="020B0604020202020204" pitchFamily="34" charset="0"/>
                <a:ea typeface="MS Mincho" panose="02020609040205080304" pitchFamily="49" charset="-128"/>
                <a:cs typeface="Arial" panose="020B0604020202020204" pitchFamily="34" charset="0"/>
              </a:rPr>
              <a:t>8.1.9.шууд бус орлого.</a:t>
            </a:r>
          </a:p>
          <a:p>
            <a:pPr fontAlgn="t"/>
            <a:r>
              <a:rPr lang="mn-MN" sz="1200" kern="1200" dirty="0">
                <a:effectLst/>
                <a:latin typeface="Arial" panose="020B0604020202020204" pitchFamily="34" charset="0"/>
                <a:ea typeface="MS Mincho" panose="02020609040205080304" pitchFamily="49" charset="-128"/>
                <a:cs typeface="Arial" panose="020B0604020202020204" pitchFamily="34" charset="0"/>
              </a:rPr>
              <a:t>8.1.10.бусдаас үнэ төлбөргүй авсан газар эзэмших, ашиглах эрхийн орлого.</a:t>
            </a:r>
          </a:p>
          <a:p>
            <a:pPr marL="0" marR="0" lvl="0" indent="0" algn="l" defTabSz="914400" rtl="0" eaLnBrk="1" fontAlgn="auto" latinLnBrk="0" hangingPunct="1">
              <a:lnSpc>
                <a:spcPct val="100000"/>
              </a:lnSpc>
              <a:spcBef>
                <a:spcPts val="0"/>
              </a:spcBef>
              <a:spcAft>
                <a:spcPts val="0"/>
              </a:spcAft>
              <a:buClrTx/>
              <a:buSzTx/>
              <a:buFontTx/>
              <a:buNone/>
              <a:tabLst/>
              <a:defRPr/>
            </a:pPr>
            <a:endParaRPr lang="mn-MN" sz="1200" kern="1200" dirty="0">
              <a:effectLst/>
              <a:latin typeface="Arial" panose="020B0604020202020204" pitchFamily="34" charset="0"/>
              <a:ea typeface="MS Mincho" panose="02020609040205080304" pitchFamily="49" charset="-128"/>
              <a:cs typeface="Arial" panose="020B0604020202020204" pitchFamily="34" charset="0"/>
            </a:endParaRPr>
          </a:p>
          <a:p>
            <a:endParaRPr lang="mn-MN" dirty="0"/>
          </a:p>
          <a:p>
            <a:endParaRPr lang="en-US" dirty="0"/>
          </a:p>
        </p:txBody>
      </p:sp>
      <p:sp>
        <p:nvSpPr>
          <p:cNvPr id="4" name="Slide Number Placeholder 3"/>
          <p:cNvSpPr>
            <a:spLocks noGrp="1"/>
          </p:cNvSpPr>
          <p:nvPr>
            <p:ph type="sldNum" sz="quarter" idx="5"/>
          </p:nvPr>
        </p:nvSpPr>
        <p:spPr/>
        <p:txBody>
          <a:bodyPr/>
          <a:lstStyle/>
          <a:p>
            <a:fld id="{C597DC3F-5D9B-4020-BE8F-25C77DAC81D2}" type="slidenum">
              <a:rPr lang="en-US" smtClean="0"/>
              <a:t>18</a:t>
            </a:fld>
            <a:endParaRPr lang="en-US"/>
          </a:p>
        </p:txBody>
      </p:sp>
    </p:spTree>
    <p:extLst>
      <p:ext uri="{BB962C8B-B14F-4D97-AF65-F5344CB8AC3E}">
        <p14:creationId xmlns:p14="http://schemas.microsoft.com/office/powerpoint/2010/main" val="41966911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mn-MN" b="1" dirty="0">
                <a:highlight>
                  <a:srgbClr val="FFFF00"/>
                </a:highlight>
              </a:rPr>
              <a:t>Одоо үйлчилж байгаа боловч, зарчмын хувьд өөрчлөх шаардлагатай зохицуулалт</a:t>
            </a:r>
            <a:r>
              <a:rPr lang="en-GB" b="1" dirty="0">
                <a:highlight>
                  <a:srgbClr val="FFFF00"/>
                </a:highlight>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mn-MN" dirty="0">
                <a:highlight>
                  <a:srgbClr val="FFFF00"/>
                </a:highlight>
              </a:rPr>
              <a:t>Татварын хувь хэмжээ хоорондоо уялдаагүй байсныг уялдуулж, хуулийн хэрэгжилтийг үр ашигтай болгоно.</a:t>
            </a:r>
            <a:endParaRPr lang="en-US" dirty="0">
              <a:highlight>
                <a:srgbClr val="FFFF00"/>
              </a:highligh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mn-MN" dirty="0">
                <a:highlight>
                  <a:srgbClr val="FFFF00"/>
                </a:highlight>
              </a:rPr>
              <a:t>Монгол Улсад оршин суугч албан татвар төлөгч, Монгол Улсад оршин суугч бус татвар төлөгчийн олсон орлогод ногдуулах татварын хувь ялгаатай байдаг тул татварын ачаалал татвар төлөгчдөд жигд бус хуваарилагдах нөхцөл байдал үүсч байна.</a:t>
            </a:r>
            <a:endParaRPr lang="en-US" dirty="0">
              <a:highlight>
                <a:srgbClr val="FFFF00"/>
              </a:highligh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mn-MN" dirty="0">
                <a:highlight>
                  <a:srgbClr val="FFFF00"/>
                </a:highlight>
              </a:rPr>
              <a:t>Хувь хэмжээ, албан татвар ногдуулах орлогыг тодорхойлох зохицуулалтын ялгаатай байдлаас үүдэн суутгагчийн үүрэг хүлээж байгаа этгээд татварын хууль тогтоомжийг хэрэгжүүлэх, татвар суутгахад зарцуулах цаг, зардал их байна. </a:t>
            </a:r>
            <a:endParaRPr lang="en-US" dirty="0">
              <a:highlight>
                <a:srgbClr val="FFFF00"/>
              </a:highlight>
            </a:endParaRPr>
          </a:p>
          <a:p>
            <a:endParaRPr lang="en-GB" dirty="0">
              <a:highlight>
                <a:srgbClr val="FFFF00"/>
              </a:highlight>
            </a:endParaRPr>
          </a:p>
          <a:p>
            <a:endParaRPr lang="en-US" dirty="0"/>
          </a:p>
        </p:txBody>
      </p:sp>
      <p:sp>
        <p:nvSpPr>
          <p:cNvPr id="4" name="Slide Number Placeholder 3"/>
          <p:cNvSpPr>
            <a:spLocks noGrp="1"/>
          </p:cNvSpPr>
          <p:nvPr>
            <p:ph type="sldNum" sz="quarter" idx="5"/>
          </p:nvPr>
        </p:nvSpPr>
        <p:spPr/>
        <p:txBody>
          <a:bodyPr/>
          <a:lstStyle/>
          <a:p>
            <a:fld id="{C597DC3F-5D9B-4020-BE8F-25C77DAC81D2}" type="slidenum">
              <a:rPr lang="en-US" smtClean="0"/>
              <a:t>19</a:t>
            </a:fld>
            <a:endParaRPr lang="en-US"/>
          </a:p>
        </p:txBody>
      </p:sp>
    </p:spTree>
    <p:extLst>
      <p:ext uri="{BB962C8B-B14F-4D97-AF65-F5344CB8AC3E}">
        <p14:creationId xmlns:p14="http://schemas.microsoft.com/office/powerpoint/2010/main" val="23558353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mn-MN" b="1" dirty="0">
                <a:highlight>
                  <a:srgbClr val="FFFF00"/>
                </a:highlight>
              </a:rPr>
              <a:t>Одоо үйлчилж байгаа боловч, зарчмын хувьд өөрчлөх шаардлагатай зохицуулалт</a:t>
            </a:r>
            <a:endParaRPr lang="en-US" b="1" dirty="0">
              <a:highlight>
                <a:srgbClr val="FFFF00"/>
              </a:highligh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mn-MN" dirty="0">
                <a:highlight>
                  <a:srgbClr val="FFFF00"/>
                </a:highlight>
              </a:rPr>
              <a:t>Татварын хөнгөлөлт, чөлөөлөлт эдлүүлэх харилцааг боловсронгуй болгов. Одоогийн хуулийн дагуу үзүүлдэг хөнгөлөлт, чөлөөлөлт нь зарим тохиолдолд үр ашиггүй, зорилтот бүлэгтээ хүрэхгүй байх эрсдэлтэй байдаг тул өмнө үзүүлж байсан татварын хөнгөлөлт, чөлөөлөлтийг татвар төлөгч татварын тайлангаа гаргаж, төлсний дараа буцаан олгодог байх харилцааг нэвтрүүлж байна. Ингэснээр татвар төлөгч илүү хариуцлагатай болох, татварын хөнгөлөлт, чөлөөлөлтийн үр ашиг нэмэгдэх ач холбогдолтой юм. </a:t>
            </a:r>
            <a:endParaRPr lang="en-US" dirty="0">
              <a:highlight>
                <a:srgbClr val="FFFF00"/>
              </a:highlight>
            </a:endParaRPr>
          </a:p>
          <a:p>
            <a:endParaRPr lang="en-US" dirty="0"/>
          </a:p>
        </p:txBody>
      </p:sp>
      <p:sp>
        <p:nvSpPr>
          <p:cNvPr id="4" name="Slide Number Placeholder 3"/>
          <p:cNvSpPr>
            <a:spLocks noGrp="1"/>
          </p:cNvSpPr>
          <p:nvPr>
            <p:ph type="sldNum" sz="quarter" idx="5"/>
          </p:nvPr>
        </p:nvSpPr>
        <p:spPr/>
        <p:txBody>
          <a:bodyPr/>
          <a:lstStyle/>
          <a:p>
            <a:fld id="{C597DC3F-5D9B-4020-BE8F-25C77DAC81D2}" type="slidenum">
              <a:rPr lang="en-US" smtClean="0"/>
              <a:t>21</a:t>
            </a:fld>
            <a:endParaRPr lang="en-US"/>
          </a:p>
        </p:txBody>
      </p:sp>
    </p:spTree>
    <p:extLst>
      <p:ext uri="{BB962C8B-B14F-4D97-AF65-F5344CB8AC3E}">
        <p14:creationId xmlns:p14="http://schemas.microsoft.com/office/powerpoint/2010/main" val="5177052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t"/>
            <a:r>
              <a:rPr lang="mn-MN" sz="1200" b="0" i="0" kern="1200" dirty="0">
                <a:solidFill>
                  <a:schemeClr val="tx1"/>
                </a:solidFill>
                <a:effectLst/>
                <a:latin typeface="+mn-lt"/>
                <a:ea typeface="+mn-ea"/>
                <a:cs typeface="+mn-cs"/>
              </a:rPr>
              <a:t>22.1.Дараах орлогыг албан татвараас чөлөөлнө:</a:t>
            </a:r>
          </a:p>
          <a:p>
            <a:pPr fontAlgn="t"/>
            <a:r>
              <a:rPr lang="mn-MN" sz="1200" b="0" i="0" kern="1200" dirty="0">
                <a:solidFill>
                  <a:schemeClr val="tx1"/>
                </a:solidFill>
                <a:effectLst/>
                <a:latin typeface="+mn-lt"/>
                <a:ea typeface="+mn-ea"/>
                <a:cs typeface="+mn-cs"/>
              </a:rPr>
              <a:t>22.1.1.хууль тогтоомжид тусгайлан заасны дагуу олгож байгаа тэтгэвэр, тэтгэмж, төлбөр, үзүүлж байгаа хөнгөлөлт, нөхөн олговор болон нэг удаагийн буцалтгүй тусламж;</a:t>
            </a:r>
          </a:p>
          <a:p>
            <a:pPr fontAlgn="t"/>
            <a:r>
              <a:rPr lang="mn-MN" sz="1200" b="0" i="0" kern="1200" dirty="0">
                <a:solidFill>
                  <a:schemeClr val="tx1"/>
                </a:solidFill>
                <a:effectLst/>
                <a:latin typeface="+mn-lt"/>
                <a:ea typeface="+mn-ea"/>
                <a:cs typeface="+mn-cs"/>
              </a:rPr>
              <a:t>22.1.2.хөгжлийн бэрхшээлтэй хувь хүний орлого;</a:t>
            </a:r>
          </a:p>
          <a:p>
            <a:pPr fontAlgn="t"/>
            <a:r>
              <a:rPr lang="mn-MN" sz="1200" b="0" i="0" kern="1200" dirty="0">
                <a:solidFill>
                  <a:schemeClr val="tx1"/>
                </a:solidFill>
                <a:effectLst/>
                <a:latin typeface="+mn-lt"/>
                <a:ea typeface="+mn-ea"/>
                <a:cs typeface="+mn-cs"/>
              </a:rPr>
              <a:t>22.1.3.гамшгийн үед олон улсын байгууллага, гадаад улсын Засгийн газар, хуулийн этгээд, иргэнээс Монгол Улсын Засгийн газар болон орон нутгийн байгууллага, хуулийн этгээд, иргэнд үзүүлж байгаа тусламж;</a:t>
            </a:r>
          </a:p>
          <a:p>
            <a:pPr fontAlgn="t"/>
            <a:r>
              <a:rPr lang="mn-MN" sz="1200" b="0" i="0" kern="1200" dirty="0">
                <a:solidFill>
                  <a:schemeClr val="tx1"/>
                </a:solidFill>
                <a:effectLst/>
                <a:latin typeface="+mn-lt"/>
                <a:ea typeface="+mn-ea"/>
                <a:cs typeface="+mn-cs"/>
              </a:rPr>
              <a:t>22.1.4.малчин өрх, мал бүхий этгээдийн зөвхөн малын тоо толгойд ногдох орлого;</a:t>
            </a:r>
          </a:p>
          <a:p>
            <a:pPr fontAlgn="t"/>
            <a:r>
              <a:rPr lang="mn-MN" sz="1200" b="0" i="0" kern="1200" dirty="0">
                <a:solidFill>
                  <a:schemeClr val="tx1"/>
                </a:solidFill>
                <a:effectLst/>
                <a:latin typeface="+mn-lt"/>
                <a:ea typeface="+mn-ea"/>
                <a:cs typeface="+mn-cs"/>
              </a:rPr>
              <a:t>22.1.5.Засгийн газар, Монгол Улсын Хөгжлийн банкны өрийн бичиг /бонд/-ийн төлбөр, хүү, анз;</a:t>
            </a:r>
          </a:p>
          <a:p>
            <a:pPr fontAlgn="t"/>
            <a:r>
              <a:rPr lang="mn-MN" sz="1200" b="0" i="0" kern="1200" dirty="0">
                <a:solidFill>
                  <a:schemeClr val="tx1"/>
                </a:solidFill>
                <a:effectLst/>
                <a:latin typeface="+mn-lt"/>
                <a:ea typeface="+mn-ea"/>
                <a:cs typeface="+mn-cs"/>
              </a:rPr>
              <a:t>22.1.6.Гэр бүлийн тухай хуулийн 3.1.4-т заасан этгээд хоорондоо газар эзэмших, ашиглах эрхийн гэрчилгээгээ үнэ төлбөргүйгээр шилжүүлэх замаар олсон орлого;</a:t>
            </a:r>
          </a:p>
          <a:p>
            <a:pPr fontAlgn="t"/>
            <a:r>
              <a:rPr lang="mn-MN" sz="1200" b="0" i="0" kern="1200" dirty="0">
                <a:solidFill>
                  <a:schemeClr val="tx1"/>
                </a:solidFill>
                <a:effectLst/>
                <a:latin typeface="+mn-lt"/>
                <a:ea typeface="+mn-ea"/>
                <a:cs typeface="+mn-cs"/>
              </a:rPr>
              <a:t>22.1.7.нэмэгдсэн өртгийн албан татварын урамшууллын орлого;</a:t>
            </a:r>
          </a:p>
          <a:p>
            <a:pPr fontAlgn="t"/>
            <a:r>
              <a:rPr lang="mn-MN" sz="1200" b="0" i="0" kern="1200" dirty="0">
                <a:solidFill>
                  <a:schemeClr val="tx1"/>
                </a:solidFill>
                <a:effectLst/>
                <a:latin typeface="+mn-lt"/>
                <a:ea typeface="+mn-ea"/>
                <a:cs typeface="+mn-cs"/>
              </a:rPr>
              <a:t>22.1.8.энэ хуулийн 5.9-д заасан хувь хүний цалин, нэмэгдэл;</a:t>
            </a:r>
          </a:p>
          <a:p>
            <a:pPr fontAlgn="t"/>
            <a:r>
              <a:rPr lang="mn-MN" sz="1200" b="0" i="0" kern="1200" dirty="0">
                <a:solidFill>
                  <a:schemeClr val="tx1"/>
                </a:solidFill>
                <a:effectLst/>
                <a:latin typeface="+mn-lt"/>
                <a:ea typeface="+mn-ea"/>
                <a:cs typeface="+mn-cs"/>
              </a:rPr>
              <a:t>22.1.9.энэ хуулийн 22.1.8-д заасан гадаадын иргэн, түүний гэр бүлийн гишүүний гадаад улсад олсон орлого.</a:t>
            </a:r>
          </a:p>
          <a:p>
            <a:pPr fontAlgn="t"/>
            <a:r>
              <a:rPr lang="mn-MN" sz="1200" b="0" i="0" kern="1200" dirty="0">
                <a:solidFill>
                  <a:schemeClr val="tx1"/>
                </a:solidFill>
                <a:effectLst/>
                <a:latin typeface="+mn-lt"/>
                <a:ea typeface="+mn-ea"/>
                <a:cs typeface="+mn-cs"/>
              </a:rPr>
              <a:t>22.2.Энэ хуулийн 21.3, 21.4-т заасан хувиар албан татвар төлж байгаа хувь хүнд энэ зүйлд заасан чөлөөлөлт үзүүлэхгүй.</a:t>
            </a:r>
          </a:p>
        </p:txBody>
      </p:sp>
      <p:sp>
        <p:nvSpPr>
          <p:cNvPr id="4" name="Slide Number Placeholder 3"/>
          <p:cNvSpPr>
            <a:spLocks noGrp="1"/>
          </p:cNvSpPr>
          <p:nvPr>
            <p:ph type="sldNum" sz="quarter" idx="5"/>
          </p:nvPr>
        </p:nvSpPr>
        <p:spPr/>
        <p:txBody>
          <a:bodyPr/>
          <a:lstStyle/>
          <a:p>
            <a:fld id="{C597DC3F-5D9B-4020-BE8F-25C77DAC81D2}" type="slidenum">
              <a:rPr lang="en-US" smtClean="0"/>
              <a:t>22</a:t>
            </a:fld>
            <a:endParaRPr lang="en-US"/>
          </a:p>
        </p:txBody>
      </p:sp>
    </p:spTree>
    <p:extLst>
      <p:ext uri="{BB962C8B-B14F-4D97-AF65-F5344CB8AC3E}">
        <p14:creationId xmlns:p14="http://schemas.microsoft.com/office/powerpoint/2010/main" val="2527412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mn-MN" dirty="0">
                <a:latin typeface="Arial" panose="020B0604020202020204" pitchFamily="34" charset="0"/>
                <a:cs typeface="Arial" panose="020B0604020202020204" pitchFamily="34" charset="0"/>
              </a:rPr>
              <a:t>Асуудлыг үүсгэж буй учир шалтгаан</a:t>
            </a:r>
            <a:endParaRPr lang="en-US"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mn-MN" dirty="0">
                <a:latin typeface="Arial" panose="020B0604020202020204" pitchFamily="34" charset="0"/>
                <a:cs typeface="Arial" panose="020B0604020202020204" pitchFamily="34" charset="0"/>
              </a:rPr>
              <a:t>Одоо мөрдөгдөж буй ХХОАТтХ-ийг шинэчлэх дараах үндэслэл, шаардлага байна. Үүнд:</a:t>
            </a:r>
            <a:endParaRPr lang="en-US" dirty="0">
              <a:latin typeface="Arial" panose="020B0604020202020204" pitchFamily="34" charset="0"/>
              <a:cs typeface="Arial" panose="020B0604020202020204" pitchFamily="34" charset="0"/>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mn-MN" dirty="0">
                <a:latin typeface="Arial" panose="020B0604020202020204" pitchFamily="34" charset="0"/>
                <a:ea typeface="MS Mincho" panose="02020609040205080304" pitchFamily="49" charset="-128"/>
                <a:cs typeface="Arial" panose="020B0604020202020204" pitchFamily="34" charset="0"/>
              </a:rPr>
              <a:t>Өнгөрсөн 12 жилийн хугацаанд МУ-ын Эдийн засгийн бүтэц, бизнесийн орчин, олон улсын бизнесийн харилцаан дахь оролцоо эрс өөрчлөгдсөнийг ХХОАТтХ бүрэн зохицуулах боломжгүй байна.</a:t>
            </a:r>
            <a:endParaRPr lang="en-US" dirty="0">
              <a:latin typeface="Arial" panose="020B0604020202020204" pitchFamily="34" charset="0"/>
              <a:ea typeface="MS Mincho" panose="02020609040205080304" pitchFamily="49" charset="-128"/>
              <a:cs typeface="Arial" panose="020B0604020202020204" pitchFamily="34" charset="0"/>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mn-MN" dirty="0">
                <a:latin typeface="Arial" panose="020B0604020202020204" pitchFamily="34" charset="0"/>
                <a:ea typeface="MS Mincho" panose="02020609040205080304" pitchFamily="49" charset="-128"/>
                <a:cs typeface="Arial" panose="020B0604020202020204" pitchFamily="34" charset="0"/>
              </a:rPr>
              <a:t>ХХОАТ-ын зарим зүйл заалт ойлгомжгүй, салаа утгатай байгаа тул хуулийн хэрэгжүүлэх зардал нэмэгдэж, татварын алба, татварын төлөгч хооронд үл ойлголцол бий болж байна.</a:t>
            </a:r>
            <a:endParaRPr lang="en-US" dirty="0">
              <a:latin typeface="Arial" panose="020B0604020202020204" pitchFamily="34" charset="0"/>
              <a:ea typeface="MS Mincho" panose="02020609040205080304" pitchFamily="49" charset="-128"/>
              <a:cs typeface="Arial" panose="020B0604020202020204" pitchFamily="34" charset="0"/>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mn-MN" dirty="0">
                <a:latin typeface="Arial" panose="020B0604020202020204" pitchFamily="34" charset="0"/>
                <a:ea typeface="MS Mincho" panose="02020609040205080304" pitchFamily="49" charset="-128"/>
                <a:cs typeface="Arial" panose="020B0604020202020204" pitchFamily="34" charset="0"/>
              </a:rPr>
              <a:t>Тодорхой төрлийн ажил гүйлгээнд хувь хүний орлогын албан татвар ногдуулах харилцаа орхигдсон байна. Тухайлбал, биет бус хөрөнгө борлуулах үйл ажиллагаанаас олсон орлогод ногдуулах албан татварын харилцаа орхигдсон.</a:t>
            </a:r>
            <a:endParaRPr lang="en-US" dirty="0">
              <a:latin typeface="Arial" panose="020B0604020202020204" pitchFamily="34" charset="0"/>
              <a:ea typeface="MS Mincho" panose="02020609040205080304" pitchFamily="49" charset="-128"/>
              <a:cs typeface="Arial" panose="020B0604020202020204" pitchFamily="34" charset="0"/>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mn-MN" dirty="0">
                <a:latin typeface="Arial" panose="020B0604020202020204" pitchFamily="34" charset="0"/>
                <a:ea typeface="MS Mincho" panose="02020609040205080304" pitchFamily="49" charset="-128"/>
                <a:cs typeface="Arial" panose="020B0604020202020204" pitchFamily="34" charset="0"/>
              </a:rPr>
              <a:t>Зарим төрлийн татварын хувь хэмжээг бууруулах замаар хөрөнгө оруулагч, татварын төлөгчийн бизнесийн үйл ажиллагааг дэмжих замаар хөрөнгө оруулалтыг татах, ажлын байр шинээр бий болгох.</a:t>
            </a:r>
            <a:endParaRPr lang="en-US" dirty="0">
              <a:latin typeface="Arial" panose="020B0604020202020204" pitchFamily="34" charset="0"/>
              <a:ea typeface="MS Mincho" panose="02020609040205080304" pitchFamily="49" charset="-128"/>
              <a:cs typeface="Arial" panose="020B0604020202020204" pitchFamily="34" charset="0"/>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mn-MN" dirty="0">
                <a:latin typeface="Arial" panose="020B0604020202020204" pitchFamily="34" charset="0"/>
                <a:ea typeface="MS Mincho" panose="02020609040205080304" pitchFamily="49" charset="-128"/>
                <a:cs typeface="Arial" panose="020B0604020202020204" pitchFamily="34" charset="0"/>
              </a:rPr>
              <a:t>Засгийн газрын авч хэрэгжүүлж буй бодлоготой уялдуулах. Ялангуяа, агаарын бохирдлыг бууруулах зорилгоор иргэдийг орон сууцжуулах хөтөлбөр, арга хэмжээг дэмжих шаардлага үүссэн.</a:t>
            </a:r>
            <a:endParaRPr lang="en-US" dirty="0">
              <a:latin typeface="Arial" panose="020B0604020202020204" pitchFamily="34" charset="0"/>
              <a:ea typeface="MS Mincho" panose="02020609040205080304" pitchFamily="49" charset="-128"/>
              <a:cs typeface="Arial" panose="020B0604020202020204" pitchFamily="34" charset="0"/>
            </a:endParaRPr>
          </a:p>
        </p:txBody>
      </p:sp>
      <p:sp>
        <p:nvSpPr>
          <p:cNvPr id="4" name="Slide Number Placeholder 3"/>
          <p:cNvSpPr>
            <a:spLocks noGrp="1"/>
          </p:cNvSpPr>
          <p:nvPr>
            <p:ph type="sldNum" sz="quarter" idx="5"/>
          </p:nvPr>
        </p:nvSpPr>
        <p:spPr/>
        <p:txBody>
          <a:bodyPr/>
          <a:lstStyle/>
          <a:p>
            <a:fld id="{C597DC3F-5D9B-4020-BE8F-25C77DAC81D2}" type="slidenum">
              <a:rPr lang="en-US" smtClean="0"/>
              <a:t>4</a:t>
            </a:fld>
            <a:endParaRPr lang="en-US"/>
          </a:p>
        </p:txBody>
      </p:sp>
    </p:spTree>
    <p:extLst>
      <p:ext uri="{BB962C8B-B14F-4D97-AF65-F5344CB8AC3E}">
        <p14:creationId xmlns:p14="http://schemas.microsoft.com/office/powerpoint/2010/main" val="306382395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t"/>
            <a:r>
              <a:rPr lang="mn-MN" sz="1200" b="0" i="0" kern="1200" dirty="0">
                <a:solidFill>
                  <a:schemeClr val="tx1"/>
                </a:solidFill>
                <a:effectLst/>
                <a:latin typeface="+mn-lt"/>
                <a:ea typeface="+mn-ea"/>
                <a:cs typeface="+mn-cs"/>
              </a:rPr>
              <a:t>23.1.Албан татвар төлөгчийн энэ хуулийн 7.1.1, 7.1.2, 7.1.3, 7.1.4, 7.1.5, 7.1.7-д заасан орлогод ногдуулах жилийн албан татварт дараах хэмжээгээр албан татварын хөнгөлөлт эдлүүлнэ:</a:t>
            </a:r>
          </a:p>
          <a:p>
            <a:pPr fontAlgn="t"/>
            <a:r>
              <a:rPr lang="mn-MN" sz="1200" kern="1200" dirty="0">
                <a:solidFill>
                  <a:schemeClr val="tx1"/>
                </a:solidFill>
                <a:effectLst/>
                <a:latin typeface="+mn-lt"/>
                <a:ea typeface="+mn-ea"/>
                <a:cs typeface="+mn-cs"/>
              </a:rPr>
              <a:t>Албан татвар ногдуулах жилийн  орлогын хэмжээ /төгрөгөөр/Албан татварын хөнгөлөлтийн хэмжээ /төгрөгөөр/0-6 000 000 хүртэл240 0006 000 000-12 000 000 хүртэл216 00012 000 000-18 000 000 хүртэл192 00018 000 000-24 000 000 хүртэл168 00024 000 000-30 000 000 хүртэл144 00030 000 000-36 000 000 хүртэл120 00036 000 000 ба түүнээс дээш-</a:t>
            </a:r>
            <a:r>
              <a:rPr lang="mn-MN" sz="1200" b="0" i="0" kern="1200" dirty="0">
                <a:solidFill>
                  <a:schemeClr val="tx1"/>
                </a:solidFill>
                <a:effectLst/>
                <a:latin typeface="+mn-lt"/>
                <a:ea typeface="+mn-ea"/>
                <a:cs typeface="+mn-cs"/>
              </a:rPr>
              <a:t> </a:t>
            </a:r>
          </a:p>
          <a:p>
            <a:pPr fontAlgn="t"/>
            <a:r>
              <a:rPr lang="mn-MN" sz="1200" b="0" i="0" kern="1200" dirty="0">
                <a:solidFill>
                  <a:schemeClr val="tx1"/>
                </a:solidFill>
                <a:effectLst/>
                <a:latin typeface="+mn-lt"/>
                <a:ea typeface="+mn-ea"/>
                <a:cs typeface="+mn-cs"/>
              </a:rPr>
              <a:t>23.2.Доор дурдсан бүтээгдэхүүн үйлдвэрлэсэн болон тариалсан Монгол Улсад байнга оршин суугч албан татвар төлөгчийн зөвхөн тухайн үйлдвэрлэлээс олсон орлогод ногдуулах албан татварыг 50 хувиар хөнгөлнө:</a:t>
            </a:r>
          </a:p>
          <a:p>
            <a:pPr fontAlgn="t"/>
            <a:r>
              <a:rPr lang="mn-MN" sz="1200" b="0" i="0" kern="1200" dirty="0">
                <a:solidFill>
                  <a:schemeClr val="tx1"/>
                </a:solidFill>
                <a:effectLst/>
                <a:latin typeface="+mn-lt"/>
                <a:ea typeface="+mn-ea"/>
                <a:cs typeface="+mn-cs"/>
              </a:rPr>
              <a:t>23.2.1.үр тариа;</a:t>
            </a:r>
          </a:p>
          <a:p>
            <a:pPr fontAlgn="t"/>
            <a:r>
              <a:rPr lang="mn-MN" sz="1200" b="0" i="0" kern="1200" dirty="0">
                <a:solidFill>
                  <a:schemeClr val="tx1"/>
                </a:solidFill>
                <a:effectLst/>
                <a:latin typeface="+mn-lt"/>
                <a:ea typeface="+mn-ea"/>
                <a:cs typeface="+mn-cs"/>
              </a:rPr>
              <a:t>23.2.2.төмс, хүнсний ногоо, түүний үр;</a:t>
            </a:r>
          </a:p>
          <a:p>
            <a:pPr fontAlgn="t"/>
            <a:r>
              <a:rPr lang="mn-MN" sz="1200" b="0" i="0" kern="1200" dirty="0">
                <a:solidFill>
                  <a:schemeClr val="tx1"/>
                </a:solidFill>
                <a:effectLst/>
                <a:latin typeface="+mn-lt"/>
                <a:ea typeface="+mn-ea"/>
                <a:cs typeface="+mn-cs"/>
              </a:rPr>
              <a:t>23.2.3.жимс, жимсгэнэ, түүний үр, суулгац;</a:t>
            </a:r>
          </a:p>
          <a:p>
            <a:pPr fontAlgn="t"/>
            <a:r>
              <a:rPr lang="mn-MN" sz="1200" b="0" i="0" kern="1200" dirty="0">
                <a:solidFill>
                  <a:schemeClr val="tx1"/>
                </a:solidFill>
                <a:effectLst/>
                <a:latin typeface="+mn-lt"/>
                <a:ea typeface="+mn-ea"/>
                <a:cs typeface="+mn-cs"/>
              </a:rPr>
              <a:t>23.2.4.тэжээлийн ургамал;</a:t>
            </a:r>
          </a:p>
          <a:p>
            <a:pPr fontAlgn="t"/>
            <a:r>
              <a:rPr lang="mn-MN" sz="1200" b="0" i="0" kern="1200" dirty="0">
                <a:solidFill>
                  <a:schemeClr val="tx1"/>
                </a:solidFill>
                <a:effectLst/>
                <a:latin typeface="+mn-lt"/>
                <a:ea typeface="+mn-ea"/>
                <a:cs typeface="+mn-cs"/>
              </a:rPr>
              <a:t>23.2.5.модны суулгац.</a:t>
            </a:r>
          </a:p>
          <a:p>
            <a:pPr fontAlgn="t"/>
            <a:r>
              <a:rPr lang="mn-MN" sz="1200" b="0" i="0" kern="1200" dirty="0">
                <a:solidFill>
                  <a:schemeClr val="tx1"/>
                </a:solidFill>
                <a:effectLst/>
                <a:latin typeface="+mn-lt"/>
                <a:ea typeface="+mn-ea"/>
                <a:cs typeface="+mn-cs"/>
              </a:rPr>
              <a:t>23.3.Монгол Улсын иргэн амьдран суух зориулалтаар ипотекийн зээлийн хөрөнгөөр хувьдаа, анх удаа орон сууц худалдан авсан бол албан татвар төлөгчид Монгол Улсын Засгийн газрын тодорхойлсон ипотекийн зээлийн хүүгийн дээд хэмжээ болон ипотекийн хөнгөлөлттэй зээлийн хүү хоорондын зөрүүд төлсөн дүнтэй тэнцэх хэмжээний албан татварын хөнгөлөлт эдлүүлнэ.</a:t>
            </a:r>
          </a:p>
          <a:p>
            <a:pPr fontAlgn="t"/>
            <a:r>
              <a:rPr lang="mn-MN" sz="1200" b="0" i="0" kern="1200" dirty="0">
                <a:solidFill>
                  <a:schemeClr val="tx1"/>
                </a:solidFill>
                <a:effectLst/>
                <a:latin typeface="+mn-lt"/>
                <a:ea typeface="+mn-ea"/>
                <a:cs typeface="+mn-cs"/>
              </a:rPr>
              <a:t>23.4.Монгол Улсын иргэн өөрийн албан татвар ногдсон орлого болон банк, санхүүгийн байгууллагаас авсан зээлийн хөрөнгөөр амьдран суух зориулалтаар зөвхөн хувьдаа, анх удаа орон сууцны барилга барьсан, эсхүл орон сууц худалдан авсан бол ийнхүү орон сууцны барилга барьсан, эсхүл орон сууц худалдан авахад зарцуулсан хөрөнгөтэй тэнцэх хэмжээний орлогод ногдох албан татварын хөнгөлөлтийг уг албан татвар төлөгчид эдлүүлэх бөгөөд энэ хөнгөлөлтийн хэмжээ 6 сая төгрөг хүртэл байна.</a:t>
            </a:r>
          </a:p>
          <a:p>
            <a:pPr fontAlgn="t"/>
            <a:r>
              <a:rPr lang="mn-MN" sz="1200" b="0" i="0" kern="1200" dirty="0">
                <a:solidFill>
                  <a:schemeClr val="tx1"/>
                </a:solidFill>
                <a:effectLst/>
                <a:latin typeface="+mn-lt"/>
                <a:ea typeface="+mn-ea"/>
                <a:cs typeface="+mn-cs"/>
              </a:rPr>
              <a:t>23.5.Монгол Улсын иргэн албан татвар төлөгчийн төрсөн, дагавар, үрчилж авсан хүүхэд болон асран хамгаалагчаар тогтоогдсон асрамж, дэмжлэгт байгаа хүүхэд гадаад, дотоодын их, дээд сургууль, коллеж, мэргэжлийн болон техникийн боловсролын сургуульд оюутан, эсхүл суралцагчаар элсэн суралцаж байгаа тохиолдолд түүний анхны бакалаврын болон дипломын мэргэжил эзэмших сургалтын хугацаанд тухайн татварын жилд төлсөн, баримтаар нотлогдож байгаа сургалтын төлбөртэй тэнцэх орлогод ногдох албан татварын хөнгөлөлтийг эдлүүлнэ.</a:t>
            </a:r>
          </a:p>
          <a:p>
            <a:pPr fontAlgn="t"/>
            <a:r>
              <a:rPr lang="mn-MN" sz="1200" b="0" i="0" kern="1200" dirty="0">
                <a:solidFill>
                  <a:schemeClr val="tx1"/>
                </a:solidFill>
                <a:effectLst/>
                <a:latin typeface="+mn-lt"/>
                <a:ea typeface="+mn-ea"/>
                <a:cs typeface="+mn-cs"/>
              </a:rPr>
              <a:t>23.6.Монгол Улсын иргэн суралцаж байх хугацаандаа хөдөлмөр эрхлэлтийн орлогоосоо албан татвар төлж, улмаар сургалтын төлбөр төлсөн их, дээд, мэргэжлийн болон техникийн боловсролын сургууль, коллежид анхлан суралцагчийг энэ хуулийн 23.5-д заасан хөнгөлөлтөд хамруулна.</a:t>
            </a:r>
          </a:p>
          <a:p>
            <a:pPr fontAlgn="t"/>
            <a:r>
              <a:rPr lang="mn-MN" sz="1200" b="0" i="0" kern="1200" dirty="0">
                <a:solidFill>
                  <a:schemeClr val="tx1"/>
                </a:solidFill>
                <a:effectLst/>
                <a:latin typeface="+mn-lt"/>
                <a:ea typeface="+mn-ea"/>
                <a:cs typeface="+mn-cs"/>
              </a:rPr>
              <a:t>23.7.Албан татвар төлөгч өөрийн хэрэгцээнд зориулан нар, салхи, газрын гүний дулааны болон бусад сэргээгдэх эрчим хүчний тоног төхөөрөмж, нүүрснээс хагас коксон түлш, хийн болон шингэн түлш гарган авах тоног төхөөрөмж, стандартад нийцсэн зуух, нам даралтын зуух, дулаалгын материал, цахилгаан болон хийн халаагуур худалдан авсан бол баримтаар нотлогдож байгаа төлбөртэй тэнцэх тухайн жилийн орлогод ногдох албан татварын хөнгөлөлтийг эдлүүлнэ.</a:t>
            </a:r>
          </a:p>
          <a:p>
            <a:pPr fontAlgn="t"/>
            <a:r>
              <a:rPr lang="mn-MN" sz="1200" b="0" i="0" kern="1200" dirty="0">
                <a:solidFill>
                  <a:schemeClr val="tx1"/>
                </a:solidFill>
                <a:effectLst/>
                <a:latin typeface="+mn-lt"/>
                <a:ea typeface="+mn-ea"/>
                <a:cs typeface="+mn-cs"/>
              </a:rPr>
              <a:t>23.8.Соёлын өвийг хамгаалах, сэргээн засварлахад зориулж өгсөн баримтаар нотлогдож байгаа хандивтай тэнцэх тухайн жилийн орлогод ногдох албан татварын хөнгөлөлтийг албан татвар төлөгчид эдлүүлнэ.</a:t>
            </a:r>
          </a:p>
          <a:p>
            <a:pPr fontAlgn="t"/>
            <a:r>
              <a:rPr lang="mn-MN" sz="1200" b="0" i="0" kern="1200" dirty="0">
                <a:solidFill>
                  <a:schemeClr val="tx1"/>
                </a:solidFill>
                <a:effectLst/>
                <a:latin typeface="+mn-lt"/>
                <a:ea typeface="+mn-ea"/>
                <a:cs typeface="+mn-cs"/>
              </a:rPr>
              <a:t>23.9.Албан татвар төлөгчийн дараах орлогод ногдох албан татварт хөнгөлөлт эдлүүлнэ:</a:t>
            </a:r>
          </a:p>
          <a:p>
            <a:pPr fontAlgn="t"/>
            <a:r>
              <a:rPr lang="mn-MN" sz="1200" b="0" i="0" kern="1200" dirty="0">
                <a:solidFill>
                  <a:schemeClr val="tx1"/>
                </a:solidFill>
                <a:effectLst/>
                <a:latin typeface="+mn-lt"/>
                <a:ea typeface="+mn-ea"/>
                <a:cs typeface="+mn-cs"/>
              </a:rPr>
              <a:t>23.9.1.донорын олговор;</a:t>
            </a:r>
          </a:p>
          <a:p>
            <a:pPr fontAlgn="t"/>
            <a:r>
              <a:rPr lang="mn-MN" sz="1200" b="0" i="0" kern="1200" dirty="0">
                <a:solidFill>
                  <a:schemeClr val="tx1"/>
                </a:solidFill>
                <a:effectLst/>
                <a:latin typeface="+mn-lt"/>
                <a:ea typeface="+mn-ea"/>
                <a:cs typeface="+mn-cs"/>
              </a:rPr>
              <a:t>23.9.2.даатгалын нөхөн төлбөр;</a:t>
            </a:r>
          </a:p>
          <a:p>
            <a:pPr fontAlgn="t"/>
            <a:r>
              <a:rPr lang="mn-MN" sz="1200" b="0" i="0" kern="1200" dirty="0">
                <a:solidFill>
                  <a:schemeClr val="tx1"/>
                </a:solidFill>
                <a:effectLst/>
                <a:latin typeface="+mn-lt"/>
                <a:ea typeface="+mn-ea"/>
                <a:cs typeface="+mn-cs"/>
              </a:rPr>
              <a:t>23.9.3.Монгол Улсын төрийн шагнал, Засгийн газрын шагнал, Монгол Улсын ардын болон гавьяат цолтны шагнал, шинжлэх ухааны нээлтийн шагнал.</a:t>
            </a:r>
          </a:p>
          <a:p>
            <a:pPr fontAlgn="t"/>
            <a:r>
              <a:rPr lang="mn-MN" sz="1200" b="0" i="0" kern="1200" dirty="0">
                <a:solidFill>
                  <a:schemeClr val="tx1"/>
                </a:solidFill>
                <a:effectLst/>
                <a:latin typeface="+mn-lt"/>
                <a:ea typeface="+mn-ea"/>
                <a:cs typeface="+mn-cs"/>
              </a:rPr>
              <a:t>23.10.Аймаг, сумын төв нь нийслэл Улаанбаатар хотоос 500 км-ээс хол алслагдсан аймаг, суманд оршин суудаг, тухайн орон нутагт бүртгэлтэй Монгол Улсын иргэн албан татвар төлөгчийн энэ хуулийн 6.3.2-т заасан орлогод ногдох албан татварыг аймаг, сумын төв нь нийслэл Улаанбаатар хотоос 500 км-ээс хол алслагдсан аймаг, суманд 50 хувиар, 1000 км-ээс хол алслагдсан аймаг, суманд 90 хувиар хөнгөлнө.</a:t>
            </a:r>
          </a:p>
          <a:p>
            <a:pPr fontAlgn="t"/>
            <a:r>
              <a:rPr lang="mn-MN" sz="1200" b="0" i="0" kern="1200" dirty="0">
                <a:solidFill>
                  <a:schemeClr val="tx1"/>
                </a:solidFill>
                <a:effectLst/>
                <a:latin typeface="+mn-lt"/>
                <a:ea typeface="+mn-ea"/>
                <a:cs typeface="+mn-cs"/>
              </a:rPr>
              <a:t>23.11.Энэ хуулийн 23.7-д заасан тоног төхөөрөмж, бараа материалын жагсаалтыг Засгийн газар батална.</a:t>
            </a:r>
          </a:p>
          <a:p>
            <a:pPr fontAlgn="t"/>
            <a:r>
              <a:rPr lang="mn-MN" sz="1200" b="0" i="0" kern="1200" dirty="0">
                <a:solidFill>
                  <a:schemeClr val="tx1"/>
                </a:solidFill>
                <a:effectLst/>
                <a:latin typeface="+mn-lt"/>
                <a:ea typeface="+mn-ea"/>
                <a:cs typeface="+mn-cs"/>
              </a:rPr>
              <a:t>23.12.Энэ хуулийн 21.3, 21.4-т заасан хувиар албан татвар төлж байгаа хувь хүн энэ хуульд заасан хөнгөлөлт эдлэхгүй.</a:t>
            </a:r>
          </a:p>
          <a:p>
            <a:pPr fontAlgn="t"/>
            <a:r>
              <a:rPr lang="mn-MN" sz="1200" b="0" i="0" kern="1200" dirty="0">
                <a:solidFill>
                  <a:schemeClr val="tx1"/>
                </a:solidFill>
                <a:effectLst/>
                <a:latin typeface="+mn-lt"/>
                <a:ea typeface="+mn-ea"/>
                <a:cs typeface="+mn-cs"/>
              </a:rPr>
              <a:t>23.13.Албан татвар төлөгч энэ хуулийн 23.3, 23.4-т заасан хөнгөлөлтийн аль нэгийг сонгон эдэлнэ.</a:t>
            </a:r>
          </a:p>
          <a:p>
            <a:pPr fontAlgn="t"/>
            <a:r>
              <a:rPr lang="mn-MN" sz="1200" b="0" i="0" kern="1200" dirty="0">
                <a:solidFill>
                  <a:schemeClr val="tx1"/>
                </a:solidFill>
                <a:effectLst/>
                <a:latin typeface="+mn-lt"/>
                <a:ea typeface="+mn-ea"/>
                <a:cs typeface="+mn-cs"/>
              </a:rPr>
              <a:t>23.14.Албан татварын хөнгөлөлтийг энэ хуульд заасан эцсийн хугацаанд тайлагнаж төлсөн албан татварын дүнгээс хэтрүүлэн эдлүүлэхгүй бөгөөд энэ хуулийн 23.1, 23.9-д зааснаас бусад албан татварын хөнгөлөлтийг 28 дугаар зүйлд заасны дагуу буцаан олгоно.</a:t>
            </a:r>
          </a:p>
          <a:p>
            <a:pPr fontAlgn="t"/>
            <a:r>
              <a:rPr lang="mn-MN" sz="1200" b="0" i="0" kern="1200" dirty="0">
                <a:solidFill>
                  <a:schemeClr val="tx1"/>
                </a:solidFill>
                <a:effectLst/>
                <a:latin typeface="+mn-lt"/>
                <a:ea typeface="+mn-ea"/>
                <a:cs typeface="+mn-cs"/>
              </a:rPr>
              <a:t>23.15.Энэ хуулийн 22.1-д заасан чөлөөлөлт болон энэ хуульд заасан хөнгөлөлт эдлүүлэх журмыг татварын асуудал хариуцсан төрийн захиргааны байгууллагын дарга батална.</a:t>
            </a:r>
          </a:p>
        </p:txBody>
      </p:sp>
      <p:sp>
        <p:nvSpPr>
          <p:cNvPr id="4" name="Slide Number Placeholder 3"/>
          <p:cNvSpPr>
            <a:spLocks noGrp="1"/>
          </p:cNvSpPr>
          <p:nvPr>
            <p:ph type="sldNum" sz="quarter" idx="5"/>
          </p:nvPr>
        </p:nvSpPr>
        <p:spPr/>
        <p:txBody>
          <a:bodyPr/>
          <a:lstStyle/>
          <a:p>
            <a:fld id="{C597DC3F-5D9B-4020-BE8F-25C77DAC81D2}" type="slidenum">
              <a:rPr lang="en-US" smtClean="0"/>
              <a:t>23</a:t>
            </a:fld>
            <a:endParaRPr lang="en-US"/>
          </a:p>
        </p:txBody>
      </p:sp>
    </p:spTree>
    <p:extLst>
      <p:ext uri="{BB962C8B-B14F-4D97-AF65-F5344CB8AC3E}">
        <p14:creationId xmlns:p14="http://schemas.microsoft.com/office/powerpoint/2010/main" val="28952712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mn-MN" b="1" dirty="0">
                <a:highlight>
                  <a:srgbClr val="FFFF00"/>
                </a:highlight>
              </a:rPr>
              <a:t>Одоо үйлчилж байгаа боловч, зарчмын хувьд өөрчлөх шаардлагатай зохицуулалт:</a:t>
            </a:r>
          </a:p>
          <a:p>
            <a:pPr marL="0" marR="0" lvl="0" indent="0" algn="l" defTabSz="914400" rtl="0" eaLnBrk="1" fontAlgn="auto" latinLnBrk="0" hangingPunct="1">
              <a:lnSpc>
                <a:spcPct val="100000"/>
              </a:lnSpc>
              <a:spcBef>
                <a:spcPts val="0"/>
              </a:spcBef>
              <a:spcAft>
                <a:spcPts val="0"/>
              </a:spcAft>
              <a:buClrTx/>
              <a:buSzTx/>
              <a:buFontTx/>
              <a:buNone/>
              <a:tabLst/>
              <a:defRPr/>
            </a:pPr>
            <a:r>
              <a:rPr lang="mn-MN" dirty="0">
                <a:highlight>
                  <a:srgbClr val="FFFF00"/>
                </a:highlight>
              </a:rPr>
              <a:t>Оршин суугч бус албан татвар төлөгчийн Монгол Улсад болон Монгол Улсаас эх үүсвэртэйгээр олсон орлогод албан татвар ногдуулах орлогыг тодорхойлох асуудлыг тодорхой болгов. Оршин суугч бус албан татвар төлөгчийн орлогод албан татвар ногдуулах харилцааг нарийвчлан зохицуулаагүй байдгаас хуулийг хэрэгжүүлэх явцад ойлгомжгүй, хүндрэлтэй байдал үүсч ирсэн тул тусгайлан зохицуулж, энгийн ойлгомжтой болголоо. </a:t>
            </a:r>
            <a:endParaRPr lang="en-US" dirty="0">
              <a:highlight>
                <a:srgbClr val="FFFF00"/>
              </a:highlight>
            </a:endParaRPr>
          </a:p>
          <a:p>
            <a:endParaRPr lang="en-US" dirty="0"/>
          </a:p>
        </p:txBody>
      </p:sp>
      <p:sp>
        <p:nvSpPr>
          <p:cNvPr id="4" name="Slide Number Placeholder 3"/>
          <p:cNvSpPr>
            <a:spLocks noGrp="1"/>
          </p:cNvSpPr>
          <p:nvPr>
            <p:ph type="sldNum" sz="quarter" idx="5"/>
          </p:nvPr>
        </p:nvSpPr>
        <p:spPr/>
        <p:txBody>
          <a:bodyPr/>
          <a:lstStyle/>
          <a:p>
            <a:fld id="{C597DC3F-5D9B-4020-BE8F-25C77DAC81D2}" type="slidenum">
              <a:rPr lang="en-US" smtClean="0"/>
              <a:t>24</a:t>
            </a:fld>
            <a:endParaRPr lang="en-US"/>
          </a:p>
        </p:txBody>
      </p:sp>
    </p:spTree>
    <p:extLst>
      <p:ext uri="{BB962C8B-B14F-4D97-AF65-F5344CB8AC3E}">
        <p14:creationId xmlns:p14="http://schemas.microsoft.com/office/powerpoint/2010/main" val="21117274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mn-MN" b="1" dirty="0"/>
              <a:t>Монгол улсаас эх үүсвэртэй орлого</a:t>
            </a:r>
            <a:endParaRPr lang="en-US" b="1" dirty="0"/>
          </a:p>
          <a:p>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“Монгол улсын нутаг дэвсгэрээс олсон орлого” гэж практикт оршин суугч бус татвар төлөгчийн орлогод татвар ногдуулахдаа Монгол улсаас эх үүсвэртэй бүхий л орлогыг хамруулан үздэг.</a:t>
            </a:r>
            <a:endParaRPr lang="en-US" sz="1200" u="none" strike="noStrike" kern="1200" baseline="0" dirty="0">
              <a:latin typeface="Arial" panose="020B0604020202020204" pitchFamily="34" charset="0"/>
              <a:ea typeface="MS Mincho" panose="02020609040205080304" pitchFamily="49" charset="-128"/>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mn-MN" sz="1200" u="none" strike="noStrike" kern="1200" baseline="0" dirty="0">
                <a:latin typeface="Arial" panose="020B0604020202020204" pitchFamily="34" charset="0"/>
                <a:ea typeface="MS Mincho" panose="02020609040205080304" pitchFamily="49" charset="-128"/>
                <a:cs typeface="Arial" panose="020B0604020202020204" pitchFamily="34" charset="0"/>
              </a:rPr>
              <a:t>“Монгол улсаас эх үүсвэртэй орлого” гэсэн нэр томьёог хуулинд нэмсэнээр оршин суугч бус татвар төлөгчийн орлогын эх үүсвэрийг ААНОАТ-ын тухай  хуультай ижил төстэй илүү өргөн цар хүрээтэй болгож, одоогийн практик хэрэглээтэй нийцүүлсэн.</a:t>
            </a:r>
            <a:endParaRPr lang="en-US" b="1" dirty="0"/>
          </a:p>
          <a:p>
            <a:r>
              <a:rPr lang="mn-MN" dirty="0"/>
              <a:t> 			</a:t>
            </a:r>
            <a:endParaRPr lang="en-US" dirty="0"/>
          </a:p>
        </p:txBody>
      </p:sp>
      <p:sp>
        <p:nvSpPr>
          <p:cNvPr id="4" name="Slide Number Placeholder 3"/>
          <p:cNvSpPr>
            <a:spLocks noGrp="1"/>
          </p:cNvSpPr>
          <p:nvPr>
            <p:ph type="sldNum" sz="quarter" idx="5"/>
          </p:nvPr>
        </p:nvSpPr>
        <p:spPr/>
        <p:txBody>
          <a:bodyPr/>
          <a:lstStyle/>
          <a:p>
            <a:fld id="{C597DC3F-5D9B-4020-BE8F-25C77DAC81D2}" type="slidenum">
              <a:rPr lang="en-US" smtClean="0"/>
              <a:t>25</a:t>
            </a:fld>
            <a:endParaRPr lang="en-US"/>
          </a:p>
        </p:txBody>
      </p:sp>
    </p:spTree>
    <p:extLst>
      <p:ext uri="{BB962C8B-B14F-4D97-AF65-F5344CB8AC3E}">
        <p14:creationId xmlns:p14="http://schemas.microsoft.com/office/powerpoint/2010/main" val="342360986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mn-MN" sz="1200" kern="1200" dirty="0">
                <a:effectLst/>
                <a:latin typeface="Arial" panose="020B0604020202020204" pitchFamily="34" charset="0"/>
                <a:ea typeface="MS Mincho" panose="02020609040205080304" pitchFamily="49" charset="-128"/>
                <a:cs typeface="Arial" panose="020B0604020202020204" pitchFamily="34" charset="0"/>
              </a:rPr>
              <a:t>Эрүүгийн хууль:</a:t>
            </a:r>
          </a:p>
          <a:p>
            <a:pPr marL="0" marR="0" lvl="0" indent="0" algn="l" defTabSz="914400" rtl="0" eaLnBrk="1" fontAlgn="auto" latinLnBrk="0" hangingPunct="1">
              <a:lnSpc>
                <a:spcPct val="100000"/>
              </a:lnSpc>
              <a:spcBef>
                <a:spcPts val="0"/>
              </a:spcBef>
              <a:spcAft>
                <a:spcPts val="0"/>
              </a:spcAft>
              <a:buClrTx/>
              <a:buSzTx/>
              <a:buFontTx/>
              <a:buNone/>
              <a:tabLst/>
              <a:defRPr/>
            </a:pPr>
            <a:r>
              <a:rPr lang="mn-MN" sz="1200" kern="1200" dirty="0">
                <a:effectLst/>
                <a:latin typeface="Arial" panose="020B0604020202020204" pitchFamily="34" charset="0"/>
                <a:ea typeface="MS Mincho" panose="02020609040205080304" pitchFamily="49" charset="-128"/>
                <a:cs typeface="Arial" panose="020B0604020202020204" pitchFamily="34" charset="0"/>
              </a:rPr>
              <a:t>18.3.</a:t>
            </a:r>
          </a:p>
          <a:p>
            <a:pPr marL="0" marR="0" lvl="0" indent="0" algn="l" defTabSz="914400" rtl="0" eaLnBrk="1" fontAlgn="auto" latinLnBrk="0" hangingPunct="1">
              <a:lnSpc>
                <a:spcPct val="100000"/>
              </a:lnSpc>
              <a:spcBef>
                <a:spcPts val="0"/>
              </a:spcBef>
              <a:spcAft>
                <a:spcPts val="0"/>
              </a:spcAft>
              <a:buClrTx/>
              <a:buSzTx/>
              <a:buFontTx/>
              <a:buNone/>
              <a:tabLst/>
              <a:defRPr/>
            </a:pPr>
            <a:r>
              <a:rPr lang="mn-MN" sz="1200" kern="1200" dirty="0">
                <a:effectLst/>
                <a:latin typeface="Arial" panose="020B0604020202020204" pitchFamily="34" charset="0"/>
                <a:ea typeface="MS Mincho" panose="02020609040205080304" pitchFamily="49" charset="-128"/>
                <a:cs typeface="Arial" panose="020B0604020202020204" pitchFamily="34" charset="0"/>
              </a:rPr>
              <a:t>Татвар төлөгч хувь хүн, хуулийн этгээдийн удирдах, гүйцэтгэх албан тушаалтан татвар төлөхөөс зайлсхийх зорилгоор их хэмжээний татвар ногдох орлого, эд хөрөнгө, бараа үйлчилгээг зориуд худал тодорхойлсон, нуусан бол дөрвөн зуун тавин нэгжээс таван мянга дөрвөн зуун нэгжтэй тэнцэх хэмжээний төгрөгөөр торгох, эсхүл хоёр зуун дөчин цагаас долоон зуун хорин цаг хүртэл хугацаагаар нийтэд тустай ажил хийлгэх, эсхүл нэг сараас нэг жил хүртэл хугацаагаар зорчих эрхийг хязгаарлах ял шийтгэнэ.</a:t>
            </a:r>
          </a:p>
          <a:p>
            <a:endParaRPr lang="en-US" dirty="0"/>
          </a:p>
        </p:txBody>
      </p:sp>
      <p:sp>
        <p:nvSpPr>
          <p:cNvPr id="4" name="Slide Number Placeholder 3"/>
          <p:cNvSpPr>
            <a:spLocks noGrp="1"/>
          </p:cNvSpPr>
          <p:nvPr>
            <p:ph type="sldNum" sz="quarter" idx="5"/>
          </p:nvPr>
        </p:nvSpPr>
        <p:spPr/>
        <p:txBody>
          <a:bodyPr/>
          <a:lstStyle/>
          <a:p>
            <a:fld id="{C597DC3F-5D9B-4020-BE8F-25C77DAC81D2}" type="slidenum">
              <a:rPr lang="en-US" smtClean="0"/>
              <a:t>26</a:t>
            </a:fld>
            <a:endParaRPr lang="en-US"/>
          </a:p>
        </p:txBody>
      </p:sp>
    </p:spTree>
    <p:extLst>
      <p:ext uri="{BB962C8B-B14F-4D97-AF65-F5344CB8AC3E}">
        <p14:creationId xmlns:p14="http://schemas.microsoft.com/office/powerpoint/2010/main" val="7861381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eaLnBrk="1" fontAlgn="t" latinLnBrk="0" hangingPunct="1"/>
            <a:r>
              <a:rPr lang="mn-MN" sz="1200" b="0" i="0" u="none" strike="noStrike" kern="1200" dirty="0">
                <a:solidFill>
                  <a:schemeClr val="tx1"/>
                </a:solidFill>
                <a:effectLst/>
                <a:latin typeface="Arial" panose="020B0604020202020204" pitchFamily="34" charset="0"/>
                <a:ea typeface="+mn-ea"/>
                <a:cs typeface="Arial" panose="020B0604020202020204" pitchFamily="34" charset="0"/>
              </a:rPr>
              <a:t>Хуучин хууль:</a:t>
            </a:r>
            <a:endParaRPr lang="en-GB" sz="1200" b="0" i="0" u="none" strike="noStrike" kern="1200" dirty="0">
              <a:solidFill>
                <a:schemeClr val="tx1"/>
              </a:solidFill>
              <a:effectLst/>
              <a:latin typeface="Arial" panose="020B0604020202020204" pitchFamily="34" charset="0"/>
              <a:ea typeface="+mn-ea"/>
              <a:cs typeface="Arial" panose="020B0604020202020204" pitchFamily="34" charset="0"/>
            </a:endParaRPr>
          </a:p>
          <a:p>
            <a:pPr rtl="0" eaLnBrk="1" fontAlgn="t" latinLnBrk="0" hangingPunct="1"/>
            <a:r>
              <a:rPr lang="en-GB" sz="1200" b="0" i="0" u="none" strike="noStrike" kern="1200" dirty="0">
                <a:solidFill>
                  <a:schemeClr val="tx1"/>
                </a:solidFill>
                <a:effectLst/>
                <a:latin typeface="Arial" panose="020B0604020202020204" pitchFamily="34" charset="0"/>
                <a:ea typeface="+mn-ea"/>
                <a:cs typeface="Arial" panose="020B0604020202020204" pitchFamily="34" charset="0"/>
              </a:rPr>
              <a:t>I. </a:t>
            </a:r>
            <a:r>
              <a:rPr lang="mn-MN" sz="1200" b="0" i="0" u="none" strike="noStrike" kern="1200" dirty="0">
                <a:solidFill>
                  <a:schemeClr val="tx1"/>
                </a:solidFill>
                <a:effectLst/>
                <a:latin typeface="Arial" panose="020B0604020202020204" pitchFamily="34" charset="0"/>
                <a:ea typeface="+mn-ea"/>
                <a:cs typeface="Arial" panose="020B0604020202020204" pitchFamily="34" charset="0"/>
              </a:rPr>
              <a:t>Ерөнхий зүйл</a:t>
            </a:r>
            <a:br>
              <a:rPr lang="mn-MN" sz="1200" b="0" i="0" u="none" strike="noStrike" kern="1200" dirty="0">
                <a:solidFill>
                  <a:schemeClr val="tx1"/>
                </a:solidFill>
                <a:effectLst/>
                <a:latin typeface="Arial" panose="020B0604020202020204" pitchFamily="34" charset="0"/>
                <a:ea typeface="+mn-ea"/>
                <a:cs typeface="Arial" panose="020B0604020202020204" pitchFamily="34" charset="0"/>
              </a:rPr>
            </a:br>
            <a:r>
              <a:rPr lang="en-GB" sz="1200" b="0" i="0" u="none" strike="noStrike" kern="1200" dirty="0">
                <a:solidFill>
                  <a:schemeClr val="tx1"/>
                </a:solidFill>
                <a:effectLst/>
                <a:latin typeface="Arial" panose="020B0604020202020204" pitchFamily="34" charset="0"/>
                <a:ea typeface="+mn-ea"/>
                <a:cs typeface="Arial" panose="020B0604020202020204" pitchFamily="34" charset="0"/>
              </a:rPr>
              <a:t>II. </a:t>
            </a:r>
            <a:r>
              <a:rPr lang="mn-MN" sz="1200" b="0" i="0" u="none" strike="noStrike" kern="1200" dirty="0">
                <a:solidFill>
                  <a:schemeClr val="tx1"/>
                </a:solidFill>
                <a:effectLst/>
                <a:latin typeface="Arial" panose="020B0604020202020204" pitchFamily="34" charset="0"/>
                <a:ea typeface="+mn-ea"/>
                <a:cs typeface="Arial" panose="020B0604020202020204" pitchFamily="34" charset="0"/>
              </a:rPr>
              <a:t>Албан татвар төлөгч</a:t>
            </a:r>
            <a:br>
              <a:rPr lang="mn-MN" sz="1200" b="0" i="0" u="none" strike="noStrike" kern="1200" dirty="0">
                <a:solidFill>
                  <a:schemeClr val="tx1"/>
                </a:solidFill>
                <a:effectLst/>
                <a:latin typeface="Arial" panose="020B0604020202020204" pitchFamily="34" charset="0"/>
                <a:ea typeface="+mn-ea"/>
                <a:cs typeface="Arial" panose="020B0604020202020204" pitchFamily="34" charset="0"/>
              </a:rPr>
            </a:br>
            <a:r>
              <a:rPr lang="en-GB" sz="1200" b="0" i="0" u="none" strike="noStrike" kern="1200" dirty="0">
                <a:solidFill>
                  <a:schemeClr val="tx1"/>
                </a:solidFill>
                <a:effectLst/>
                <a:latin typeface="Arial" panose="020B0604020202020204" pitchFamily="34" charset="0"/>
                <a:ea typeface="+mn-ea"/>
                <a:cs typeface="Arial" panose="020B0604020202020204" pitchFamily="34" charset="0"/>
              </a:rPr>
              <a:t>III. </a:t>
            </a:r>
            <a:r>
              <a:rPr lang="mn-MN" sz="1200" b="0" i="0" u="none" strike="noStrike" kern="1200" dirty="0">
                <a:solidFill>
                  <a:schemeClr val="tx1"/>
                </a:solidFill>
                <a:effectLst/>
                <a:latin typeface="Arial" panose="020B0604020202020204" pitchFamily="34" charset="0"/>
                <a:ea typeface="+mn-ea"/>
                <a:cs typeface="Arial" panose="020B0604020202020204" pitchFamily="34" charset="0"/>
              </a:rPr>
              <a:t>Албан татвар ногдох орлого, албан татвараас чөлөөлөх орлого</a:t>
            </a:r>
            <a:br>
              <a:rPr lang="mn-MN" sz="1200" b="0" i="0" u="none" strike="noStrike" kern="1200" dirty="0">
                <a:solidFill>
                  <a:schemeClr val="tx1"/>
                </a:solidFill>
                <a:effectLst/>
                <a:latin typeface="Arial" panose="020B0604020202020204" pitchFamily="34" charset="0"/>
                <a:ea typeface="+mn-ea"/>
                <a:cs typeface="Arial" panose="020B0604020202020204" pitchFamily="34" charset="0"/>
              </a:rPr>
            </a:br>
            <a:r>
              <a:rPr lang="en-GB" sz="1200" b="0" i="0" u="none" strike="noStrike" kern="1200" dirty="0">
                <a:solidFill>
                  <a:schemeClr val="tx1"/>
                </a:solidFill>
                <a:effectLst/>
                <a:latin typeface="Arial" panose="020B0604020202020204" pitchFamily="34" charset="0"/>
                <a:ea typeface="+mn-ea"/>
                <a:cs typeface="Arial" panose="020B0604020202020204" pitchFamily="34" charset="0"/>
              </a:rPr>
              <a:t>IV. </a:t>
            </a:r>
            <a:r>
              <a:rPr lang="mn-MN" sz="1200" b="0" i="0" u="none" strike="noStrike" kern="1200" dirty="0">
                <a:solidFill>
                  <a:schemeClr val="tx1"/>
                </a:solidFill>
                <a:effectLst/>
                <a:latin typeface="Arial" panose="020B0604020202020204" pitchFamily="34" charset="0"/>
                <a:ea typeface="+mn-ea"/>
                <a:cs typeface="Arial" panose="020B0604020202020204" pitchFamily="34" charset="0"/>
              </a:rPr>
              <a:t>Албан татвар ногдуулах орлогыг тодорхойлох</a:t>
            </a:r>
            <a:br>
              <a:rPr lang="mn-MN" sz="1200" b="0" i="0" u="none" strike="noStrike" kern="1200" dirty="0">
                <a:solidFill>
                  <a:schemeClr val="tx1"/>
                </a:solidFill>
                <a:effectLst/>
                <a:latin typeface="Arial" panose="020B0604020202020204" pitchFamily="34" charset="0"/>
                <a:ea typeface="+mn-ea"/>
                <a:cs typeface="Arial" panose="020B0604020202020204" pitchFamily="34" charset="0"/>
              </a:rPr>
            </a:br>
            <a:r>
              <a:rPr lang="en-GB" sz="1200" b="0" i="0" u="none" strike="noStrike" kern="1200" dirty="0">
                <a:solidFill>
                  <a:schemeClr val="tx1"/>
                </a:solidFill>
                <a:effectLst/>
                <a:latin typeface="Arial" panose="020B0604020202020204" pitchFamily="34" charset="0"/>
                <a:ea typeface="+mn-ea"/>
                <a:cs typeface="Arial" panose="020B0604020202020204" pitchFamily="34" charset="0"/>
              </a:rPr>
              <a:t>V. </a:t>
            </a:r>
            <a:r>
              <a:rPr lang="mn-MN" sz="1200" b="0" i="0" u="none" strike="noStrike" kern="1200" dirty="0">
                <a:solidFill>
                  <a:schemeClr val="tx1"/>
                </a:solidFill>
                <a:effectLst/>
                <a:latin typeface="Arial" panose="020B0604020202020204" pitchFamily="34" charset="0"/>
                <a:ea typeface="+mn-ea"/>
                <a:cs typeface="Arial" panose="020B0604020202020204" pitchFamily="34" charset="0"/>
              </a:rPr>
              <a:t>Албан татварын хувь, хэмжээ</a:t>
            </a:r>
            <a:br>
              <a:rPr lang="mn-MN" sz="1200" b="0" i="0" u="none" strike="noStrike" kern="1200" dirty="0">
                <a:solidFill>
                  <a:schemeClr val="tx1"/>
                </a:solidFill>
                <a:effectLst/>
                <a:latin typeface="Arial" panose="020B0604020202020204" pitchFamily="34" charset="0"/>
                <a:ea typeface="+mn-ea"/>
                <a:cs typeface="Arial" panose="020B0604020202020204" pitchFamily="34" charset="0"/>
              </a:rPr>
            </a:br>
            <a:r>
              <a:rPr lang="en-GB" sz="1200" b="0" i="0" u="none" strike="noStrike" kern="1200" dirty="0">
                <a:solidFill>
                  <a:schemeClr val="tx1"/>
                </a:solidFill>
                <a:effectLst/>
                <a:latin typeface="Arial" panose="020B0604020202020204" pitchFamily="34" charset="0"/>
                <a:ea typeface="+mn-ea"/>
                <a:cs typeface="Arial" panose="020B0604020202020204" pitchFamily="34" charset="0"/>
              </a:rPr>
              <a:t>VI. </a:t>
            </a:r>
            <a:r>
              <a:rPr lang="mn-MN" sz="1200" b="0" i="0" u="none" strike="noStrike" kern="1200" dirty="0">
                <a:solidFill>
                  <a:schemeClr val="tx1"/>
                </a:solidFill>
                <a:effectLst/>
                <a:latin typeface="Arial" panose="020B0604020202020204" pitchFamily="34" charset="0"/>
                <a:ea typeface="+mn-ea"/>
                <a:cs typeface="Arial" panose="020B0604020202020204" pitchFamily="34" charset="0"/>
              </a:rPr>
              <a:t>Албан татварын хөнгөлөлт, чөлөөлөлт</a:t>
            </a:r>
            <a:endParaRPr lang="en-US" sz="1200" b="0" i="0" u="none" strike="noStrike" kern="1200" dirty="0">
              <a:solidFill>
                <a:schemeClr val="tx1"/>
              </a:solidFill>
              <a:effectLst/>
              <a:latin typeface="Arial" panose="020B0604020202020204" pitchFamily="34" charset="0"/>
              <a:ea typeface="+mn-ea"/>
              <a:cs typeface="Arial" panose="020B0604020202020204" pitchFamily="34" charset="0"/>
            </a:endParaRPr>
          </a:p>
          <a:p>
            <a:pPr rtl="0" eaLnBrk="1" fontAlgn="t" latinLnBrk="0" hangingPunct="1"/>
            <a:r>
              <a:rPr lang="en-GB" sz="1200" b="0" i="0" u="none" strike="noStrike" kern="1200" dirty="0">
                <a:solidFill>
                  <a:schemeClr val="tx1"/>
                </a:solidFill>
                <a:effectLst/>
                <a:latin typeface="Arial" panose="020B0604020202020204" pitchFamily="34" charset="0"/>
                <a:ea typeface="+mn-ea"/>
                <a:cs typeface="Arial" panose="020B0604020202020204" pitchFamily="34" charset="0"/>
              </a:rPr>
              <a:t>VII. </a:t>
            </a:r>
            <a:r>
              <a:rPr lang="mn-MN" sz="1200" b="0" i="0" u="none" strike="noStrike" kern="1200" dirty="0">
                <a:solidFill>
                  <a:schemeClr val="tx1"/>
                </a:solidFill>
                <a:effectLst/>
                <a:latin typeface="Arial" panose="020B0604020202020204" pitchFamily="34" charset="0"/>
                <a:ea typeface="+mn-ea"/>
                <a:cs typeface="Arial" panose="020B0604020202020204" pitchFamily="34" charset="0"/>
              </a:rPr>
              <a:t>Албан татвар ногдуулах, төсөвт төлөх, тайлагнах</a:t>
            </a:r>
            <a:endParaRPr lang="en-US" sz="1200" b="0" i="0" u="none" strike="noStrike" kern="1200" dirty="0">
              <a:solidFill>
                <a:schemeClr val="tx1"/>
              </a:solidFill>
              <a:effectLst/>
              <a:latin typeface="Arial" panose="020B0604020202020204" pitchFamily="34" charset="0"/>
              <a:ea typeface="+mn-ea"/>
              <a:cs typeface="Arial" panose="020B0604020202020204" pitchFamily="34" charset="0"/>
            </a:endParaRPr>
          </a:p>
          <a:p>
            <a:pPr rtl="0" eaLnBrk="1" fontAlgn="t" latinLnBrk="0" hangingPunct="1"/>
            <a:r>
              <a:rPr lang="en-GB" sz="1200" b="0" i="0" u="none" strike="noStrike" kern="1200" dirty="0">
                <a:solidFill>
                  <a:schemeClr val="tx1"/>
                </a:solidFill>
                <a:effectLst/>
                <a:latin typeface="Arial" panose="020B0604020202020204" pitchFamily="34" charset="0"/>
                <a:ea typeface="+mn-ea"/>
                <a:cs typeface="Arial" panose="020B0604020202020204" pitchFamily="34" charset="0"/>
              </a:rPr>
              <a:t>VIII. </a:t>
            </a:r>
            <a:r>
              <a:rPr lang="mn-MN" sz="1200" b="0" i="0" u="none" strike="noStrike" kern="1200" dirty="0">
                <a:solidFill>
                  <a:schemeClr val="tx1"/>
                </a:solidFill>
                <a:effectLst/>
                <a:latin typeface="Arial" panose="020B0604020202020204" pitchFamily="34" charset="0"/>
                <a:ea typeface="+mn-ea"/>
                <a:cs typeface="Arial" panose="020B0604020202020204" pitchFamily="34" charset="0"/>
              </a:rPr>
              <a:t>Бусад</a:t>
            </a:r>
          </a:p>
          <a:p>
            <a:pPr rtl="0" eaLnBrk="1" fontAlgn="t" latinLnBrk="0" hangingPunct="1"/>
            <a:endParaRPr lang="en-US" sz="1200" b="0" i="0" u="none" strike="noStrike" kern="1200" dirty="0">
              <a:solidFill>
                <a:schemeClr val="tx1"/>
              </a:solidFill>
              <a:effectLst/>
              <a:latin typeface="Arial" panose="020B0604020202020204" pitchFamily="34" charset="0"/>
              <a:ea typeface="+mn-ea"/>
              <a:cs typeface="Arial" panose="020B0604020202020204" pitchFamily="34" charset="0"/>
            </a:endParaRPr>
          </a:p>
          <a:p>
            <a:pPr rtl="0" eaLnBrk="1" fontAlgn="t" latinLnBrk="0" hangingPunct="1"/>
            <a:r>
              <a:rPr lang="mn-MN" sz="1200" b="0" i="0" u="none" strike="noStrike" kern="1200" dirty="0">
                <a:solidFill>
                  <a:schemeClr val="tx1"/>
                </a:solidFill>
                <a:effectLst/>
                <a:latin typeface="Arial" panose="020B0604020202020204" pitchFamily="34" charset="0"/>
                <a:ea typeface="+mn-ea"/>
                <a:cs typeface="Arial" panose="020B0604020202020204" pitchFamily="34" charset="0"/>
              </a:rPr>
              <a:t>Шинэ хууль:</a:t>
            </a:r>
            <a:endParaRPr lang="en-US" sz="1200" b="0" i="0" u="none" strike="noStrike" kern="1200" dirty="0">
              <a:solidFill>
                <a:schemeClr val="tx1"/>
              </a:solidFill>
              <a:effectLst/>
              <a:latin typeface="Arial" panose="020B0604020202020204" pitchFamily="34" charset="0"/>
              <a:ea typeface="+mn-ea"/>
              <a:cs typeface="Arial" panose="020B0604020202020204" pitchFamily="34" charset="0"/>
            </a:endParaRPr>
          </a:p>
          <a:p>
            <a:pPr rtl="0" eaLnBrk="1" fontAlgn="t" latinLnBrk="0" hangingPunct="1"/>
            <a:r>
              <a:rPr lang="en-GB" sz="1200" b="0" i="0" u="none" strike="noStrike" kern="1200" dirty="0">
                <a:solidFill>
                  <a:schemeClr val="tx1"/>
                </a:solidFill>
                <a:effectLst/>
                <a:latin typeface="Arial" panose="020B0604020202020204" pitchFamily="34" charset="0"/>
                <a:ea typeface="+mn-ea"/>
                <a:cs typeface="Arial" panose="020B0604020202020204" pitchFamily="34" charset="0"/>
              </a:rPr>
              <a:t>I. </a:t>
            </a:r>
            <a:r>
              <a:rPr lang="mn-MN" sz="1200" b="0" i="0" u="none" strike="noStrike" kern="1200" dirty="0">
                <a:solidFill>
                  <a:schemeClr val="tx1"/>
                </a:solidFill>
                <a:effectLst/>
                <a:latin typeface="Arial" panose="020B0604020202020204" pitchFamily="34" charset="0"/>
                <a:ea typeface="+mn-ea"/>
                <a:cs typeface="Arial" panose="020B0604020202020204" pitchFamily="34" charset="0"/>
              </a:rPr>
              <a:t>Ерөнхий зүйл</a:t>
            </a:r>
            <a:br>
              <a:rPr lang="mn-MN" sz="1200" b="0" i="0" u="none" strike="noStrike" kern="1200" dirty="0">
                <a:solidFill>
                  <a:schemeClr val="tx1"/>
                </a:solidFill>
                <a:effectLst/>
                <a:latin typeface="Arial" panose="020B0604020202020204" pitchFamily="34" charset="0"/>
                <a:ea typeface="+mn-ea"/>
                <a:cs typeface="Arial" panose="020B0604020202020204" pitchFamily="34" charset="0"/>
              </a:rPr>
            </a:br>
            <a:r>
              <a:rPr lang="en-GB" sz="1200" b="0" i="0" u="none" strike="noStrike" kern="1200" dirty="0">
                <a:solidFill>
                  <a:schemeClr val="tx1"/>
                </a:solidFill>
                <a:effectLst/>
                <a:latin typeface="Arial" panose="020B0604020202020204" pitchFamily="34" charset="0"/>
                <a:ea typeface="+mn-ea"/>
                <a:cs typeface="Arial" panose="020B0604020202020204" pitchFamily="34" charset="0"/>
              </a:rPr>
              <a:t>II. </a:t>
            </a:r>
            <a:r>
              <a:rPr lang="mn-MN" sz="1200" b="0" i="0" u="none" strike="noStrike" kern="1200" dirty="0">
                <a:solidFill>
                  <a:schemeClr val="tx1"/>
                </a:solidFill>
                <a:effectLst/>
                <a:latin typeface="Arial" panose="020B0604020202020204" pitchFamily="34" charset="0"/>
                <a:ea typeface="+mn-ea"/>
                <a:cs typeface="Arial" panose="020B0604020202020204" pitchFamily="34" charset="0"/>
              </a:rPr>
              <a:t>Албан татвар ногдох орлого</a:t>
            </a:r>
            <a:br>
              <a:rPr lang="mn-MN" sz="1200" b="0" i="0" u="none" strike="noStrike" kern="1200" dirty="0">
                <a:solidFill>
                  <a:schemeClr val="tx1"/>
                </a:solidFill>
                <a:effectLst/>
                <a:latin typeface="Arial" panose="020B0604020202020204" pitchFamily="34" charset="0"/>
                <a:ea typeface="+mn-ea"/>
                <a:cs typeface="Arial" panose="020B0604020202020204" pitchFamily="34" charset="0"/>
              </a:rPr>
            </a:br>
            <a:r>
              <a:rPr lang="en-GB" sz="1200" b="0" i="0" u="none" strike="noStrike" kern="1200" dirty="0">
                <a:solidFill>
                  <a:schemeClr val="tx1"/>
                </a:solidFill>
                <a:effectLst/>
                <a:latin typeface="Arial" panose="020B0604020202020204" pitchFamily="34" charset="0"/>
                <a:ea typeface="+mn-ea"/>
                <a:cs typeface="Arial" panose="020B0604020202020204" pitchFamily="34" charset="0"/>
              </a:rPr>
              <a:t>III. </a:t>
            </a:r>
            <a:r>
              <a:rPr lang="mn-MN" sz="1200" b="0" i="0" u="none" strike="noStrike" kern="1200" dirty="0">
                <a:solidFill>
                  <a:schemeClr val="tx1"/>
                </a:solidFill>
                <a:effectLst/>
                <a:latin typeface="Arial" panose="020B0604020202020204" pitchFamily="34" charset="0"/>
                <a:ea typeface="+mn-ea"/>
                <a:cs typeface="Arial" panose="020B0604020202020204" pitchFamily="34" charset="0"/>
              </a:rPr>
              <a:t>Албан татвар ногдуулах орлогыг тодорхойлох</a:t>
            </a:r>
            <a:br>
              <a:rPr lang="mn-MN" sz="1200" b="0" i="0" u="none" strike="noStrike" kern="1200" dirty="0">
                <a:solidFill>
                  <a:schemeClr val="tx1"/>
                </a:solidFill>
                <a:effectLst/>
                <a:latin typeface="Arial" panose="020B0604020202020204" pitchFamily="34" charset="0"/>
                <a:ea typeface="+mn-ea"/>
                <a:cs typeface="Arial" panose="020B0604020202020204" pitchFamily="34" charset="0"/>
              </a:rPr>
            </a:br>
            <a:r>
              <a:rPr lang="en-GB" sz="1200" b="0" i="0" u="none" strike="noStrike" kern="1200" dirty="0">
                <a:solidFill>
                  <a:schemeClr val="tx1"/>
                </a:solidFill>
                <a:effectLst/>
                <a:latin typeface="Arial" panose="020B0604020202020204" pitchFamily="34" charset="0"/>
                <a:ea typeface="+mn-ea"/>
                <a:cs typeface="Arial" panose="020B0604020202020204" pitchFamily="34" charset="0"/>
              </a:rPr>
              <a:t>IV. </a:t>
            </a:r>
            <a:r>
              <a:rPr lang="mn-MN" sz="1200" b="0" i="0" u="none" strike="noStrike" kern="1200" dirty="0">
                <a:solidFill>
                  <a:schemeClr val="tx1"/>
                </a:solidFill>
                <a:effectLst/>
                <a:latin typeface="Arial" panose="020B0604020202020204" pitchFamily="34" charset="0"/>
                <a:ea typeface="+mn-ea"/>
                <a:cs typeface="Arial" panose="020B0604020202020204" pitchFamily="34" charset="0"/>
              </a:rPr>
              <a:t>Албан татварын хувь, хэмжээ</a:t>
            </a:r>
            <a:br>
              <a:rPr lang="mn-MN" sz="1200" b="0" i="0" u="none" strike="noStrike" kern="1200" dirty="0">
                <a:solidFill>
                  <a:schemeClr val="tx1"/>
                </a:solidFill>
                <a:effectLst/>
                <a:latin typeface="Arial" panose="020B0604020202020204" pitchFamily="34" charset="0"/>
                <a:ea typeface="+mn-ea"/>
                <a:cs typeface="Arial" panose="020B0604020202020204" pitchFamily="34" charset="0"/>
              </a:rPr>
            </a:br>
            <a:r>
              <a:rPr lang="en-GB" sz="1200" b="0" i="0" u="none" strike="noStrike" kern="1200" dirty="0">
                <a:solidFill>
                  <a:schemeClr val="tx1"/>
                </a:solidFill>
                <a:effectLst/>
                <a:latin typeface="Arial" panose="020B0604020202020204" pitchFamily="34" charset="0"/>
                <a:ea typeface="+mn-ea"/>
                <a:cs typeface="Arial" panose="020B0604020202020204" pitchFamily="34" charset="0"/>
              </a:rPr>
              <a:t>V. </a:t>
            </a:r>
            <a:r>
              <a:rPr lang="mn-MN" sz="1200" b="0" i="0" u="none" strike="noStrike" kern="1200" dirty="0">
                <a:solidFill>
                  <a:schemeClr val="tx1"/>
                </a:solidFill>
                <a:effectLst/>
                <a:latin typeface="Arial" panose="020B0604020202020204" pitchFamily="34" charset="0"/>
                <a:ea typeface="+mn-ea"/>
                <a:cs typeface="Arial" panose="020B0604020202020204" pitchFamily="34" charset="0"/>
              </a:rPr>
              <a:t>Албан татварын хөнгөлөлт, чөлөөлөлт</a:t>
            </a:r>
            <a:br>
              <a:rPr lang="mn-MN" sz="1200" b="0" i="0" u="none" strike="noStrike" kern="1200" dirty="0">
                <a:solidFill>
                  <a:schemeClr val="tx1"/>
                </a:solidFill>
                <a:effectLst/>
                <a:latin typeface="Arial" panose="020B0604020202020204" pitchFamily="34" charset="0"/>
                <a:ea typeface="+mn-ea"/>
                <a:cs typeface="Arial" panose="020B0604020202020204" pitchFamily="34" charset="0"/>
              </a:rPr>
            </a:br>
            <a:r>
              <a:rPr lang="en-GB" sz="1200" b="0" i="0" u="none" strike="noStrike" kern="1200" dirty="0">
                <a:solidFill>
                  <a:schemeClr val="tx1"/>
                </a:solidFill>
                <a:effectLst/>
                <a:latin typeface="Arial" panose="020B0604020202020204" pitchFamily="34" charset="0"/>
                <a:ea typeface="+mn-ea"/>
                <a:cs typeface="Arial" panose="020B0604020202020204" pitchFamily="34" charset="0"/>
              </a:rPr>
              <a:t>VI. </a:t>
            </a:r>
            <a:r>
              <a:rPr lang="mn-MN" sz="1200" b="0" i="0" u="none" strike="noStrike" kern="1200" dirty="0">
                <a:solidFill>
                  <a:schemeClr val="tx1"/>
                </a:solidFill>
                <a:effectLst/>
                <a:latin typeface="Arial" panose="020B0604020202020204" pitchFamily="34" charset="0"/>
                <a:ea typeface="+mn-ea"/>
                <a:cs typeface="Arial" panose="020B0604020202020204" pitchFamily="34" charset="0"/>
              </a:rPr>
              <a:t>Албан татвар ногдуулах, төсөвт төлөх, тайлагнах, хасалт хийх, буцаан олгох</a:t>
            </a:r>
            <a:br>
              <a:rPr lang="mn-MN" sz="1200" b="0" i="0" u="none" strike="noStrike" kern="1200" dirty="0">
                <a:solidFill>
                  <a:schemeClr val="tx1"/>
                </a:solidFill>
                <a:effectLst/>
                <a:latin typeface="Arial" panose="020B0604020202020204" pitchFamily="34" charset="0"/>
                <a:ea typeface="+mn-ea"/>
                <a:cs typeface="Arial" panose="020B0604020202020204" pitchFamily="34" charset="0"/>
              </a:rPr>
            </a:br>
            <a:r>
              <a:rPr lang="en-GB" sz="1200" b="0" i="0" u="none" strike="noStrike" kern="1200" dirty="0">
                <a:solidFill>
                  <a:schemeClr val="tx1"/>
                </a:solidFill>
                <a:effectLst/>
                <a:latin typeface="Arial" panose="020B0604020202020204" pitchFamily="34" charset="0"/>
                <a:ea typeface="+mn-ea"/>
                <a:cs typeface="Arial" panose="020B0604020202020204" pitchFamily="34" charset="0"/>
              </a:rPr>
              <a:t>VII. </a:t>
            </a:r>
            <a:r>
              <a:rPr lang="mn-MN" sz="1200" b="0" i="0" u="none" strike="noStrike" kern="1200" dirty="0">
                <a:solidFill>
                  <a:schemeClr val="tx1"/>
                </a:solidFill>
                <a:effectLst/>
                <a:latin typeface="Arial" panose="020B0604020202020204" pitchFamily="34" charset="0"/>
                <a:ea typeface="+mn-ea"/>
                <a:cs typeface="Arial" panose="020B0604020202020204" pitchFamily="34" charset="0"/>
              </a:rPr>
              <a:t>Бусад</a:t>
            </a:r>
            <a:endParaRPr lang="en-US" sz="1200" b="0" i="0" u="none" strike="noStrike" kern="1200" dirty="0">
              <a:solidFill>
                <a:schemeClr val="tx1"/>
              </a:solidFill>
              <a:effectLst/>
              <a:latin typeface="Arial" panose="020B0604020202020204" pitchFamily="34" charset="0"/>
              <a:ea typeface="+mn-ea"/>
              <a:cs typeface="Arial" panose="020B0604020202020204" pitchFamily="34" charset="0"/>
            </a:endParaRPr>
          </a:p>
          <a:p>
            <a:endParaRPr lang="en-US" sz="1200" b="0" dirty="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C597DC3F-5D9B-4020-BE8F-25C77DAC81D2}" type="slidenum">
              <a:rPr lang="en-US" smtClean="0"/>
              <a:t>5</a:t>
            </a:fld>
            <a:endParaRPr lang="en-US"/>
          </a:p>
        </p:txBody>
      </p:sp>
    </p:spTree>
    <p:extLst>
      <p:ext uri="{BB962C8B-B14F-4D97-AF65-F5344CB8AC3E}">
        <p14:creationId xmlns:p14="http://schemas.microsoft.com/office/powerpoint/2010/main" val="31715868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mn-MN" b="1" dirty="0">
                <a:solidFill>
                  <a:schemeClr val="tx1"/>
                </a:solidFill>
                <a:latin typeface="Arial" panose="020B0604020202020204" pitchFamily="34" charset="0"/>
                <a:cs typeface="Arial" panose="020B0604020202020204" pitchFamily="34" charset="0"/>
              </a:rPr>
              <a:t>Зорилгод хүрэх байдлыг хангасан эсэх:</a:t>
            </a:r>
            <a:r>
              <a:rPr lang="ja-JP" altLang="en-US" b="1" dirty="0">
                <a:solidFill>
                  <a:schemeClr val="tx1"/>
                </a:solidFill>
                <a:latin typeface="Arial" panose="020B0604020202020204" pitchFamily="34" charset="0"/>
                <a:cs typeface="Arial" panose="020B0604020202020204" pitchFamily="34" charset="0"/>
              </a:rPr>
              <a:t> </a:t>
            </a:r>
            <a:r>
              <a:rPr lang="mn-MN" dirty="0">
                <a:solidFill>
                  <a:schemeClr val="tx1"/>
                </a:solidFill>
                <a:latin typeface="Arial" panose="020B0604020202020204" pitchFamily="34" charset="0"/>
                <a:cs typeface="Arial" panose="020B0604020202020204" pitchFamily="34" charset="0"/>
              </a:rPr>
              <a:t>Хуулийн төслийн үзэл баримтлал, хуулийн төслийн бүтэц, зохицуулах харилцаа, хамрах хүрээ, агуулгад дүн шинжилгээ хийж үзвэл Хувь хүний орлогын албан татварын тухай хуулийн шинэчилсэн найруулгын төсөлд дараах үндсэн зорилтуудыг дэвшүүлсэн байна:</a:t>
            </a:r>
            <a:endParaRPr lang="en-US" dirty="0">
              <a:solidFill>
                <a:schemeClr val="tx1"/>
              </a:solidFill>
              <a:latin typeface="Arial" panose="020B0604020202020204" pitchFamily="34" charset="0"/>
              <a:cs typeface="Arial" panose="020B0604020202020204" pitchFamily="34" charset="0"/>
            </a:endParaRPr>
          </a:p>
          <a:p>
            <a:pPr marL="228600" indent="-228600">
              <a:buAutoNum type="arabicPeriod"/>
            </a:pPr>
            <a:r>
              <a:rPr lang="mn-MN" dirty="0">
                <a:solidFill>
                  <a:schemeClr val="tx1"/>
                </a:solidFill>
                <a:latin typeface="Arial" panose="020B0604020202020204" pitchFamily="34" charset="0"/>
                <a:cs typeface="Arial" panose="020B0604020202020204" pitchFamily="34" charset="0"/>
              </a:rPr>
              <a:t>хуулийг энгийн, ойлгомжтой болгох, хийдлийг бууруулах;</a:t>
            </a:r>
            <a:endParaRPr lang="en-US" dirty="0">
              <a:solidFill>
                <a:schemeClr val="tx1"/>
              </a:solidFill>
              <a:latin typeface="Arial" panose="020B0604020202020204" pitchFamily="34" charset="0"/>
              <a:cs typeface="Arial" panose="020B0604020202020204" pitchFamily="34" charset="0"/>
            </a:endParaRPr>
          </a:p>
          <a:p>
            <a:pPr marL="228600" indent="-228600">
              <a:buAutoNum type="arabicPeriod"/>
            </a:pPr>
            <a:r>
              <a:rPr lang="mn-MN" dirty="0">
                <a:solidFill>
                  <a:schemeClr val="tx1"/>
                </a:solidFill>
                <a:latin typeface="Arial" panose="020B0604020202020204" pitchFamily="34" charset="0"/>
                <a:cs typeface="Arial" panose="020B0604020202020204" pitchFamily="34" charset="0"/>
              </a:rPr>
              <a:t>татвар төлөгчийн татварын ачааллыг нэмэгдүүлэхгүй байж, бизнесийн үйл ажиллагаа, хөдөлмөр эрхлэлтийг дэмжих;</a:t>
            </a:r>
            <a:endParaRPr lang="en-US" dirty="0">
              <a:solidFill>
                <a:schemeClr val="tx1"/>
              </a:solidFill>
              <a:latin typeface="Arial" panose="020B0604020202020204" pitchFamily="34" charset="0"/>
              <a:cs typeface="Arial" panose="020B0604020202020204" pitchFamily="34" charset="0"/>
            </a:endParaRPr>
          </a:p>
          <a:p>
            <a:pPr marL="228600" indent="-228600">
              <a:buAutoNum type="arabicPeriod"/>
            </a:pPr>
            <a:r>
              <a:rPr lang="mn-MN" dirty="0">
                <a:solidFill>
                  <a:schemeClr val="tx1"/>
                </a:solidFill>
                <a:latin typeface="Arial" panose="020B0604020202020204" pitchFamily="34" charset="0"/>
                <a:cs typeface="Arial" panose="020B0604020202020204" pitchFamily="34" charset="0"/>
              </a:rPr>
              <a:t>хялбаршуулсан татварын горим нэвтрүүлж, татвар төлөгч, татварын албаны хууль тогтоомж хэрэгжүүлэх зардлыг бууруулах; </a:t>
            </a:r>
          </a:p>
        </p:txBody>
      </p:sp>
      <p:sp>
        <p:nvSpPr>
          <p:cNvPr id="4" name="Slide Number Placeholder 3"/>
          <p:cNvSpPr>
            <a:spLocks noGrp="1"/>
          </p:cNvSpPr>
          <p:nvPr>
            <p:ph type="sldNum" sz="quarter" idx="5"/>
          </p:nvPr>
        </p:nvSpPr>
        <p:spPr/>
        <p:txBody>
          <a:bodyPr/>
          <a:lstStyle/>
          <a:p>
            <a:fld id="{C597DC3F-5D9B-4020-BE8F-25C77DAC81D2}" type="slidenum">
              <a:rPr lang="en-US" smtClean="0"/>
              <a:t>6</a:t>
            </a:fld>
            <a:endParaRPr lang="en-US"/>
          </a:p>
        </p:txBody>
      </p:sp>
    </p:spTree>
    <p:extLst>
      <p:ext uri="{BB962C8B-B14F-4D97-AF65-F5344CB8AC3E}">
        <p14:creationId xmlns:p14="http://schemas.microsoft.com/office/powerpoint/2010/main" val="39512751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mn-MN" dirty="0">
                <a:solidFill>
                  <a:schemeClr val="tx1"/>
                </a:solidFill>
                <a:latin typeface="Arial" panose="020B0604020202020204" pitchFamily="34" charset="0"/>
                <a:cs typeface="Arial" panose="020B0604020202020204" pitchFamily="34" charset="0"/>
              </a:rPr>
              <a:t>Дээр дурдсан зорилтуудыг хангах чиглэлээр тодорхой зохицуулалтыг хуулийн төсөлд тусгасан байдлыг шалгаж үзвэл:</a:t>
            </a:r>
            <a:endParaRPr lang="en-US" dirty="0">
              <a:solidFill>
                <a:schemeClr val="tx1"/>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mn-MN" b="1" i="1" dirty="0">
                <a:solidFill>
                  <a:schemeClr val="tx1"/>
                </a:solidFill>
                <a:latin typeface="Arial" panose="020B0604020202020204" pitchFamily="34" charset="0"/>
                <a:cs typeface="Arial" panose="020B0604020202020204" pitchFamily="34" charset="0"/>
              </a:rPr>
              <a:t>Зорилт-1. хуулийг энгийн, </a:t>
            </a:r>
            <a:r>
              <a:rPr lang="mn-MN" b="1" dirty="0">
                <a:solidFill>
                  <a:schemeClr val="tx1"/>
                </a:solidFill>
                <a:latin typeface="Arial" panose="020B0604020202020204" pitchFamily="34" charset="0"/>
                <a:cs typeface="Arial" panose="020B0604020202020204" pitchFamily="34" charset="0"/>
              </a:rPr>
              <a:t>ойлгомжтой болгох, хийдлийг бууруулах </a:t>
            </a:r>
          </a:p>
          <a:p>
            <a:pPr marL="0" marR="0" lvl="0" indent="0" algn="l" defTabSz="914400" rtl="0" eaLnBrk="1" fontAlgn="auto" latinLnBrk="0" hangingPunct="1">
              <a:lnSpc>
                <a:spcPct val="100000"/>
              </a:lnSpc>
              <a:spcBef>
                <a:spcPts val="0"/>
              </a:spcBef>
              <a:spcAft>
                <a:spcPts val="0"/>
              </a:spcAft>
              <a:buClrTx/>
              <a:buSzTx/>
              <a:buFontTx/>
              <a:buNone/>
              <a:tabLst/>
              <a:defRPr/>
            </a:pPr>
            <a:r>
              <a:rPr lang="mn-MN" dirty="0">
                <a:solidFill>
                  <a:schemeClr val="tx1"/>
                </a:solidFill>
                <a:latin typeface="Arial" panose="020B0604020202020204" pitchFamily="34" charset="0"/>
                <a:cs typeface="Arial" panose="020B0604020202020204" pitchFamily="34" charset="0"/>
              </a:rPr>
              <a:t>Хуулийн </a:t>
            </a:r>
            <a:r>
              <a:rPr lang="mn-MN" b="1" dirty="0">
                <a:solidFill>
                  <a:schemeClr val="tx1"/>
                </a:solidFill>
                <a:latin typeface="Arial" panose="020B0604020202020204" pitchFamily="34" charset="0"/>
                <a:cs typeface="Arial" panose="020B0604020202020204" pitchFamily="34" charset="0"/>
              </a:rPr>
              <a:t>5 дугаар зүйлд </a:t>
            </a:r>
            <a:r>
              <a:rPr lang="mn-MN" dirty="0">
                <a:solidFill>
                  <a:schemeClr val="tx1"/>
                </a:solidFill>
                <a:latin typeface="Arial" panose="020B0604020202020204" pitchFamily="34" charset="0"/>
                <a:cs typeface="Arial" panose="020B0604020202020204" pitchFamily="34" charset="0"/>
              </a:rPr>
              <a:t>албан татвар төлөгчийн статусыг,</a:t>
            </a:r>
            <a:endParaRPr lang="en-US" dirty="0">
              <a:solidFill>
                <a:schemeClr val="tx1"/>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mn-MN" b="1" dirty="0">
                <a:solidFill>
                  <a:schemeClr val="tx1"/>
                </a:solidFill>
                <a:latin typeface="Arial" panose="020B0604020202020204" pitchFamily="34" charset="0"/>
                <a:cs typeface="Arial" panose="020B0604020202020204" pitchFamily="34" charset="0"/>
              </a:rPr>
              <a:t>10, 11 дүгээр зүйлд </a:t>
            </a:r>
            <a:r>
              <a:rPr lang="mn-MN" dirty="0">
                <a:solidFill>
                  <a:schemeClr val="tx1"/>
                </a:solidFill>
                <a:latin typeface="Arial" panose="020B0604020202020204" pitchFamily="34" charset="0"/>
                <a:cs typeface="Arial" panose="020B0604020202020204" pitchFamily="34" charset="0"/>
              </a:rPr>
              <a:t>хөрөнгө борлуулсан, шилжүүлсний орлого, шууд бус орлогын хамрах хүрээг илүү тодорхой болгож өгсөн.</a:t>
            </a:r>
            <a:endParaRPr lang="en-US" dirty="0">
              <a:solidFill>
                <a:schemeClr val="tx1"/>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mn-MN" dirty="0">
                <a:solidFill>
                  <a:schemeClr val="tx1"/>
                </a:solidFill>
                <a:latin typeface="Arial" panose="020B0604020202020204" pitchFamily="34" charset="0"/>
                <a:cs typeface="Arial" panose="020B0604020202020204" pitchFamily="34" charset="0"/>
              </a:rPr>
              <a:t>Түүнчлэн хуулийн </a:t>
            </a:r>
            <a:r>
              <a:rPr lang="mn-MN" b="1" dirty="0">
                <a:solidFill>
                  <a:schemeClr val="tx1"/>
                </a:solidFill>
                <a:latin typeface="Arial" panose="020B0604020202020204" pitchFamily="34" charset="0"/>
                <a:cs typeface="Arial" panose="020B0604020202020204" pitchFamily="34" charset="0"/>
              </a:rPr>
              <a:t>25, 26, 27 дугаар зүйлд </a:t>
            </a:r>
            <a:r>
              <a:rPr lang="mn-MN" dirty="0">
                <a:solidFill>
                  <a:schemeClr val="tx1"/>
                </a:solidFill>
                <a:latin typeface="Arial" panose="020B0604020202020204" pitchFamily="34" charset="0"/>
                <a:cs typeface="Arial" panose="020B0604020202020204" pitchFamily="34" charset="0"/>
              </a:rPr>
              <a:t>албан татварыг суутган тооцох, төлөх, тайлагнах асуудлыг дэлгэрэнгүй тусгаж өгсөн болно. </a:t>
            </a:r>
            <a:endParaRPr lang="en-US" dirty="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C597DC3F-5D9B-4020-BE8F-25C77DAC81D2}" type="slidenum">
              <a:rPr lang="en-US" smtClean="0"/>
              <a:t>7</a:t>
            </a:fld>
            <a:endParaRPr lang="en-US"/>
          </a:p>
        </p:txBody>
      </p:sp>
    </p:spTree>
    <p:extLst>
      <p:ext uri="{BB962C8B-B14F-4D97-AF65-F5344CB8AC3E}">
        <p14:creationId xmlns:p14="http://schemas.microsoft.com/office/powerpoint/2010/main" val="25853868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mn-MN" sz="1000" b="1" i="1" dirty="0">
                <a:solidFill>
                  <a:schemeClr val="tx1"/>
                </a:solidFill>
                <a:latin typeface="Arial" panose="020B0604020202020204" pitchFamily="34" charset="0"/>
                <a:cs typeface="Arial" panose="020B0604020202020204" pitchFamily="34" charset="0"/>
              </a:rPr>
              <a:t>Зорилт-2. татвар төлөгчийн татварын ачааллыг нэмэгдүүлэхгүй байж, бизнесийн үйл ажиллагаа, хөдөлмөр эрхлэлтийг дэмжих </a:t>
            </a:r>
            <a:endParaRPr lang="mn-MN" sz="1000" dirty="0">
              <a:solidFill>
                <a:schemeClr val="tx1"/>
              </a:solidFill>
              <a:latin typeface="Arial" panose="020B0604020202020204" pitchFamily="34" charset="0"/>
              <a:cs typeface="Arial" panose="020B0604020202020204" pitchFamily="34" charset="0"/>
            </a:endParaRPr>
          </a:p>
          <a:p>
            <a:r>
              <a:rPr lang="mn-MN" sz="1000" dirty="0">
                <a:solidFill>
                  <a:schemeClr val="tx1"/>
                </a:solidFill>
                <a:latin typeface="Arial" panose="020B0604020202020204" pitchFamily="34" charset="0"/>
                <a:cs typeface="Arial" panose="020B0604020202020204" pitchFamily="34" charset="0"/>
              </a:rPr>
              <a:t>Хуулийн </a:t>
            </a:r>
            <a:r>
              <a:rPr lang="mn-MN" sz="1000" b="1" dirty="0">
                <a:solidFill>
                  <a:schemeClr val="tx1"/>
                </a:solidFill>
                <a:latin typeface="Arial" panose="020B0604020202020204" pitchFamily="34" charset="0"/>
                <a:cs typeface="Arial" panose="020B0604020202020204" pitchFamily="34" charset="0"/>
              </a:rPr>
              <a:t>21 дүгээр зүйлд </a:t>
            </a:r>
            <a:r>
              <a:rPr lang="mn-MN" sz="1000" dirty="0">
                <a:solidFill>
                  <a:schemeClr val="tx1"/>
                </a:solidFill>
                <a:latin typeface="Arial" panose="020B0604020202020204" pitchFamily="34" charset="0"/>
                <a:cs typeface="Arial" panose="020B0604020202020204" pitchFamily="34" charset="0"/>
              </a:rPr>
              <a:t>албан татварын хувь хэмжээг зааж өгсөн. Албан татвар төлөгч хувь хүний цалин, хөдөлмөрийн хөлсний орлого, шууд бус орлого, үйл ажиллагааны орлого болон хөрөнгийн орлогод ногдуулах татварын хувь өөрчлөгдөхгүй 10 хувь байна. Үүнтэй адилаар үл хөдлөх эд хөрөнгө борлуулсны орлогод 2 хувь, бусад биет болон биет бус хөрөнгө борлуулсны орлогод 10 хувиар албан татвар ногдуулна.</a:t>
            </a:r>
          </a:p>
          <a:p>
            <a:r>
              <a:rPr lang="mn-MN" sz="1000" dirty="0">
                <a:solidFill>
                  <a:schemeClr val="tx1"/>
                </a:solidFill>
                <a:latin typeface="Arial" panose="020B0604020202020204" pitchFamily="34" charset="0"/>
                <a:cs typeface="Arial" panose="020B0604020202020204" pitchFamily="34" charset="0"/>
              </a:rPr>
              <a:t>Түүнчлэн, албан татвар төлөгч хувь хүний төсөвт төлөх татварын ачааллыг дараах зохицуулалтын хүрээнд бууруулна:</a:t>
            </a:r>
          </a:p>
          <a:p>
            <a:r>
              <a:rPr lang="mn-MN" sz="1000" dirty="0">
                <a:solidFill>
                  <a:schemeClr val="tx1"/>
                </a:solidFill>
                <a:latin typeface="Arial" panose="020B0604020202020204" pitchFamily="34" charset="0"/>
                <a:cs typeface="Arial" panose="020B0604020202020204" pitchFamily="34" charset="0"/>
              </a:rPr>
              <a:t>Хуулийн </a:t>
            </a:r>
            <a:r>
              <a:rPr lang="mn-MN" sz="1000" b="1" dirty="0">
                <a:solidFill>
                  <a:schemeClr val="tx1"/>
                </a:solidFill>
                <a:latin typeface="Arial" panose="020B0604020202020204" pitchFamily="34" charset="0"/>
                <a:cs typeface="Arial" panose="020B0604020202020204" pitchFamily="34" charset="0"/>
              </a:rPr>
              <a:t>23 дугаар зүйлийн </a:t>
            </a:r>
            <a:r>
              <a:rPr lang="mn-MN" sz="1000" dirty="0">
                <a:solidFill>
                  <a:schemeClr val="tx1"/>
                </a:solidFill>
                <a:latin typeface="Arial" panose="020B0604020202020204" pitchFamily="34" charset="0"/>
                <a:cs typeface="Arial" panose="020B0604020202020204" pitchFamily="34" charset="0"/>
              </a:rPr>
              <a:t>23.3, 23.4-т заасны дагуу орон сууц худалдан авсан Монгол Улсын иргэн хувь хүнд үзүүлэх татварын хөнгөлөлтийг нэмэгдүүлнэ;</a:t>
            </a:r>
          </a:p>
          <a:p>
            <a:r>
              <a:rPr lang="mn-MN" sz="1000" dirty="0">
                <a:solidFill>
                  <a:schemeClr val="tx1"/>
                </a:solidFill>
                <a:latin typeface="Arial" panose="020B0604020202020204" pitchFamily="34" charset="0"/>
                <a:cs typeface="Arial" panose="020B0604020202020204" pitchFamily="34" charset="0"/>
              </a:rPr>
              <a:t>Хуулийн </a:t>
            </a:r>
            <a:r>
              <a:rPr lang="mn-MN" sz="1000" b="1" dirty="0">
                <a:solidFill>
                  <a:schemeClr val="tx1"/>
                </a:solidFill>
                <a:latin typeface="Arial" panose="020B0604020202020204" pitchFamily="34" charset="0"/>
                <a:cs typeface="Arial" panose="020B0604020202020204" pitchFamily="34" charset="0"/>
              </a:rPr>
              <a:t>24 дүгээр зүйлд </a:t>
            </a:r>
            <a:r>
              <a:rPr lang="mn-MN" sz="1000" dirty="0">
                <a:solidFill>
                  <a:schemeClr val="tx1"/>
                </a:solidFill>
                <a:latin typeface="Arial" panose="020B0604020202020204" pitchFamily="34" charset="0"/>
                <a:cs typeface="Arial" panose="020B0604020202020204" pitchFamily="34" charset="0"/>
              </a:rPr>
              <a:t>Монгол Улсад байнга оршин суугч албан татвар төлөгчийн гадаад улсад төлсөн татварыг хасаж, давхар татварыг арилгах зохицуулалтыг тусгав.</a:t>
            </a:r>
          </a:p>
        </p:txBody>
      </p:sp>
      <p:sp>
        <p:nvSpPr>
          <p:cNvPr id="4" name="Slide Number Placeholder 3"/>
          <p:cNvSpPr>
            <a:spLocks noGrp="1"/>
          </p:cNvSpPr>
          <p:nvPr>
            <p:ph type="sldNum" sz="quarter" idx="5"/>
          </p:nvPr>
        </p:nvSpPr>
        <p:spPr/>
        <p:txBody>
          <a:bodyPr/>
          <a:lstStyle/>
          <a:p>
            <a:fld id="{C597DC3F-5D9B-4020-BE8F-25C77DAC81D2}" type="slidenum">
              <a:rPr lang="en-US" smtClean="0"/>
              <a:t>8</a:t>
            </a:fld>
            <a:endParaRPr lang="en-US"/>
          </a:p>
        </p:txBody>
      </p:sp>
    </p:spTree>
    <p:extLst>
      <p:ext uri="{BB962C8B-B14F-4D97-AF65-F5344CB8AC3E}">
        <p14:creationId xmlns:p14="http://schemas.microsoft.com/office/powerpoint/2010/main" val="12341029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mn-MN" b="1" i="1" dirty="0">
                <a:solidFill>
                  <a:schemeClr val="tx1"/>
                </a:solidFill>
                <a:latin typeface="Arial" panose="020B0604020202020204" pitchFamily="34" charset="0"/>
                <a:cs typeface="Arial" panose="020B0604020202020204" pitchFamily="34" charset="0"/>
              </a:rPr>
              <a:t>Зорилт- 3. хялбаршуулсан татварын горим нэвтрүүлж, татвар төлөгч, татварын албаны хууль тогтоомж хэрэгжүүлэх зардлыг бууруулах </a:t>
            </a:r>
            <a:endParaRPr lang="en-US" b="1" i="1" dirty="0">
              <a:solidFill>
                <a:schemeClr val="tx1"/>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mn-MN" dirty="0">
                <a:solidFill>
                  <a:schemeClr val="tx1"/>
                </a:solidFill>
                <a:latin typeface="Arial" panose="020B0604020202020204" pitchFamily="34" charset="0"/>
                <a:ea typeface="MS Mincho" panose="02020609040205080304" pitchFamily="49" charset="-128"/>
                <a:cs typeface="Arial" panose="020B0604020202020204" pitchFamily="34" charset="0"/>
              </a:rPr>
              <a:t>Хуулийн </a:t>
            </a:r>
            <a:r>
              <a:rPr lang="mn-MN" b="1" dirty="0">
                <a:solidFill>
                  <a:schemeClr val="tx1"/>
                </a:solidFill>
                <a:latin typeface="Arial" panose="020B0604020202020204" pitchFamily="34" charset="0"/>
                <a:ea typeface="MS Mincho" panose="02020609040205080304" pitchFamily="49" charset="-128"/>
                <a:cs typeface="Arial" panose="020B0604020202020204" pitchFamily="34" charset="0"/>
              </a:rPr>
              <a:t>15 дугаар зүйлийн </a:t>
            </a:r>
            <a:r>
              <a:rPr lang="mn-MN" dirty="0">
                <a:solidFill>
                  <a:schemeClr val="tx1"/>
                </a:solidFill>
                <a:latin typeface="Arial" panose="020B0604020202020204" pitchFamily="34" charset="0"/>
                <a:ea typeface="MS Mincho" panose="02020609040205080304" pitchFamily="49" charset="-128"/>
                <a:cs typeface="Arial" panose="020B0604020202020204" pitchFamily="34" charset="0"/>
              </a:rPr>
              <a:t>15.6-д заасны дагуу жилийн борлуулалтын орлого нь 50.0 сая төгрөгөөс бага хувь хүн өөрөө хүсэлт гарган хялбаршуулсан журмаар татварын тайлан гаргаж, тооцоо хийх боломжтой. Түүнчлэн, хуулийн төслийн 12 дугаар зүйлийн 12.1.3, </a:t>
            </a:r>
            <a:r>
              <a:rPr lang="mn-MN" b="1" dirty="0">
                <a:solidFill>
                  <a:schemeClr val="tx1"/>
                </a:solidFill>
                <a:latin typeface="Arial" panose="020B0604020202020204" pitchFamily="34" charset="0"/>
                <a:ea typeface="MS Mincho" panose="02020609040205080304" pitchFamily="49" charset="-128"/>
                <a:cs typeface="Arial" panose="020B0604020202020204" pitchFamily="34" charset="0"/>
              </a:rPr>
              <a:t>19 дүгээр зүйлд заасан </a:t>
            </a:r>
            <a:r>
              <a:rPr lang="mn-MN" dirty="0">
                <a:solidFill>
                  <a:schemeClr val="tx1"/>
                </a:solidFill>
                <a:latin typeface="Arial" panose="020B0604020202020204" pitchFamily="34" charset="0"/>
                <a:ea typeface="MS Mincho" panose="02020609040205080304" pitchFamily="49" charset="-128"/>
                <a:cs typeface="Arial" panose="020B0604020202020204" pitchFamily="34" charset="0"/>
              </a:rPr>
              <a:t>худалдаа, ажил, үйлчилгээ эрхлэгч хувь хүн тогтмол татвар төлөх боломжтой. </a:t>
            </a:r>
            <a:endParaRPr lang="en-US" dirty="0">
              <a:solidFill>
                <a:schemeClr val="tx1"/>
              </a:solidFill>
              <a:latin typeface="Arial" panose="020B0604020202020204" pitchFamily="34" charset="0"/>
              <a:ea typeface="MS Mincho" panose="02020609040205080304" pitchFamily="49" charset="-128"/>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mn-MN" b="1" u="sng" dirty="0">
                <a:latin typeface="Arial" panose="020B0604020202020204" pitchFamily="34" charset="0"/>
                <a:ea typeface="MS Mincho" panose="02020609040205080304" pitchFamily="49" charset="-128"/>
                <a:cs typeface="Arial" panose="020B0604020202020204" pitchFamily="34" charset="0"/>
              </a:rPr>
              <a:t>Шинэ хуулийн: </a:t>
            </a:r>
          </a:p>
          <a:p>
            <a:pPr marL="0" marR="0" lvl="0" indent="0" algn="l" defTabSz="914400" rtl="0" eaLnBrk="1" fontAlgn="auto" latinLnBrk="0" hangingPunct="1">
              <a:lnSpc>
                <a:spcPct val="100000"/>
              </a:lnSpc>
              <a:spcBef>
                <a:spcPts val="0"/>
              </a:spcBef>
              <a:spcAft>
                <a:spcPts val="0"/>
              </a:spcAft>
              <a:buClrTx/>
              <a:buSzTx/>
              <a:buFontTx/>
              <a:buNone/>
              <a:tabLst/>
              <a:defRPr/>
            </a:pPr>
            <a:r>
              <a:rPr lang="mn-MN" dirty="0">
                <a:latin typeface="Arial" panose="020B0604020202020204" pitchFamily="34" charset="0"/>
                <a:ea typeface="MS Mincho" panose="02020609040205080304" pitchFamily="49" charset="-128"/>
                <a:cs typeface="Arial" panose="020B0604020202020204" pitchFamily="34" charset="0"/>
              </a:rPr>
              <a:t>15.6.Тайлангаар баталгаажсан өмнөх жилийн албан татвар ногдох орлогын хэмжээ 50.0 сая төгрөгөөс хэтрээгүй нөхцөлд тухайн хувь хүн өөрөө хүсэлт гаргаж, уг хүсэлтийг харьяа татварын алба бүртгэж авсан бол түүний үйл ажиллагааны орлогын нийт дүнгээр албан татвар ногдуулах орлогыг тодорхойлж болно.</a:t>
            </a:r>
            <a:endParaRPr lang="mn-MN" b="1" u="sng" dirty="0">
              <a:latin typeface="Arial" panose="020B0604020202020204" pitchFamily="34" charset="0"/>
              <a:ea typeface="MS Mincho" panose="02020609040205080304" pitchFamily="49" charset="-128"/>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mn-MN" dirty="0">
                <a:latin typeface="Arial" panose="020B0604020202020204" pitchFamily="34" charset="0"/>
                <a:ea typeface="MS Mincho" panose="02020609040205080304" pitchFamily="49" charset="-128"/>
                <a:cs typeface="Arial" panose="020B0604020202020204" pitchFamily="34" charset="0"/>
              </a:rPr>
              <a:t>21.3.Энэ хуулийн 15.6-д заасан орлогын дүнд 1 хувиар албан татвар ногдуулна.</a:t>
            </a:r>
            <a:endParaRPr lang="en-US" dirty="0">
              <a:latin typeface="Arial" panose="020B0604020202020204" pitchFamily="34" charset="0"/>
              <a:ea typeface="MS Mincho" panose="02020609040205080304" pitchFamily="49" charset="-128"/>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solidFill>
                <a:schemeClr val="tx1"/>
              </a:solidFill>
              <a:latin typeface="Arial" panose="020B0604020202020204" pitchFamily="34" charset="0"/>
              <a:ea typeface="MS Mincho" panose="02020609040205080304" pitchFamily="49" charset="-128"/>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i="1" dirty="0"/>
          </a:p>
          <a:p>
            <a:endParaRPr lang="en-US" dirty="0"/>
          </a:p>
        </p:txBody>
      </p:sp>
      <p:sp>
        <p:nvSpPr>
          <p:cNvPr id="4" name="Slide Number Placeholder 3"/>
          <p:cNvSpPr>
            <a:spLocks noGrp="1"/>
          </p:cNvSpPr>
          <p:nvPr>
            <p:ph type="sldNum" sz="quarter" idx="5"/>
          </p:nvPr>
        </p:nvSpPr>
        <p:spPr/>
        <p:txBody>
          <a:bodyPr/>
          <a:lstStyle/>
          <a:p>
            <a:fld id="{C597DC3F-5D9B-4020-BE8F-25C77DAC81D2}" type="slidenum">
              <a:rPr lang="en-US" smtClean="0"/>
              <a:t>9</a:t>
            </a:fld>
            <a:endParaRPr lang="en-US"/>
          </a:p>
        </p:txBody>
      </p:sp>
    </p:spTree>
    <p:extLst>
      <p:ext uri="{BB962C8B-B14F-4D97-AF65-F5344CB8AC3E}">
        <p14:creationId xmlns:p14="http://schemas.microsoft.com/office/powerpoint/2010/main" val="40762321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mn-MN" sz="1200" b="1" dirty="0">
                <a:solidFill>
                  <a:schemeClr val="tx1"/>
                </a:solidFill>
                <a:latin typeface="Arial" panose="020B0604020202020204" pitchFamily="34" charset="0"/>
                <a:cs typeface="Arial" panose="020B0604020202020204" pitchFamily="34" charset="0"/>
              </a:rPr>
              <a:t>ХХОАТтХ-д тусгагдсан шинэ зохицуулалтууд:</a:t>
            </a:r>
            <a:endParaRPr lang="en-US" sz="1200" b="1" dirty="0">
              <a:solidFill>
                <a:schemeClr val="tx1"/>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mn-MN" sz="1200" dirty="0">
                <a:solidFill>
                  <a:schemeClr val="tx1"/>
                </a:solidFill>
                <a:latin typeface="Arial" panose="020B0604020202020204" pitchFamily="34" charset="0"/>
                <a:cs typeface="Arial" panose="020B0604020202020204" pitchFamily="34" charset="0"/>
              </a:rPr>
              <a:t>Татварын хялбаршуулсан тогтолцоог нэвтрүүлэв. Одоогийн хуулиар аж ахуйн бүх төрлийн үйл ажиллагаа эрхэлдэг хувь хүн албан татвараа нэг тайлангийн маягтаар, ижил хугацаанд тайлагнаж, төлдөг. Иймд хувиараа бизнесийн үйл ажиллагаа эрхэлдэг хувь хүнийг дэмжих, тэдний татвар төлөхтэй холбоотой зардлыг бууруулах, тайлагнах ажиллагааг хялбарчлах зорилгоор хялбаршуулсан татварын тайлагнал, төлөлтийн заалтуудыг хуулийн төсөлд тусгалаа. Үүний дагуу 50 сая төгрөг хүртэлх борлуулалтын орлоготой хувь хүн өөрөө хүсвэл нийт татвар ногдох орлогын 1 хувьтай тэнцэх татварыг төлж, жилд 1 удаа тайлагнана.</a:t>
            </a:r>
            <a:endParaRPr lang="en-US" sz="1200" b="1" dirty="0">
              <a:solidFill>
                <a:schemeClr val="tx1"/>
              </a:solidFill>
              <a:latin typeface="Arial" panose="020B0604020202020204" pitchFamily="34" charset="0"/>
              <a:cs typeface="Arial" panose="020B0604020202020204" pitchFamily="34" charset="0"/>
            </a:endParaRPr>
          </a:p>
          <a:p>
            <a:endParaRPr lang="en-US" b="1" dirty="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C597DC3F-5D9B-4020-BE8F-25C77DAC81D2}" type="slidenum">
              <a:rPr lang="en-US" smtClean="0"/>
              <a:t>10</a:t>
            </a:fld>
            <a:endParaRPr lang="en-US"/>
          </a:p>
        </p:txBody>
      </p:sp>
    </p:spTree>
    <p:extLst>
      <p:ext uri="{BB962C8B-B14F-4D97-AF65-F5344CB8AC3E}">
        <p14:creationId xmlns:p14="http://schemas.microsoft.com/office/powerpoint/2010/main" val="9323220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mn-MN" b="1" dirty="0"/>
              <a:t>Үйл ажиллагааны орлогын татварын хувь хэмжээ</a:t>
            </a:r>
            <a:r>
              <a:rPr lang="en-GB" b="1"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mn-MN" dirty="0"/>
              <a:t>Хуучин: </a:t>
            </a:r>
            <a:r>
              <a:rPr lang="mn-MN" sz="1200" u="none" strike="noStrike" kern="1200" baseline="0" dirty="0"/>
              <a:t>Монгол улсад оршин суугч хувь хүний бизне</a:t>
            </a:r>
            <a:r>
              <a:rPr lang="en-US" sz="1200" u="none" strike="noStrike" kern="1200" baseline="0" dirty="0"/>
              <a:t>c</a:t>
            </a:r>
            <a:r>
              <a:rPr lang="mn-MN" sz="1200" u="none" strike="noStrike" kern="1200" baseline="0" dirty="0"/>
              <a:t>ийн үйл ажиллагааны орлогод 10 хувийн татвар ногдуулна.	</a:t>
            </a:r>
            <a:endParaRPr lang="en-US" sz="1200" u="none" strike="noStrike" kern="120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mn-MN" dirty="0"/>
              <a:t>Шинэ: </a:t>
            </a:r>
            <a:r>
              <a:rPr lang="mn-MN" sz="1200" u="none" strike="noStrike" kern="1200" baseline="0" dirty="0"/>
              <a:t>Хэрвээ бизнес эрхлэгчдийн үйл ажиллагааны жилийн орлого нь 50 саяас доош бол жилийн нийт орлогоос 1хувиар татвар төлөх хувилбарыг сонгох боломжтой.</a:t>
            </a:r>
          </a:p>
        </p:txBody>
      </p:sp>
      <p:sp>
        <p:nvSpPr>
          <p:cNvPr id="4" name="Slide Number Placeholder 3"/>
          <p:cNvSpPr>
            <a:spLocks noGrp="1"/>
          </p:cNvSpPr>
          <p:nvPr>
            <p:ph type="sldNum" sz="quarter" idx="5"/>
          </p:nvPr>
        </p:nvSpPr>
        <p:spPr/>
        <p:txBody>
          <a:bodyPr/>
          <a:lstStyle/>
          <a:p>
            <a:fld id="{C597DC3F-5D9B-4020-BE8F-25C77DAC81D2}" type="slidenum">
              <a:rPr lang="en-US" smtClean="0"/>
              <a:t>11</a:t>
            </a:fld>
            <a:endParaRPr lang="en-US"/>
          </a:p>
        </p:txBody>
      </p:sp>
    </p:spTree>
    <p:extLst>
      <p:ext uri="{BB962C8B-B14F-4D97-AF65-F5344CB8AC3E}">
        <p14:creationId xmlns:p14="http://schemas.microsoft.com/office/powerpoint/2010/main" val="8173288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22CA6-A467-4590-9CF5-C3E6B191494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E0A33AD-B0D9-4F01-88D9-63A1CC3792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266EECD-1C64-4A72-B0D1-C277D8EF4F5B}"/>
              </a:ext>
            </a:extLst>
          </p:cNvPr>
          <p:cNvSpPr>
            <a:spLocks noGrp="1"/>
          </p:cNvSpPr>
          <p:nvPr>
            <p:ph type="dt" sz="half" idx="10"/>
          </p:nvPr>
        </p:nvSpPr>
        <p:spPr/>
        <p:txBody>
          <a:bodyPr/>
          <a:lstStyle/>
          <a:p>
            <a:fld id="{748D7A3E-3276-4E1A-B479-2BC99ED72901}" type="datetime1">
              <a:rPr lang="en-US" smtClean="0"/>
              <a:t>3/19/2020</a:t>
            </a:fld>
            <a:endParaRPr lang="en-US"/>
          </a:p>
        </p:txBody>
      </p:sp>
      <p:sp>
        <p:nvSpPr>
          <p:cNvPr id="5" name="Footer Placeholder 4">
            <a:extLst>
              <a:ext uri="{FF2B5EF4-FFF2-40B4-BE49-F238E27FC236}">
                <a16:creationId xmlns:a16="http://schemas.microsoft.com/office/drawing/2014/main" id="{0ADBF837-4DCB-4AC7-B2B0-98B691E5E316}"/>
              </a:ext>
            </a:extLst>
          </p:cNvPr>
          <p:cNvSpPr>
            <a:spLocks noGrp="1"/>
          </p:cNvSpPr>
          <p:nvPr>
            <p:ph type="ftr" sz="quarter" idx="11"/>
          </p:nvPr>
        </p:nvSpPr>
        <p:spPr/>
        <p:txBody>
          <a:bodyPr/>
          <a:lstStyle/>
          <a:p>
            <a:r>
              <a:rPr lang="en-US"/>
              <a:t>@ANTT</a:t>
            </a:r>
            <a:r>
              <a:rPr lang="ja-JP" altLang="en-US"/>
              <a:t>コンサルティング</a:t>
            </a:r>
            <a:endParaRPr lang="en-US"/>
          </a:p>
        </p:txBody>
      </p:sp>
      <p:sp>
        <p:nvSpPr>
          <p:cNvPr id="6" name="Slide Number Placeholder 5">
            <a:extLst>
              <a:ext uri="{FF2B5EF4-FFF2-40B4-BE49-F238E27FC236}">
                <a16:creationId xmlns:a16="http://schemas.microsoft.com/office/drawing/2014/main" id="{28392769-7025-4958-8B1C-ECED70154C70}"/>
              </a:ext>
            </a:extLst>
          </p:cNvPr>
          <p:cNvSpPr>
            <a:spLocks noGrp="1"/>
          </p:cNvSpPr>
          <p:nvPr>
            <p:ph type="sldNum" sz="quarter" idx="12"/>
          </p:nvPr>
        </p:nvSpPr>
        <p:spPr/>
        <p:txBody>
          <a:bodyPr/>
          <a:lstStyle/>
          <a:p>
            <a:fld id="{8C3FA8B5-53A0-4987-93BC-A0BD009116E8}" type="slidenum">
              <a:rPr lang="en-US" smtClean="0"/>
              <a:t>‹#›</a:t>
            </a:fld>
            <a:endParaRPr lang="en-US"/>
          </a:p>
        </p:txBody>
      </p:sp>
    </p:spTree>
    <p:extLst>
      <p:ext uri="{BB962C8B-B14F-4D97-AF65-F5344CB8AC3E}">
        <p14:creationId xmlns:p14="http://schemas.microsoft.com/office/powerpoint/2010/main" val="140733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2938B-D023-4959-9897-E52685E7501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ED451E2-DB94-409B-9C4E-16F07DB6496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3AC419-B7A4-49DB-9B54-B24A79D60CF3}"/>
              </a:ext>
            </a:extLst>
          </p:cNvPr>
          <p:cNvSpPr>
            <a:spLocks noGrp="1"/>
          </p:cNvSpPr>
          <p:nvPr>
            <p:ph type="dt" sz="half" idx="10"/>
          </p:nvPr>
        </p:nvSpPr>
        <p:spPr/>
        <p:txBody>
          <a:bodyPr/>
          <a:lstStyle/>
          <a:p>
            <a:fld id="{08002F43-7537-41E8-B686-DFE15B86B5CA}" type="datetime1">
              <a:rPr lang="en-US" smtClean="0"/>
              <a:t>3/19/2020</a:t>
            </a:fld>
            <a:endParaRPr lang="en-US"/>
          </a:p>
        </p:txBody>
      </p:sp>
      <p:sp>
        <p:nvSpPr>
          <p:cNvPr id="5" name="Footer Placeholder 4">
            <a:extLst>
              <a:ext uri="{FF2B5EF4-FFF2-40B4-BE49-F238E27FC236}">
                <a16:creationId xmlns:a16="http://schemas.microsoft.com/office/drawing/2014/main" id="{8C8036D2-CD6B-4691-9CC9-817F743A453A}"/>
              </a:ext>
            </a:extLst>
          </p:cNvPr>
          <p:cNvSpPr>
            <a:spLocks noGrp="1"/>
          </p:cNvSpPr>
          <p:nvPr>
            <p:ph type="ftr" sz="quarter" idx="11"/>
          </p:nvPr>
        </p:nvSpPr>
        <p:spPr/>
        <p:txBody>
          <a:bodyPr/>
          <a:lstStyle/>
          <a:p>
            <a:r>
              <a:rPr lang="en-US"/>
              <a:t>@ANTT</a:t>
            </a:r>
            <a:r>
              <a:rPr lang="ja-JP" altLang="en-US"/>
              <a:t>コンサルティング</a:t>
            </a:r>
            <a:endParaRPr lang="en-US"/>
          </a:p>
        </p:txBody>
      </p:sp>
      <p:sp>
        <p:nvSpPr>
          <p:cNvPr id="6" name="Slide Number Placeholder 5">
            <a:extLst>
              <a:ext uri="{FF2B5EF4-FFF2-40B4-BE49-F238E27FC236}">
                <a16:creationId xmlns:a16="http://schemas.microsoft.com/office/drawing/2014/main" id="{82FEA783-6389-4282-BED3-4FE8D09F3583}"/>
              </a:ext>
            </a:extLst>
          </p:cNvPr>
          <p:cNvSpPr>
            <a:spLocks noGrp="1"/>
          </p:cNvSpPr>
          <p:nvPr>
            <p:ph type="sldNum" sz="quarter" idx="12"/>
          </p:nvPr>
        </p:nvSpPr>
        <p:spPr/>
        <p:txBody>
          <a:bodyPr/>
          <a:lstStyle/>
          <a:p>
            <a:fld id="{8C3FA8B5-53A0-4987-93BC-A0BD009116E8}" type="slidenum">
              <a:rPr lang="en-US" smtClean="0"/>
              <a:t>‹#›</a:t>
            </a:fld>
            <a:endParaRPr lang="en-US"/>
          </a:p>
        </p:txBody>
      </p:sp>
    </p:spTree>
    <p:extLst>
      <p:ext uri="{BB962C8B-B14F-4D97-AF65-F5344CB8AC3E}">
        <p14:creationId xmlns:p14="http://schemas.microsoft.com/office/powerpoint/2010/main" val="1519391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266B72F-31F7-453C-91F8-D01A5E9089F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A11CA36-89CE-41D0-8640-EDD1EC4B6A5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DEF572-27F1-48E9-B14D-B05308AFC825}"/>
              </a:ext>
            </a:extLst>
          </p:cNvPr>
          <p:cNvSpPr>
            <a:spLocks noGrp="1"/>
          </p:cNvSpPr>
          <p:nvPr>
            <p:ph type="dt" sz="half" idx="10"/>
          </p:nvPr>
        </p:nvSpPr>
        <p:spPr/>
        <p:txBody>
          <a:bodyPr/>
          <a:lstStyle/>
          <a:p>
            <a:fld id="{F20967B8-3CF5-489C-8CD5-A93C4866389C}" type="datetime1">
              <a:rPr lang="en-US" smtClean="0"/>
              <a:t>3/19/2020</a:t>
            </a:fld>
            <a:endParaRPr lang="en-US"/>
          </a:p>
        </p:txBody>
      </p:sp>
      <p:sp>
        <p:nvSpPr>
          <p:cNvPr id="5" name="Footer Placeholder 4">
            <a:extLst>
              <a:ext uri="{FF2B5EF4-FFF2-40B4-BE49-F238E27FC236}">
                <a16:creationId xmlns:a16="http://schemas.microsoft.com/office/drawing/2014/main" id="{45F8FDC0-905F-466A-9016-0F56CE1B7BC3}"/>
              </a:ext>
            </a:extLst>
          </p:cNvPr>
          <p:cNvSpPr>
            <a:spLocks noGrp="1"/>
          </p:cNvSpPr>
          <p:nvPr>
            <p:ph type="ftr" sz="quarter" idx="11"/>
          </p:nvPr>
        </p:nvSpPr>
        <p:spPr/>
        <p:txBody>
          <a:bodyPr/>
          <a:lstStyle/>
          <a:p>
            <a:r>
              <a:rPr lang="en-US"/>
              <a:t>@ANTT</a:t>
            </a:r>
            <a:r>
              <a:rPr lang="ja-JP" altLang="en-US"/>
              <a:t>コンサルティング</a:t>
            </a:r>
            <a:endParaRPr lang="en-US"/>
          </a:p>
        </p:txBody>
      </p:sp>
      <p:sp>
        <p:nvSpPr>
          <p:cNvPr id="6" name="Slide Number Placeholder 5">
            <a:extLst>
              <a:ext uri="{FF2B5EF4-FFF2-40B4-BE49-F238E27FC236}">
                <a16:creationId xmlns:a16="http://schemas.microsoft.com/office/drawing/2014/main" id="{0835BE6F-3778-4EA2-99D0-4242896E0490}"/>
              </a:ext>
            </a:extLst>
          </p:cNvPr>
          <p:cNvSpPr>
            <a:spLocks noGrp="1"/>
          </p:cNvSpPr>
          <p:nvPr>
            <p:ph type="sldNum" sz="quarter" idx="12"/>
          </p:nvPr>
        </p:nvSpPr>
        <p:spPr/>
        <p:txBody>
          <a:bodyPr/>
          <a:lstStyle/>
          <a:p>
            <a:fld id="{8C3FA8B5-53A0-4987-93BC-A0BD009116E8}" type="slidenum">
              <a:rPr lang="en-US" smtClean="0"/>
              <a:t>‹#›</a:t>
            </a:fld>
            <a:endParaRPr lang="en-US"/>
          </a:p>
        </p:txBody>
      </p:sp>
    </p:spTree>
    <p:extLst>
      <p:ext uri="{BB962C8B-B14F-4D97-AF65-F5344CB8AC3E}">
        <p14:creationId xmlns:p14="http://schemas.microsoft.com/office/powerpoint/2010/main" val="3939781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B50AA-28C3-4D2E-AFFE-0C62C7B207A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4FEDF1D-CB03-4715-9D09-68AB1B3006A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4604A4-02E6-48F0-95F4-79F8251E0819}"/>
              </a:ext>
            </a:extLst>
          </p:cNvPr>
          <p:cNvSpPr>
            <a:spLocks noGrp="1"/>
          </p:cNvSpPr>
          <p:nvPr>
            <p:ph type="dt" sz="half" idx="10"/>
          </p:nvPr>
        </p:nvSpPr>
        <p:spPr/>
        <p:txBody>
          <a:bodyPr/>
          <a:lstStyle/>
          <a:p>
            <a:fld id="{C46AB11D-AABE-4AF5-B99F-EBD3B7D25B4F}" type="datetime1">
              <a:rPr lang="en-US" smtClean="0"/>
              <a:t>3/19/2020</a:t>
            </a:fld>
            <a:endParaRPr lang="en-US"/>
          </a:p>
        </p:txBody>
      </p:sp>
      <p:sp>
        <p:nvSpPr>
          <p:cNvPr id="5" name="Footer Placeholder 4">
            <a:extLst>
              <a:ext uri="{FF2B5EF4-FFF2-40B4-BE49-F238E27FC236}">
                <a16:creationId xmlns:a16="http://schemas.microsoft.com/office/drawing/2014/main" id="{518433CE-94BD-4669-890D-9463F27B9299}"/>
              </a:ext>
            </a:extLst>
          </p:cNvPr>
          <p:cNvSpPr>
            <a:spLocks noGrp="1"/>
          </p:cNvSpPr>
          <p:nvPr>
            <p:ph type="ftr" sz="quarter" idx="11"/>
          </p:nvPr>
        </p:nvSpPr>
        <p:spPr/>
        <p:txBody>
          <a:bodyPr/>
          <a:lstStyle/>
          <a:p>
            <a:r>
              <a:rPr lang="en-US"/>
              <a:t>@ANTT</a:t>
            </a:r>
            <a:r>
              <a:rPr lang="ja-JP" altLang="en-US"/>
              <a:t>コンサルティング</a:t>
            </a:r>
            <a:endParaRPr lang="en-US"/>
          </a:p>
        </p:txBody>
      </p:sp>
      <p:sp>
        <p:nvSpPr>
          <p:cNvPr id="6" name="Slide Number Placeholder 5">
            <a:extLst>
              <a:ext uri="{FF2B5EF4-FFF2-40B4-BE49-F238E27FC236}">
                <a16:creationId xmlns:a16="http://schemas.microsoft.com/office/drawing/2014/main" id="{36A4AF7A-2122-4934-91CB-5D20EB04B13B}"/>
              </a:ext>
            </a:extLst>
          </p:cNvPr>
          <p:cNvSpPr>
            <a:spLocks noGrp="1"/>
          </p:cNvSpPr>
          <p:nvPr>
            <p:ph type="sldNum" sz="quarter" idx="12"/>
          </p:nvPr>
        </p:nvSpPr>
        <p:spPr/>
        <p:txBody>
          <a:bodyPr/>
          <a:lstStyle/>
          <a:p>
            <a:fld id="{8C3FA8B5-53A0-4987-93BC-A0BD009116E8}" type="slidenum">
              <a:rPr lang="en-US" smtClean="0"/>
              <a:t>‹#›</a:t>
            </a:fld>
            <a:endParaRPr lang="en-US"/>
          </a:p>
        </p:txBody>
      </p:sp>
    </p:spTree>
    <p:extLst>
      <p:ext uri="{BB962C8B-B14F-4D97-AF65-F5344CB8AC3E}">
        <p14:creationId xmlns:p14="http://schemas.microsoft.com/office/powerpoint/2010/main" val="2524778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87370-DB01-49BC-8616-A16DCA0B455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5FE23BF-FBE4-4104-8064-5B7704262AB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D3EF635-0011-4995-869E-A98F0A278989}"/>
              </a:ext>
            </a:extLst>
          </p:cNvPr>
          <p:cNvSpPr>
            <a:spLocks noGrp="1"/>
          </p:cNvSpPr>
          <p:nvPr>
            <p:ph type="dt" sz="half" idx="10"/>
          </p:nvPr>
        </p:nvSpPr>
        <p:spPr/>
        <p:txBody>
          <a:bodyPr/>
          <a:lstStyle/>
          <a:p>
            <a:fld id="{0444F6CC-9E5C-4BB0-95ED-B7644AE4DBDA}" type="datetime1">
              <a:rPr lang="en-US" smtClean="0"/>
              <a:t>3/19/2020</a:t>
            </a:fld>
            <a:endParaRPr lang="en-US"/>
          </a:p>
        </p:txBody>
      </p:sp>
      <p:sp>
        <p:nvSpPr>
          <p:cNvPr id="5" name="Footer Placeholder 4">
            <a:extLst>
              <a:ext uri="{FF2B5EF4-FFF2-40B4-BE49-F238E27FC236}">
                <a16:creationId xmlns:a16="http://schemas.microsoft.com/office/drawing/2014/main" id="{FB16182E-D9AB-44F5-9930-7C3CE5CCE154}"/>
              </a:ext>
            </a:extLst>
          </p:cNvPr>
          <p:cNvSpPr>
            <a:spLocks noGrp="1"/>
          </p:cNvSpPr>
          <p:nvPr>
            <p:ph type="ftr" sz="quarter" idx="11"/>
          </p:nvPr>
        </p:nvSpPr>
        <p:spPr/>
        <p:txBody>
          <a:bodyPr/>
          <a:lstStyle/>
          <a:p>
            <a:r>
              <a:rPr lang="en-US"/>
              <a:t>@ANTT</a:t>
            </a:r>
            <a:r>
              <a:rPr lang="ja-JP" altLang="en-US"/>
              <a:t>コンサルティング</a:t>
            </a:r>
            <a:endParaRPr lang="en-US"/>
          </a:p>
        </p:txBody>
      </p:sp>
      <p:sp>
        <p:nvSpPr>
          <p:cNvPr id="6" name="Slide Number Placeholder 5">
            <a:extLst>
              <a:ext uri="{FF2B5EF4-FFF2-40B4-BE49-F238E27FC236}">
                <a16:creationId xmlns:a16="http://schemas.microsoft.com/office/drawing/2014/main" id="{BCAB716B-480C-42D5-82AB-CE26FE421681}"/>
              </a:ext>
            </a:extLst>
          </p:cNvPr>
          <p:cNvSpPr>
            <a:spLocks noGrp="1"/>
          </p:cNvSpPr>
          <p:nvPr>
            <p:ph type="sldNum" sz="quarter" idx="12"/>
          </p:nvPr>
        </p:nvSpPr>
        <p:spPr/>
        <p:txBody>
          <a:bodyPr/>
          <a:lstStyle/>
          <a:p>
            <a:fld id="{8C3FA8B5-53A0-4987-93BC-A0BD009116E8}" type="slidenum">
              <a:rPr lang="en-US" smtClean="0"/>
              <a:t>‹#›</a:t>
            </a:fld>
            <a:endParaRPr lang="en-US"/>
          </a:p>
        </p:txBody>
      </p:sp>
    </p:spTree>
    <p:extLst>
      <p:ext uri="{BB962C8B-B14F-4D97-AF65-F5344CB8AC3E}">
        <p14:creationId xmlns:p14="http://schemas.microsoft.com/office/powerpoint/2010/main" val="2910798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33519-7137-4C71-AC7E-45B1A763C40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2ED493-0429-445B-A90D-617ADB59E57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F94DC8E-C87F-4345-8CF2-AC219A3B242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A02310F-EC70-4032-83D3-7EFA915F30EF}"/>
              </a:ext>
            </a:extLst>
          </p:cNvPr>
          <p:cNvSpPr>
            <a:spLocks noGrp="1"/>
          </p:cNvSpPr>
          <p:nvPr>
            <p:ph type="dt" sz="half" idx="10"/>
          </p:nvPr>
        </p:nvSpPr>
        <p:spPr/>
        <p:txBody>
          <a:bodyPr/>
          <a:lstStyle/>
          <a:p>
            <a:fld id="{6A0A9318-8A8C-4621-9506-13D8B96393C8}" type="datetime1">
              <a:rPr lang="en-US" smtClean="0"/>
              <a:t>3/19/2020</a:t>
            </a:fld>
            <a:endParaRPr lang="en-US"/>
          </a:p>
        </p:txBody>
      </p:sp>
      <p:sp>
        <p:nvSpPr>
          <p:cNvPr id="6" name="Footer Placeholder 5">
            <a:extLst>
              <a:ext uri="{FF2B5EF4-FFF2-40B4-BE49-F238E27FC236}">
                <a16:creationId xmlns:a16="http://schemas.microsoft.com/office/drawing/2014/main" id="{02319352-538A-4461-BAE8-9114B1A112A1}"/>
              </a:ext>
            </a:extLst>
          </p:cNvPr>
          <p:cNvSpPr>
            <a:spLocks noGrp="1"/>
          </p:cNvSpPr>
          <p:nvPr>
            <p:ph type="ftr" sz="quarter" idx="11"/>
          </p:nvPr>
        </p:nvSpPr>
        <p:spPr/>
        <p:txBody>
          <a:bodyPr/>
          <a:lstStyle/>
          <a:p>
            <a:r>
              <a:rPr lang="en-US"/>
              <a:t>@ANTT</a:t>
            </a:r>
            <a:r>
              <a:rPr lang="ja-JP" altLang="en-US"/>
              <a:t>コンサルティング</a:t>
            </a:r>
            <a:endParaRPr lang="en-US"/>
          </a:p>
        </p:txBody>
      </p:sp>
      <p:sp>
        <p:nvSpPr>
          <p:cNvPr id="7" name="Slide Number Placeholder 6">
            <a:extLst>
              <a:ext uri="{FF2B5EF4-FFF2-40B4-BE49-F238E27FC236}">
                <a16:creationId xmlns:a16="http://schemas.microsoft.com/office/drawing/2014/main" id="{793B795E-CC08-4C8F-BE33-61090EC56A9A}"/>
              </a:ext>
            </a:extLst>
          </p:cNvPr>
          <p:cNvSpPr>
            <a:spLocks noGrp="1"/>
          </p:cNvSpPr>
          <p:nvPr>
            <p:ph type="sldNum" sz="quarter" idx="12"/>
          </p:nvPr>
        </p:nvSpPr>
        <p:spPr/>
        <p:txBody>
          <a:bodyPr/>
          <a:lstStyle/>
          <a:p>
            <a:fld id="{8C3FA8B5-53A0-4987-93BC-A0BD009116E8}" type="slidenum">
              <a:rPr lang="en-US" smtClean="0"/>
              <a:t>‹#›</a:t>
            </a:fld>
            <a:endParaRPr lang="en-US"/>
          </a:p>
        </p:txBody>
      </p:sp>
    </p:spTree>
    <p:extLst>
      <p:ext uri="{BB962C8B-B14F-4D97-AF65-F5344CB8AC3E}">
        <p14:creationId xmlns:p14="http://schemas.microsoft.com/office/powerpoint/2010/main" val="2101040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1A534-F2FE-4C9F-94E3-2B1D467C5D0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D33677B-AB0E-46C3-9B42-DD80A3F1AD0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38A1F08-9BC0-466F-B261-BEA2BBE99F6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5B39F1F-422B-43B3-A809-984A5DAAF10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0C2039E-C920-493D-A762-CCA4F7EB20E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828C588-D635-499B-9969-D0D9E66C2D94}"/>
              </a:ext>
            </a:extLst>
          </p:cNvPr>
          <p:cNvSpPr>
            <a:spLocks noGrp="1"/>
          </p:cNvSpPr>
          <p:nvPr>
            <p:ph type="dt" sz="half" idx="10"/>
          </p:nvPr>
        </p:nvSpPr>
        <p:spPr/>
        <p:txBody>
          <a:bodyPr/>
          <a:lstStyle/>
          <a:p>
            <a:fld id="{E473E9E8-4F81-43D6-A3B1-09CF362332EE}" type="datetime1">
              <a:rPr lang="en-US" smtClean="0"/>
              <a:t>3/19/2020</a:t>
            </a:fld>
            <a:endParaRPr lang="en-US"/>
          </a:p>
        </p:txBody>
      </p:sp>
      <p:sp>
        <p:nvSpPr>
          <p:cNvPr id="8" name="Footer Placeholder 7">
            <a:extLst>
              <a:ext uri="{FF2B5EF4-FFF2-40B4-BE49-F238E27FC236}">
                <a16:creationId xmlns:a16="http://schemas.microsoft.com/office/drawing/2014/main" id="{F0F088AE-6D09-4115-98D1-76E07A68A192}"/>
              </a:ext>
            </a:extLst>
          </p:cNvPr>
          <p:cNvSpPr>
            <a:spLocks noGrp="1"/>
          </p:cNvSpPr>
          <p:nvPr>
            <p:ph type="ftr" sz="quarter" idx="11"/>
          </p:nvPr>
        </p:nvSpPr>
        <p:spPr/>
        <p:txBody>
          <a:bodyPr/>
          <a:lstStyle/>
          <a:p>
            <a:r>
              <a:rPr lang="en-US"/>
              <a:t>@ANTT</a:t>
            </a:r>
            <a:r>
              <a:rPr lang="ja-JP" altLang="en-US"/>
              <a:t>コンサルティング</a:t>
            </a:r>
            <a:endParaRPr lang="en-US"/>
          </a:p>
        </p:txBody>
      </p:sp>
      <p:sp>
        <p:nvSpPr>
          <p:cNvPr id="9" name="Slide Number Placeholder 8">
            <a:extLst>
              <a:ext uri="{FF2B5EF4-FFF2-40B4-BE49-F238E27FC236}">
                <a16:creationId xmlns:a16="http://schemas.microsoft.com/office/drawing/2014/main" id="{892B1F5D-CE84-4643-8444-57E58BCB0AF4}"/>
              </a:ext>
            </a:extLst>
          </p:cNvPr>
          <p:cNvSpPr>
            <a:spLocks noGrp="1"/>
          </p:cNvSpPr>
          <p:nvPr>
            <p:ph type="sldNum" sz="quarter" idx="12"/>
          </p:nvPr>
        </p:nvSpPr>
        <p:spPr/>
        <p:txBody>
          <a:bodyPr/>
          <a:lstStyle/>
          <a:p>
            <a:fld id="{8C3FA8B5-53A0-4987-93BC-A0BD009116E8}" type="slidenum">
              <a:rPr lang="en-US" smtClean="0"/>
              <a:t>‹#›</a:t>
            </a:fld>
            <a:endParaRPr lang="en-US"/>
          </a:p>
        </p:txBody>
      </p:sp>
    </p:spTree>
    <p:extLst>
      <p:ext uri="{BB962C8B-B14F-4D97-AF65-F5344CB8AC3E}">
        <p14:creationId xmlns:p14="http://schemas.microsoft.com/office/powerpoint/2010/main" val="16597870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D2D89-BE1E-4883-B513-B95818ABB13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077AD58-2685-48F9-A005-394BFB5AAE53}"/>
              </a:ext>
            </a:extLst>
          </p:cNvPr>
          <p:cNvSpPr>
            <a:spLocks noGrp="1"/>
          </p:cNvSpPr>
          <p:nvPr>
            <p:ph type="dt" sz="half" idx="10"/>
          </p:nvPr>
        </p:nvSpPr>
        <p:spPr/>
        <p:txBody>
          <a:bodyPr/>
          <a:lstStyle/>
          <a:p>
            <a:fld id="{AA03E0E6-3497-4D6D-943D-AE9040A2D0B6}" type="datetime1">
              <a:rPr lang="en-US" smtClean="0"/>
              <a:t>3/19/2020</a:t>
            </a:fld>
            <a:endParaRPr lang="en-US"/>
          </a:p>
        </p:txBody>
      </p:sp>
      <p:sp>
        <p:nvSpPr>
          <p:cNvPr id="4" name="Footer Placeholder 3">
            <a:extLst>
              <a:ext uri="{FF2B5EF4-FFF2-40B4-BE49-F238E27FC236}">
                <a16:creationId xmlns:a16="http://schemas.microsoft.com/office/drawing/2014/main" id="{A1AF578E-45F4-4F99-8F74-79BC1CD41B4D}"/>
              </a:ext>
            </a:extLst>
          </p:cNvPr>
          <p:cNvSpPr>
            <a:spLocks noGrp="1"/>
          </p:cNvSpPr>
          <p:nvPr>
            <p:ph type="ftr" sz="quarter" idx="11"/>
          </p:nvPr>
        </p:nvSpPr>
        <p:spPr/>
        <p:txBody>
          <a:bodyPr/>
          <a:lstStyle/>
          <a:p>
            <a:r>
              <a:rPr lang="en-US"/>
              <a:t>@ANTT</a:t>
            </a:r>
            <a:r>
              <a:rPr lang="ja-JP" altLang="en-US"/>
              <a:t>コンサルティング</a:t>
            </a:r>
            <a:endParaRPr lang="en-US"/>
          </a:p>
        </p:txBody>
      </p:sp>
      <p:sp>
        <p:nvSpPr>
          <p:cNvPr id="5" name="Slide Number Placeholder 4">
            <a:extLst>
              <a:ext uri="{FF2B5EF4-FFF2-40B4-BE49-F238E27FC236}">
                <a16:creationId xmlns:a16="http://schemas.microsoft.com/office/drawing/2014/main" id="{4F1657E5-9BAE-4FC8-A280-2D4B3D9960E6}"/>
              </a:ext>
            </a:extLst>
          </p:cNvPr>
          <p:cNvSpPr>
            <a:spLocks noGrp="1"/>
          </p:cNvSpPr>
          <p:nvPr>
            <p:ph type="sldNum" sz="quarter" idx="12"/>
          </p:nvPr>
        </p:nvSpPr>
        <p:spPr/>
        <p:txBody>
          <a:bodyPr/>
          <a:lstStyle/>
          <a:p>
            <a:fld id="{8C3FA8B5-53A0-4987-93BC-A0BD009116E8}" type="slidenum">
              <a:rPr lang="en-US" smtClean="0"/>
              <a:t>‹#›</a:t>
            </a:fld>
            <a:endParaRPr lang="en-US"/>
          </a:p>
        </p:txBody>
      </p:sp>
    </p:spTree>
    <p:extLst>
      <p:ext uri="{BB962C8B-B14F-4D97-AF65-F5344CB8AC3E}">
        <p14:creationId xmlns:p14="http://schemas.microsoft.com/office/powerpoint/2010/main" val="2156789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620E963-94D2-4A15-BFE1-8894158EE933}"/>
              </a:ext>
            </a:extLst>
          </p:cNvPr>
          <p:cNvSpPr>
            <a:spLocks noGrp="1"/>
          </p:cNvSpPr>
          <p:nvPr>
            <p:ph type="dt" sz="half" idx="10"/>
          </p:nvPr>
        </p:nvSpPr>
        <p:spPr/>
        <p:txBody>
          <a:bodyPr/>
          <a:lstStyle/>
          <a:p>
            <a:fld id="{B3311860-757C-4018-AFA4-F7E4FBDE78E1}" type="datetime1">
              <a:rPr lang="en-US" smtClean="0"/>
              <a:t>3/19/2020</a:t>
            </a:fld>
            <a:endParaRPr lang="en-US"/>
          </a:p>
        </p:txBody>
      </p:sp>
      <p:sp>
        <p:nvSpPr>
          <p:cNvPr id="3" name="Footer Placeholder 2">
            <a:extLst>
              <a:ext uri="{FF2B5EF4-FFF2-40B4-BE49-F238E27FC236}">
                <a16:creationId xmlns:a16="http://schemas.microsoft.com/office/drawing/2014/main" id="{9428F69D-0A42-4F5D-A986-20551674D265}"/>
              </a:ext>
            </a:extLst>
          </p:cNvPr>
          <p:cNvSpPr>
            <a:spLocks noGrp="1"/>
          </p:cNvSpPr>
          <p:nvPr>
            <p:ph type="ftr" sz="quarter" idx="11"/>
          </p:nvPr>
        </p:nvSpPr>
        <p:spPr/>
        <p:txBody>
          <a:bodyPr/>
          <a:lstStyle/>
          <a:p>
            <a:r>
              <a:rPr lang="en-US"/>
              <a:t>@ANTT</a:t>
            </a:r>
            <a:r>
              <a:rPr lang="ja-JP" altLang="en-US"/>
              <a:t>コンサルティング</a:t>
            </a:r>
            <a:endParaRPr lang="en-US"/>
          </a:p>
        </p:txBody>
      </p:sp>
      <p:sp>
        <p:nvSpPr>
          <p:cNvPr id="4" name="Slide Number Placeholder 3">
            <a:extLst>
              <a:ext uri="{FF2B5EF4-FFF2-40B4-BE49-F238E27FC236}">
                <a16:creationId xmlns:a16="http://schemas.microsoft.com/office/drawing/2014/main" id="{6E1CEF8B-6AD4-45E6-B632-943A2B86D02D}"/>
              </a:ext>
            </a:extLst>
          </p:cNvPr>
          <p:cNvSpPr>
            <a:spLocks noGrp="1"/>
          </p:cNvSpPr>
          <p:nvPr>
            <p:ph type="sldNum" sz="quarter" idx="12"/>
          </p:nvPr>
        </p:nvSpPr>
        <p:spPr/>
        <p:txBody>
          <a:bodyPr/>
          <a:lstStyle/>
          <a:p>
            <a:fld id="{8C3FA8B5-53A0-4987-93BC-A0BD009116E8}" type="slidenum">
              <a:rPr lang="en-US" smtClean="0"/>
              <a:t>‹#›</a:t>
            </a:fld>
            <a:endParaRPr lang="en-US"/>
          </a:p>
        </p:txBody>
      </p:sp>
    </p:spTree>
    <p:extLst>
      <p:ext uri="{BB962C8B-B14F-4D97-AF65-F5344CB8AC3E}">
        <p14:creationId xmlns:p14="http://schemas.microsoft.com/office/powerpoint/2010/main" val="821850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80A09-203E-49B3-A03B-15306BDC82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CA98650-D8CA-450B-9C3B-DE2721BD83C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32BD836-E14E-4ADB-B7D4-D6D1B8A104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8496ED4-5071-488B-B584-57C57D212F72}"/>
              </a:ext>
            </a:extLst>
          </p:cNvPr>
          <p:cNvSpPr>
            <a:spLocks noGrp="1"/>
          </p:cNvSpPr>
          <p:nvPr>
            <p:ph type="dt" sz="half" idx="10"/>
          </p:nvPr>
        </p:nvSpPr>
        <p:spPr/>
        <p:txBody>
          <a:bodyPr/>
          <a:lstStyle/>
          <a:p>
            <a:fld id="{D27CE80E-CFE1-44BC-9B02-2DEFEBA8844D}" type="datetime1">
              <a:rPr lang="en-US" smtClean="0"/>
              <a:t>3/19/2020</a:t>
            </a:fld>
            <a:endParaRPr lang="en-US"/>
          </a:p>
        </p:txBody>
      </p:sp>
      <p:sp>
        <p:nvSpPr>
          <p:cNvPr id="6" name="Footer Placeholder 5">
            <a:extLst>
              <a:ext uri="{FF2B5EF4-FFF2-40B4-BE49-F238E27FC236}">
                <a16:creationId xmlns:a16="http://schemas.microsoft.com/office/drawing/2014/main" id="{76C0512E-FF22-442A-B161-307A042FACCD}"/>
              </a:ext>
            </a:extLst>
          </p:cNvPr>
          <p:cNvSpPr>
            <a:spLocks noGrp="1"/>
          </p:cNvSpPr>
          <p:nvPr>
            <p:ph type="ftr" sz="quarter" idx="11"/>
          </p:nvPr>
        </p:nvSpPr>
        <p:spPr/>
        <p:txBody>
          <a:bodyPr/>
          <a:lstStyle/>
          <a:p>
            <a:r>
              <a:rPr lang="en-US"/>
              <a:t>@ANTT</a:t>
            </a:r>
            <a:r>
              <a:rPr lang="ja-JP" altLang="en-US"/>
              <a:t>コンサルティング</a:t>
            </a:r>
            <a:endParaRPr lang="en-US"/>
          </a:p>
        </p:txBody>
      </p:sp>
      <p:sp>
        <p:nvSpPr>
          <p:cNvPr id="7" name="Slide Number Placeholder 6">
            <a:extLst>
              <a:ext uri="{FF2B5EF4-FFF2-40B4-BE49-F238E27FC236}">
                <a16:creationId xmlns:a16="http://schemas.microsoft.com/office/drawing/2014/main" id="{C407F4AE-E70D-4FE0-BF92-F96472FE056B}"/>
              </a:ext>
            </a:extLst>
          </p:cNvPr>
          <p:cNvSpPr>
            <a:spLocks noGrp="1"/>
          </p:cNvSpPr>
          <p:nvPr>
            <p:ph type="sldNum" sz="quarter" idx="12"/>
          </p:nvPr>
        </p:nvSpPr>
        <p:spPr/>
        <p:txBody>
          <a:bodyPr/>
          <a:lstStyle/>
          <a:p>
            <a:fld id="{8C3FA8B5-53A0-4987-93BC-A0BD009116E8}" type="slidenum">
              <a:rPr lang="en-US" smtClean="0"/>
              <a:t>‹#›</a:t>
            </a:fld>
            <a:endParaRPr lang="en-US"/>
          </a:p>
        </p:txBody>
      </p:sp>
    </p:spTree>
    <p:extLst>
      <p:ext uri="{BB962C8B-B14F-4D97-AF65-F5344CB8AC3E}">
        <p14:creationId xmlns:p14="http://schemas.microsoft.com/office/powerpoint/2010/main" val="234024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4C448-F74A-470D-A8F5-E3B258FCB2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94546D3-3A86-45C0-A5F9-B524EBE2585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57033FD-A93F-4F6E-9315-430BECFF7F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5B3863C-9E36-4F7C-93B1-F23882131CBA}"/>
              </a:ext>
            </a:extLst>
          </p:cNvPr>
          <p:cNvSpPr>
            <a:spLocks noGrp="1"/>
          </p:cNvSpPr>
          <p:nvPr>
            <p:ph type="dt" sz="half" idx="10"/>
          </p:nvPr>
        </p:nvSpPr>
        <p:spPr/>
        <p:txBody>
          <a:bodyPr/>
          <a:lstStyle/>
          <a:p>
            <a:fld id="{6FB3EE43-2FBE-4F58-8BBD-092FDD329D11}" type="datetime1">
              <a:rPr lang="en-US" smtClean="0"/>
              <a:t>3/19/2020</a:t>
            </a:fld>
            <a:endParaRPr lang="en-US"/>
          </a:p>
        </p:txBody>
      </p:sp>
      <p:sp>
        <p:nvSpPr>
          <p:cNvPr id="6" name="Footer Placeholder 5">
            <a:extLst>
              <a:ext uri="{FF2B5EF4-FFF2-40B4-BE49-F238E27FC236}">
                <a16:creationId xmlns:a16="http://schemas.microsoft.com/office/drawing/2014/main" id="{B15CDC37-84FA-4C90-8E98-06DEFA801DD2}"/>
              </a:ext>
            </a:extLst>
          </p:cNvPr>
          <p:cNvSpPr>
            <a:spLocks noGrp="1"/>
          </p:cNvSpPr>
          <p:nvPr>
            <p:ph type="ftr" sz="quarter" idx="11"/>
          </p:nvPr>
        </p:nvSpPr>
        <p:spPr/>
        <p:txBody>
          <a:bodyPr/>
          <a:lstStyle/>
          <a:p>
            <a:r>
              <a:rPr lang="en-US"/>
              <a:t>@ANTT</a:t>
            </a:r>
            <a:r>
              <a:rPr lang="ja-JP" altLang="en-US"/>
              <a:t>コンサルティング</a:t>
            </a:r>
            <a:endParaRPr lang="en-US"/>
          </a:p>
        </p:txBody>
      </p:sp>
      <p:sp>
        <p:nvSpPr>
          <p:cNvPr id="7" name="Slide Number Placeholder 6">
            <a:extLst>
              <a:ext uri="{FF2B5EF4-FFF2-40B4-BE49-F238E27FC236}">
                <a16:creationId xmlns:a16="http://schemas.microsoft.com/office/drawing/2014/main" id="{982648AA-571B-4AA7-B26C-8B10EA729F50}"/>
              </a:ext>
            </a:extLst>
          </p:cNvPr>
          <p:cNvSpPr>
            <a:spLocks noGrp="1"/>
          </p:cNvSpPr>
          <p:nvPr>
            <p:ph type="sldNum" sz="quarter" idx="12"/>
          </p:nvPr>
        </p:nvSpPr>
        <p:spPr/>
        <p:txBody>
          <a:bodyPr/>
          <a:lstStyle/>
          <a:p>
            <a:fld id="{8C3FA8B5-53A0-4987-93BC-A0BD009116E8}" type="slidenum">
              <a:rPr lang="en-US" smtClean="0"/>
              <a:t>‹#›</a:t>
            </a:fld>
            <a:endParaRPr lang="en-US"/>
          </a:p>
        </p:txBody>
      </p:sp>
    </p:spTree>
    <p:extLst>
      <p:ext uri="{BB962C8B-B14F-4D97-AF65-F5344CB8AC3E}">
        <p14:creationId xmlns:p14="http://schemas.microsoft.com/office/powerpoint/2010/main" val="3938445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1F57F3D-40BB-4CCA-8F82-7770B050D3A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59DB95B-6C24-4607-8261-A4EFBC67072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616FB3-2B2A-4661-BCBB-7F84551B049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74FE6B-AC67-4171-963C-1EA839866FA3}" type="datetime1">
              <a:rPr lang="en-US" smtClean="0"/>
              <a:t>3/19/2020</a:t>
            </a:fld>
            <a:endParaRPr lang="en-US"/>
          </a:p>
        </p:txBody>
      </p:sp>
      <p:sp>
        <p:nvSpPr>
          <p:cNvPr id="5" name="Footer Placeholder 4">
            <a:extLst>
              <a:ext uri="{FF2B5EF4-FFF2-40B4-BE49-F238E27FC236}">
                <a16:creationId xmlns:a16="http://schemas.microsoft.com/office/drawing/2014/main" id="{01B88A9A-7641-43C2-9818-F3EDD44CF8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@ANTT</a:t>
            </a:r>
            <a:r>
              <a:rPr lang="ja-JP" altLang="en-US"/>
              <a:t>コンサルティング</a:t>
            </a:r>
            <a:endParaRPr lang="en-US"/>
          </a:p>
        </p:txBody>
      </p:sp>
      <p:sp>
        <p:nvSpPr>
          <p:cNvPr id="6" name="Slide Number Placeholder 5">
            <a:extLst>
              <a:ext uri="{FF2B5EF4-FFF2-40B4-BE49-F238E27FC236}">
                <a16:creationId xmlns:a16="http://schemas.microsoft.com/office/drawing/2014/main" id="{F0D48C1C-B704-47A6-8B8E-310CEAF28AE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3FA8B5-53A0-4987-93BC-A0BD009116E8}" type="slidenum">
              <a:rPr lang="en-US" smtClean="0"/>
              <a:t>‹#›</a:t>
            </a:fld>
            <a:endParaRPr lang="en-US"/>
          </a:p>
        </p:txBody>
      </p:sp>
    </p:spTree>
    <p:extLst>
      <p:ext uri="{BB962C8B-B14F-4D97-AF65-F5344CB8AC3E}">
        <p14:creationId xmlns:p14="http://schemas.microsoft.com/office/powerpoint/2010/main" val="2960640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mailto:tsendochir.m@gmail.com"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317C3084-9447-4653-8AC6-51A16F273B8E}"/>
              </a:ext>
            </a:extLst>
          </p:cNvPr>
          <p:cNvPicPr>
            <a:picLocks noChangeAspect="1"/>
          </p:cNvPicPr>
          <p:nvPr/>
        </p:nvPicPr>
        <p:blipFill rotWithShape="1">
          <a:blip r:embed="rId2">
            <a:extLst>
              <a:ext uri="{28A0092B-C50C-407E-A947-70E740481C1C}">
                <a14:useLocalDpi xmlns:a14="http://schemas.microsoft.com/office/drawing/2010/main" val="0"/>
              </a:ext>
            </a:extLst>
          </a:blip>
          <a:srcRect t="14065" b="21870"/>
          <a:stretch/>
        </p:blipFill>
        <p:spPr>
          <a:xfrm>
            <a:off x="-1" y="10"/>
            <a:ext cx="12192001" cy="4666928"/>
          </a:xfrm>
          <a:prstGeom prst="rect">
            <a:avLst/>
          </a:prstGeom>
        </p:spPr>
      </p:pic>
      <p:pic>
        <p:nvPicPr>
          <p:cNvPr id="11" name="Picture 10">
            <a:extLst>
              <a:ext uri="{FF2B5EF4-FFF2-40B4-BE49-F238E27FC236}">
                <a16:creationId xmlns:a16="http://schemas.microsoft.com/office/drawing/2014/main" id="{EE09A529-E47C-4634-BB98-0A9526C372B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3" name="Oval 12">
            <a:extLst>
              <a:ext uri="{FF2B5EF4-FFF2-40B4-BE49-F238E27FC236}">
                <a16:creationId xmlns:a16="http://schemas.microsoft.com/office/drawing/2014/main" id="{569C1A01-6FB5-43CE-ADCC-936728ACAC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6267" y="4388303"/>
            <a:ext cx="824089" cy="702986"/>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FEFD19C-6B13-44CE-95A0-DB2F3357A88D}"/>
              </a:ext>
            </a:extLst>
          </p:cNvPr>
          <p:cNvSpPr>
            <a:spLocks noGrp="1"/>
          </p:cNvSpPr>
          <p:nvPr>
            <p:ph type="ctrTitle"/>
          </p:nvPr>
        </p:nvSpPr>
        <p:spPr>
          <a:xfrm>
            <a:off x="804998" y="4551037"/>
            <a:ext cx="5021782" cy="1509931"/>
          </a:xfrm>
        </p:spPr>
        <p:txBody>
          <a:bodyPr vert="horz" lIns="91440" tIns="45720" rIns="91440" bIns="45720" rtlCol="0" anchor="ctr">
            <a:normAutofit/>
          </a:bodyPr>
          <a:lstStyle/>
          <a:p>
            <a:pPr algn="l"/>
            <a:r>
              <a:rPr lang="ja-JP" altLang="en-US" sz="4000" dirty="0">
                <a:solidFill>
                  <a:srgbClr val="000000"/>
                </a:solidFill>
                <a:latin typeface="MS Mincho" panose="02020609040205080304" pitchFamily="49" charset="-128"/>
                <a:ea typeface="MS Mincho" panose="02020609040205080304" pitchFamily="49" charset="-128"/>
              </a:rPr>
              <a:t>個人所得税法改正</a:t>
            </a:r>
            <a:endParaRPr lang="en-US" sz="4000" dirty="0">
              <a:solidFill>
                <a:srgbClr val="000000"/>
              </a:solidFill>
              <a:latin typeface="MS Mincho" panose="02020609040205080304" pitchFamily="49" charset="-128"/>
              <a:ea typeface="MS Mincho" panose="02020609040205080304" pitchFamily="49" charset="-128"/>
            </a:endParaRPr>
          </a:p>
        </p:txBody>
      </p:sp>
      <p:sp>
        <p:nvSpPr>
          <p:cNvPr id="3" name="Subtitle 2">
            <a:extLst>
              <a:ext uri="{FF2B5EF4-FFF2-40B4-BE49-F238E27FC236}">
                <a16:creationId xmlns:a16="http://schemas.microsoft.com/office/drawing/2014/main" id="{C10C2A4F-0028-4633-BA19-F47B5504B407}"/>
              </a:ext>
            </a:extLst>
          </p:cNvPr>
          <p:cNvSpPr>
            <a:spLocks noGrp="1"/>
          </p:cNvSpPr>
          <p:nvPr>
            <p:ph type="subTitle" idx="1"/>
          </p:nvPr>
        </p:nvSpPr>
        <p:spPr>
          <a:xfrm>
            <a:off x="6470247" y="4551037"/>
            <a:ext cx="4926411" cy="1793492"/>
          </a:xfrm>
        </p:spPr>
        <p:txBody>
          <a:bodyPr vert="horz" lIns="91440" tIns="45720" rIns="91440" bIns="45720" rtlCol="0" anchor="ctr">
            <a:normAutofit/>
          </a:bodyPr>
          <a:lstStyle/>
          <a:p>
            <a:pPr algn="l"/>
            <a:r>
              <a:rPr lang="en-US" altLang="ja-JP" sz="2000" dirty="0">
                <a:solidFill>
                  <a:srgbClr val="000000"/>
                </a:solidFill>
                <a:latin typeface="Arial" panose="020B0604020202020204" pitchFamily="34" charset="0"/>
                <a:ea typeface="MS Mincho" panose="02020609040205080304" pitchFamily="49" charset="-128"/>
                <a:cs typeface="Arial" panose="020B0604020202020204" pitchFamily="34" charset="0"/>
              </a:rPr>
              <a:t>ANTT</a:t>
            </a:r>
            <a:r>
              <a:rPr lang="ja-JP" altLang="en-US" sz="2000" dirty="0">
                <a:solidFill>
                  <a:srgbClr val="000000"/>
                </a:solidFill>
                <a:latin typeface="Arial" panose="020B0604020202020204" pitchFamily="34" charset="0"/>
                <a:ea typeface="MS Mincho" panose="02020609040205080304" pitchFamily="49" charset="-128"/>
                <a:cs typeface="Arial" panose="020B0604020202020204" pitchFamily="34" charset="0"/>
              </a:rPr>
              <a:t>コンサルティング</a:t>
            </a:r>
            <a:endParaRPr lang="en-GB" altLang="ja-JP" sz="2000" dirty="0">
              <a:solidFill>
                <a:srgbClr val="000000"/>
              </a:solidFill>
              <a:latin typeface="Arial" panose="020B0604020202020204" pitchFamily="34" charset="0"/>
              <a:ea typeface="MS Mincho" panose="02020609040205080304" pitchFamily="49" charset="-128"/>
              <a:cs typeface="Arial" panose="020B0604020202020204" pitchFamily="34" charset="0"/>
            </a:endParaRPr>
          </a:p>
          <a:p>
            <a:pPr algn="l"/>
            <a:r>
              <a:rPr lang="ja-JP" altLang="en-US" sz="2000" dirty="0">
                <a:solidFill>
                  <a:srgbClr val="000000"/>
                </a:solidFill>
                <a:latin typeface="Arial" panose="020B0604020202020204" pitchFamily="34" charset="0"/>
                <a:ea typeface="MS Mincho" panose="02020609040205080304" pitchFamily="49" charset="-128"/>
                <a:cs typeface="Arial" panose="020B0604020202020204" pitchFamily="34" charset="0"/>
              </a:rPr>
              <a:t>ツェンドオチル</a:t>
            </a:r>
            <a:r>
              <a:rPr lang="en-US" altLang="ja-JP" sz="2000" dirty="0">
                <a:solidFill>
                  <a:srgbClr val="000000"/>
                </a:solidFill>
                <a:latin typeface="Arial" panose="020B0604020202020204" pitchFamily="34" charset="0"/>
                <a:ea typeface="MS Mincho" panose="02020609040205080304" pitchFamily="49" charset="-128"/>
                <a:cs typeface="Arial" panose="020B0604020202020204" pitchFamily="34" charset="0"/>
              </a:rPr>
              <a:t>.M</a:t>
            </a:r>
          </a:p>
          <a:p>
            <a:pPr algn="l"/>
            <a:r>
              <a:rPr lang="ja-JP" altLang="en-US" sz="1800" dirty="0">
                <a:solidFill>
                  <a:srgbClr val="000000"/>
                </a:solidFill>
                <a:latin typeface="Arial" panose="020B0604020202020204" pitchFamily="34" charset="0"/>
                <a:ea typeface="MS Mincho" panose="02020609040205080304" pitchFamily="49" charset="-128"/>
                <a:cs typeface="Arial" panose="020B0604020202020204" pitchFamily="34" charset="0"/>
              </a:rPr>
              <a:t>日時：</a:t>
            </a:r>
            <a:r>
              <a:rPr lang="en-US" altLang="ja-JP" sz="1800" dirty="0">
                <a:solidFill>
                  <a:srgbClr val="000000"/>
                </a:solidFill>
                <a:latin typeface="Arial" panose="020B0604020202020204" pitchFamily="34" charset="0"/>
                <a:ea typeface="MS Mincho" panose="02020609040205080304" pitchFamily="49" charset="-128"/>
                <a:cs typeface="Arial" panose="020B0604020202020204" pitchFamily="34" charset="0"/>
              </a:rPr>
              <a:t>2019</a:t>
            </a:r>
            <a:r>
              <a:rPr lang="ja-JP" altLang="en-US" sz="1800" dirty="0">
                <a:solidFill>
                  <a:srgbClr val="000000"/>
                </a:solidFill>
                <a:latin typeface="Arial" panose="020B0604020202020204" pitchFamily="34" charset="0"/>
                <a:ea typeface="MS Mincho" panose="02020609040205080304" pitchFamily="49" charset="-128"/>
                <a:cs typeface="Arial" panose="020B0604020202020204" pitchFamily="34" charset="0"/>
              </a:rPr>
              <a:t>年</a:t>
            </a:r>
            <a:r>
              <a:rPr lang="en-US" altLang="ja-JP" sz="1800" dirty="0">
                <a:solidFill>
                  <a:srgbClr val="000000"/>
                </a:solidFill>
                <a:latin typeface="Arial" panose="020B0604020202020204" pitchFamily="34" charset="0"/>
                <a:ea typeface="MS Mincho" panose="02020609040205080304" pitchFamily="49" charset="-128"/>
                <a:cs typeface="Arial" panose="020B0604020202020204" pitchFamily="34" charset="0"/>
              </a:rPr>
              <a:t>11</a:t>
            </a:r>
            <a:r>
              <a:rPr lang="ja-JP" altLang="en-US" sz="1800" dirty="0">
                <a:solidFill>
                  <a:srgbClr val="000000"/>
                </a:solidFill>
                <a:latin typeface="Arial" panose="020B0604020202020204" pitchFamily="34" charset="0"/>
                <a:ea typeface="MS Mincho" panose="02020609040205080304" pitchFamily="49" charset="-128"/>
                <a:cs typeface="Arial" panose="020B0604020202020204" pitchFamily="34" charset="0"/>
              </a:rPr>
              <a:t>月</a:t>
            </a:r>
            <a:r>
              <a:rPr lang="en-US" altLang="ja-JP" sz="1800" dirty="0">
                <a:solidFill>
                  <a:srgbClr val="000000"/>
                </a:solidFill>
                <a:latin typeface="Arial" panose="020B0604020202020204" pitchFamily="34" charset="0"/>
                <a:ea typeface="MS Mincho" panose="02020609040205080304" pitchFamily="49" charset="-128"/>
                <a:cs typeface="Arial" panose="020B0604020202020204" pitchFamily="34" charset="0"/>
              </a:rPr>
              <a:t>15</a:t>
            </a:r>
            <a:r>
              <a:rPr lang="ja-JP" altLang="en-US" sz="1800" dirty="0">
                <a:solidFill>
                  <a:srgbClr val="000000"/>
                </a:solidFill>
                <a:latin typeface="Arial" panose="020B0604020202020204" pitchFamily="34" charset="0"/>
                <a:ea typeface="MS Mincho" panose="02020609040205080304" pitchFamily="49" charset="-128"/>
                <a:cs typeface="Arial" panose="020B0604020202020204" pitchFamily="34" charset="0"/>
              </a:rPr>
              <a:t>日（金）</a:t>
            </a:r>
            <a:endParaRPr lang="en-US" altLang="ja-JP" sz="1800" dirty="0">
              <a:solidFill>
                <a:srgbClr val="000000"/>
              </a:solidFill>
              <a:latin typeface="Arial" panose="020B0604020202020204" pitchFamily="34" charset="0"/>
              <a:ea typeface="MS Mincho" panose="02020609040205080304" pitchFamily="49" charset="-128"/>
              <a:cs typeface="Arial" panose="020B0604020202020204" pitchFamily="34" charset="0"/>
            </a:endParaRPr>
          </a:p>
          <a:p>
            <a:pPr algn="l"/>
            <a:r>
              <a:rPr lang="ja-JP" altLang="en-US" sz="1800" dirty="0">
                <a:solidFill>
                  <a:srgbClr val="000000"/>
                </a:solidFill>
                <a:latin typeface="Arial" panose="020B0604020202020204" pitchFamily="34" charset="0"/>
                <a:ea typeface="MS Mincho" panose="02020609040205080304" pitchFamily="49" charset="-128"/>
                <a:cs typeface="Arial" panose="020B0604020202020204" pitchFamily="34" charset="0"/>
              </a:rPr>
              <a:t>場所：モンゴル・日本人材開発センター</a:t>
            </a:r>
            <a:endParaRPr lang="en-US" sz="1800" dirty="0">
              <a:solidFill>
                <a:srgbClr val="000000"/>
              </a:solidFill>
              <a:latin typeface="Arial" panose="020B0604020202020204" pitchFamily="34" charset="0"/>
              <a:ea typeface="MS Mincho" panose="02020609040205080304" pitchFamily="49" charset="-128"/>
              <a:cs typeface="Arial" panose="020B0604020202020204" pitchFamily="34" charset="0"/>
            </a:endParaRPr>
          </a:p>
        </p:txBody>
      </p:sp>
      <p:sp>
        <p:nvSpPr>
          <p:cNvPr id="4" name="Footer Placeholder 3">
            <a:extLst>
              <a:ext uri="{FF2B5EF4-FFF2-40B4-BE49-F238E27FC236}">
                <a16:creationId xmlns:a16="http://schemas.microsoft.com/office/drawing/2014/main" id="{C8C0C956-84AE-4E01-BA8C-D5D8A2C3E773}"/>
              </a:ext>
            </a:extLst>
          </p:cNvPr>
          <p:cNvSpPr>
            <a:spLocks noGrp="1"/>
          </p:cNvSpPr>
          <p:nvPr>
            <p:ph type="ftr" sz="quarter" idx="11"/>
          </p:nvPr>
        </p:nvSpPr>
        <p:spPr>
          <a:xfrm>
            <a:off x="805661" y="6223702"/>
            <a:ext cx="6584750" cy="314067"/>
          </a:xfrm>
        </p:spPr>
        <p:txBody>
          <a:bodyPr vert="horz" lIns="91440" tIns="45720" rIns="91440" bIns="45720" rtlCol="0" anchor="ctr">
            <a:normAutofit/>
          </a:bodyPr>
          <a:lstStyle/>
          <a:p>
            <a:pPr algn="l">
              <a:spcAft>
                <a:spcPts val="600"/>
              </a:spcAft>
              <a:defRPr/>
            </a:pPr>
            <a:r>
              <a:rPr lang="en-US" sz="1100" kern="1200">
                <a:solidFill>
                  <a:srgbClr val="898989"/>
                </a:solidFill>
                <a:latin typeface="Calibri" panose="020F0502020204030204"/>
                <a:ea typeface="+mn-ea"/>
                <a:cs typeface="+mn-cs"/>
              </a:rPr>
              <a:t>@ANTT</a:t>
            </a:r>
            <a:r>
              <a:rPr lang="ja-JP" altLang="en-US" sz="1100" kern="1200">
                <a:solidFill>
                  <a:srgbClr val="898989"/>
                </a:solidFill>
                <a:latin typeface="Calibri" panose="020F0502020204030204"/>
                <a:ea typeface="+mn-ea"/>
                <a:cs typeface="+mn-cs"/>
              </a:rPr>
              <a:t>コンサルティング</a:t>
            </a:r>
            <a:endParaRPr lang="en-US" sz="1100" kern="1200">
              <a:solidFill>
                <a:srgbClr val="898989"/>
              </a:solidFill>
              <a:latin typeface="Calibri" panose="020F0502020204030204"/>
              <a:ea typeface="+mn-ea"/>
              <a:cs typeface="+mn-cs"/>
            </a:endParaRPr>
          </a:p>
        </p:txBody>
      </p:sp>
      <p:sp>
        <p:nvSpPr>
          <p:cNvPr id="7" name="Slide Number Placeholder 6">
            <a:extLst>
              <a:ext uri="{FF2B5EF4-FFF2-40B4-BE49-F238E27FC236}">
                <a16:creationId xmlns:a16="http://schemas.microsoft.com/office/drawing/2014/main" id="{8061A8EF-1F52-4928-AD51-FE6C1B282814}"/>
              </a:ext>
            </a:extLst>
          </p:cNvPr>
          <p:cNvSpPr>
            <a:spLocks noGrp="1"/>
          </p:cNvSpPr>
          <p:nvPr>
            <p:ph type="sldNum" sz="quarter" idx="12"/>
          </p:nvPr>
        </p:nvSpPr>
        <p:spPr/>
        <p:txBody>
          <a:bodyPr/>
          <a:lstStyle/>
          <a:p>
            <a:fld id="{8C3FA8B5-53A0-4987-93BC-A0BD009116E8}" type="slidenum">
              <a:rPr lang="en-US" smtClean="0"/>
              <a:t>1</a:t>
            </a:fld>
            <a:endParaRPr lang="en-US" dirty="0"/>
          </a:p>
        </p:txBody>
      </p:sp>
    </p:spTree>
    <p:extLst>
      <p:ext uri="{BB962C8B-B14F-4D97-AF65-F5344CB8AC3E}">
        <p14:creationId xmlns:p14="http://schemas.microsoft.com/office/powerpoint/2010/main" val="16766673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5DF4E-6770-49C9-A61B-B1760EADAFF4}"/>
              </a:ext>
            </a:extLst>
          </p:cNvPr>
          <p:cNvSpPr>
            <a:spLocks noGrp="1"/>
          </p:cNvSpPr>
          <p:nvPr>
            <p:ph type="title"/>
          </p:nvPr>
        </p:nvSpPr>
        <p:spPr>
          <a:xfrm>
            <a:off x="838200" y="365126"/>
            <a:ext cx="8784102" cy="886900"/>
          </a:xfrm>
        </p:spPr>
        <p:txBody>
          <a:bodyPr>
            <a:normAutofit/>
          </a:bodyPr>
          <a:lstStyle/>
          <a:p>
            <a:r>
              <a:rPr lang="ja-JP" altLang="en-US" sz="4000" dirty="0">
                <a:latin typeface="Arial" panose="020B0604020202020204" pitchFamily="34" charset="0"/>
                <a:ea typeface="MS Mincho" panose="02020609040205080304" pitchFamily="49" charset="-128"/>
                <a:cs typeface="Arial" panose="020B0604020202020204" pitchFamily="34" charset="0"/>
              </a:rPr>
              <a:t>改正による新しい規定①</a:t>
            </a:r>
            <a:endParaRPr lang="en-US" sz="4000" dirty="0">
              <a:latin typeface="Arial" panose="020B0604020202020204" pitchFamily="34" charset="0"/>
              <a:ea typeface="MS Mincho" panose="02020609040205080304" pitchFamily="49" charset="-128"/>
              <a:cs typeface="Arial" panose="020B0604020202020204" pitchFamily="34" charset="0"/>
            </a:endParaRPr>
          </a:p>
        </p:txBody>
      </p:sp>
      <p:sp>
        <p:nvSpPr>
          <p:cNvPr id="6" name="Content Placeholder 5">
            <a:extLst>
              <a:ext uri="{FF2B5EF4-FFF2-40B4-BE49-F238E27FC236}">
                <a16:creationId xmlns:a16="http://schemas.microsoft.com/office/drawing/2014/main" id="{CE848C10-DE39-462D-9B04-3D008F40E511}"/>
              </a:ext>
            </a:extLst>
          </p:cNvPr>
          <p:cNvSpPr>
            <a:spLocks noGrp="1"/>
          </p:cNvSpPr>
          <p:nvPr>
            <p:ph idx="1"/>
          </p:nvPr>
        </p:nvSpPr>
        <p:spPr>
          <a:xfrm>
            <a:off x="838200" y="1617149"/>
            <a:ext cx="10515600" cy="4446767"/>
          </a:xfrm>
        </p:spPr>
        <p:txBody>
          <a:bodyPr>
            <a:normAutofit fontScale="85000" lnSpcReduction="20000"/>
          </a:bodyPr>
          <a:lstStyle/>
          <a:p>
            <a:pPr marL="0" indent="0">
              <a:buNone/>
            </a:pPr>
            <a:r>
              <a:rPr lang="ja-JP" altLang="en-US" sz="3300" b="1" dirty="0">
                <a:solidFill>
                  <a:srgbClr val="00B0F0"/>
                </a:solidFill>
                <a:latin typeface="Arial" panose="020B0604020202020204" pitchFamily="34" charset="0"/>
                <a:ea typeface="MS Mincho" panose="02020609040205080304" pitchFamily="49" charset="-128"/>
                <a:cs typeface="Arial" panose="020B0604020202020204" pitchFamily="34" charset="0"/>
              </a:rPr>
              <a:t>簡易的な納税制度の導入</a:t>
            </a:r>
            <a:endParaRPr lang="en-US" altLang="ja-JP" sz="3300" b="1" dirty="0">
              <a:solidFill>
                <a:srgbClr val="00B0F0"/>
              </a:solidFill>
              <a:latin typeface="Arial" panose="020B0604020202020204" pitchFamily="34" charset="0"/>
              <a:ea typeface="MS Mincho" panose="02020609040205080304" pitchFamily="49" charset="-128"/>
              <a:cs typeface="Arial" panose="020B0604020202020204" pitchFamily="34" charset="0"/>
            </a:endParaRPr>
          </a:p>
          <a:p>
            <a:pPr marL="0" indent="0" algn="just">
              <a:lnSpc>
                <a:spcPct val="170000"/>
              </a:lnSpc>
              <a:buNone/>
            </a:pPr>
            <a:r>
              <a:rPr lang="ja-JP" altLang="en-US" dirty="0">
                <a:latin typeface="Arial" panose="020B0604020202020204" pitchFamily="34" charset="0"/>
                <a:ea typeface="MS Mincho" panose="02020609040205080304" pitchFamily="49" charset="-128"/>
                <a:cs typeface="Arial" panose="020B0604020202020204" pitchFamily="34" charset="0"/>
              </a:rPr>
              <a:t>現行法では、全ての事業者（個人）が同じ申告書で同じ期間内に申告し、納税する。これを改善し、個人事業者のビジネス活動を支援するため、納税費用の軽減、申告手続きの簡易化などの目的で、簡易的申告手続と納税に関する規定が新設された。</a:t>
            </a:r>
            <a:endParaRPr lang="en-US" altLang="ja-JP" dirty="0">
              <a:latin typeface="Arial" panose="020B0604020202020204" pitchFamily="34" charset="0"/>
              <a:ea typeface="MS Mincho" panose="02020609040205080304" pitchFamily="49" charset="-128"/>
              <a:cs typeface="Arial" panose="020B0604020202020204" pitchFamily="34" charset="0"/>
            </a:endParaRPr>
          </a:p>
          <a:p>
            <a:pPr marL="0" indent="0" algn="just">
              <a:lnSpc>
                <a:spcPct val="170000"/>
              </a:lnSpc>
              <a:buNone/>
            </a:pPr>
            <a:r>
              <a:rPr lang="ja-JP" altLang="en-US" dirty="0">
                <a:latin typeface="Arial" panose="020B0604020202020204" pitchFamily="34" charset="0"/>
                <a:ea typeface="MS Mincho" panose="02020609040205080304" pitchFamily="49" charset="-128"/>
                <a:cs typeface="Arial" panose="020B0604020202020204" pitchFamily="34" charset="0"/>
              </a:rPr>
              <a:t>その結果、</a:t>
            </a:r>
            <a:r>
              <a:rPr lang="en-US" altLang="ja-JP" b="1" dirty="0">
                <a:solidFill>
                  <a:srgbClr val="00B0F0"/>
                </a:solidFill>
                <a:latin typeface="Arial" panose="020B0604020202020204" pitchFamily="34" charset="0"/>
                <a:ea typeface="MS Mincho" panose="02020609040205080304" pitchFamily="49" charset="-128"/>
                <a:cs typeface="Arial" panose="020B0604020202020204" pitchFamily="34" charset="0"/>
              </a:rPr>
              <a:t>5000</a:t>
            </a:r>
            <a:r>
              <a:rPr lang="ja-JP" altLang="en-US" b="1" dirty="0">
                <a:solidFill>
                  <a:srgbClr val="00B0F0"/>
                </a:solidFill>
                <a:latin typeface="Arial" panose="020B0604020202020204" pitchFamily="34" charset="0"/>
                <a:ea typeface="MS Mincho" panose="02020609040205080304" pitchFamily="49" charset="-128"/>
                <a:cs typeface="Arial" panose="020B0604020202020204" pitchFamily="34" charset="0"/>
              </a:rPr>
              <a:t>万</a:t>
            </a:r>
            <a:r>
              <a:rPr lang="en-US" altLang="ja-JP" b="1" dirty="0">
                <a:solidFill>
                  <a:srgbClr val="00B0F0"/>
                </a:solidFill>
                <a:latin typeface="Arial" panose="020B0604020202020204" pitchFamily="34" charset="0"/>
                <a:ea typeface="MS Mincho" panose="02020609040205080304" pitchFamily="49" charset="-128"/>
                <a:cs typeface="Arial" panose="020B0604020202020204" pitchFamily="34" charset="0"/>
              </a:rPr>
              <a:t>MNT</a:t>
            </a:r>
            <a:r>
              <a:rPr lang="ja-JP" altLang="en-US" b="1" dirty="0">
                <a:solidFill>
                  <a:srgbClr val="00B0F0"/>
                </a:solidFill>
                <a:latin typeface="Arial" panose="020B0604020202020204" pitchFamily="34" charset="0"/>
                <a:ea typeface="MS Mincho" panose="02020609040205080304" pitchFamily="49" charset="-128"/>
                <a:cs typeface="Arial" panose="020B0604020202020204" pitchFamily="34" charset="0"/>
              </a:rPr>
              <a:t>までの売上</a:t>
            </a:r>
            <a:r>
              <a:rPr lang="ja-JP" altLang="en-US" dirty="0">
                <a:latin typeface="Arial" panose="020B0604020202020204" pitchFamily="34" charset="0"/>
                <a:ea typeface="MS Mincho" panose="02020609040205080304" pitchFamily="49" charset="-128"/>
                <a:cs typeface="Arial" panose="020B0604020202020204" pitchFamily="34" charset="0"/>
              </a:rPr>
              <a:t>のある個人は、自ら希望する場合、</a:t>
            </a:r>
            <a:r>
              <a:rPr lang="ja-JP" altLang="en-US" b="1" dirty="0">
                <a:solidFill>
                  <a:srgbClr val="00B0F0"/>
                </a:solidFill>
                <a:latin typeface="Arial" panose="020B0604020202020204" pitchFamily="34" charset="0"/>
                <a:ea typeface="MS Mincho" panose="02020609040205080304" pitchFamily="49" charset="-128"/>
                <a:cs typeface="Arial" panose="020B0604020202020204" pitchFamily="34" charset="0"/>
              </a:rPr>
              <a:t>課税対象の全所得の</a:t>
            </a:r>
            <a:r>
              <a:rPr lang="en-US" altLang="ja-JP" b="1" dirty="0">
                <a:solidFill>
                  <a:srgbClr val="00B0F0"/>
                </a:solidFill>
                <a:latin typeface="Arial" panose="020B0604020202020204" pitchFamily="34" charset="0"/>
                <a:ea typeface="MS Mincho" panose="02020609040205080304" pitchFamily="49" charset="-128"/>
                <a:cs typeface="Arial" panose="020B0604020202020204" pitchFamily="34" charset="0"/>
              </a:rPr>
              <a:t>1</a:t>
            </a:r>
            <a:r>
              <a:rPr lang="ja-JP" altLang="en-US" b="1" dirty="0">
                <a:solidFill>
                  <a:srgbClr val="00B0F0"/>
                </a:solidFill>
                <a:latin typeface="Arial" panose="020B0604020202020204" pitchFamily="34" charset="0"/>
                <a:ea typeface="MS Mincho" panose="02020609040205080304" pitchFamily="49" charset="-128"/>
                <a:cs typeface="Arial" panose="020B0604020202020204" pitchFamily="34" charset="0"/>
              </a:rPr>
              <a:t>％に</a:t>
            </a:r>
            <a:r>
              <a:rPr lang="ja-JP" altLang="en-US" dirty="0">
                <a:latin typeface="Arial" panose="020B0604020202020204" pitchFamily="34" charset="0"/>
                <a:ea typeface="MS Mincho" panose="02020609040205080304" pitchFamily="49" charset="-128"/>
                <a:cs typeface="Arial" panose="020B0604020202020204" pitchFamily="34" charset="0"/>
              </a:rPr>
              <a:t>相当する個人所得税を、年</a:t>
            </a:r>
            <a:r>
              <a:rPr lang="en-US" altLang="ja-JP" b="1" dirty="0">
                <a:solidFill>
                  <a:srgbClr val="00B0F0"/>
                </a:solidFill>
                <a:latin typeface="Arial" panose="020B0604020202020204" pitchFamily="34" charset="0"/>
                <a:ea typeface="MS Mincho" panose="02020609040205080304" pitchFamily="49" charset="-128"/>
                <a:cs typeface="Arial" panose="020B0604020202020204" pitchFamily="34" charset="0"/>
              </a:rPr>
              <a:t>1</a:t>
            </a:r>
            <a:r>
              <a:rPr lang="ja-JP" altLang="en-US" b="1" dirty="0">
                <a:solidFill>
                  <a:srgbClr val="00B0F0"/>
                </a:solidFill>
                <a:latin typeface="Arial" panose="020B0604020202020204" pitchFamily="34" charset="0"/>
                <a:ea typeface="MS Mincho" panose="02020609040205080304" pitchFamily="49" charset="-128"/>
                <a:cs typeface="Arial" panose="020B0604020202020204" pitchFamily="34" charset="0"/>
              </a:rPr>
              <a:t>回申告</a:t>
            </a:r>
            <a:r>
              <a:rPr lang="ja-JP" altLang="en-US" dirty="0">
                <a:latin typeface="Arial" panose="020B0604020202020204" pitchFamily="34" charset="0"/>
                <a:ea typeface="MS Mincho" panose="02020609040205080304" pitchFamily="49" charset="-128"/>
                <a:cs typeface="Arial" panose="020B0604020202020204" pitchFamily="34" charset="0"/>
              </a:rPr>
              <a:t>できるようになった。</a:t>
            </a:r>
            <a:endParaRPr lang="en-US" dirty="0">
              <a:latin typeface="Arial" panose="020B0604020202020204" pitchFamily="34" charset="0"/>
              <a:ea typeface="MS Mincho" panose="02020609040205080304" pitchFamily="49" charset="-128"/>
              <a:cs typeface="Arial" panose="020B0604020202020204" pitchFamily="34" charset="0"/>
            </a:endParaRPr>
          </a:p>
        </p:txBody>
      </p:sp>
      <p:sp>
        <p:nvSpPr>
          <p:cNvPr id="3" name="Footer Placeholder 2">
            <a:extLst>
              <a:ext uri="{FF2B5EF4-FFF2-40B4-BE49-F238E27FC236}">
                <a16:creationId xmlns:a16="http://schemas.microsoft.com/office/drawing/2014/main" id="{225A0E5A-C488-48D0-BFC8-3DB2DAD9AE36}"/>
              </a:ext>
            </a:extLst>
          </p:cNvPr>
          <p:cNvSpPr>
            <a:spLocks noGrp="1"/>
          </p:cNvSpPr>
          <p:nvPr>
            <p:ph type="ftr" sz="quarter" idx="11"/>
          </p:nvPr>
        </p:nvSpPr>
        <p:spPr/>
        <p:txBody>
          <a:bodyPr/>
          <a:lstStyle/>
          <a:p>
            <a:r>
              <a:rPr lang="en-US" b="1" dirty="0">
                <a:solidFill>
                  <a:srgbClr val="00B0F0"/>
                </a:solidFill>
                <a:latin typeface="Arial" panose="020B0604020202020204" pitchFamily="34" charset="0"/>
                <a:ea typeface="MS Mincho" panose="02020609040205080304" pitchFamily="49" charset="-128"/>
                <a:cs typeface="Arial" panose="020B0604020202020204" pitchFamily="34" charset="0"/>
              </a:rPr>
              <a:t>@ANTT</a:t>
            </a:r>
            <a:r>
              <a:rPr lang="ja-JP" altLang="en-US" b="1" dirty="0">
                <a:solidFill>
                  <a:srgbClr val="00B0F0"/>
                </a:solidFill>
                <a:latin typeface="Arial" panose="020B0604020202020204" pitchFamily="34" charset="0"/>
                <a:ea typeface="MS Mincho" panose="02020609040205080304" pitchFamily="49" charset="-128"/>
                <a:cs typeface="Arial" panose="020B0604020202020204" pitchFamily="34" charset="0"/>
              </a:rPr>
              <a:t>コンサルティング</a:t>
            </a:r>
            <a:endParaRPr lang="en-US" b="1" dirty="0">
              <a:solidFill>
                <a:srgbClr val="00B0F0"/>
              </a:solidFill>
              <a:latin typeface="Arial" panose="020B0604020202020204" pitchFamily="34" charset="0"/>
              <a:ea typeface="MS Mincho" panose="02020609040205080304" pitchFamily="49" charset="-128"/>
              <a:cs typeface="Arial" panose="020B0604020202020204" pitchFamily="34" charset="0"/>
            </a:endParaRPr>
          </a:p>
        </p:txBody>
      </p:sp>
      <p:pic>
        <p:nvPicPr>
          <p:cNvPr id="8" name="Picture 7">
            <a:extLst>
              <a:ext uri="{FF2B5EF4-FFF2-40B4-BE49-F238E27FC236}">
                <a16:creationId xmlns:a16="http://schemas.microsoft.com/office/drawing/2014/main" id="{DD4657EE-0799-4096-AC6C-587347A815D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67383" y="144781"/>
            <a:ext cx="2246429" cy="702009"/>
          </a:xfrm>
          <a:prstGeom prst="rect">
            <a:avLst/>
          </a:prstGeom>
        </p:spPr>
      </p:pic>
      <p:sp>
        <p:nvSpPr>
          <p:cNvPr id="4" name="Slide Number Placeholder 3">
            <a:extLst>
              <a:ext uri="{FF2B5EF4-FFF2-40B4-BE49-F238E27FC236}">
                <a16:creationId xmlns:a16="http://schemas.microsoft.com/office/drawing/2014/main" id="{60E886E1-65DC-49E3-B043-910E4602D4BA}"/>
              </a:ext>
            </a:extLst>
          </p:cNvPr>
          <p:cNvSpPr>
            <a:spLocks noGrp="1"/>
          </p:cNvSpPr>
          <p:nvPr>
            <p:ph type="sldNum" sz="quarter" idx="12"/>
          </p:nvPr>
        </p:nvSpPr>
        <p:spPr/>
        <p:txBody>
          <a:bodyPr/>
          <a:lstStyle/>
          <a:p>
            <a:fld id="{8C3FA8B5-53A0-4987-93BC-A0BD009116E8}" type="slidenum">
              <a:rPr lang="en-US" smtClean="0">
                <a:latin typeface="Arial" panose="020B0604020202020204" pitchFamily="34" charset="0"/>
                <a:cs typeface="Arial" panose="020B0604020202020204" pitchFamily="34" charset="0"/>
              </a:rPr>
              <a:t>10</a:t>
            </a:fld>
            <a:endParaRPr lang="en-US" dirty="0">
              <a:latin typeface="Arial" panose="020B0604020202020204" pitchFamily="34" charset="0"/>
              <a:cs typeface="Arial" panose="020B0604020202020204" pitchFamily="34" charset="0"/>
            </a:endParaRPr>
          </a:p>
        </p:txBody>
      </p:sp>
      <p:cxnSp>
        <p:nvCxnSpPr>
          <p:cNvPr id="9" name="Straight Connector 8">
            <a:extLst>
              <a:ext uri="{FF2B5EF4-FFF2-40B4-BE49-F238E27FC236}">
                <a16:creationId xmlns:a16="http://schemas.microsoft.com/office/drawing/2014/main" id="{5D93B7BD-DC3B-41C1-8DCA-C12E415FF177}"/>
              </a:ext>
            </a:extLst>
          </p:cNvPr>
          <p:cNvCxnSpPr/>
          <p:nvPr/>
        </p:nvCxnSpPr>
        <p:spPr>
          <a:xfrm>
            <a:off x="838200" y="1252025"/>
            <a:ext cx="8784102" cy="0"/>
          </a:xfrm>
          <a:prstGeom prst="line">
            <a:avLst/>
          </a:prstGeom>
          <a:ln w="19050">
            <a:solidFill>
              <a:srgbClr val="00B0F0"/>
            </a:solidFill>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530845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A94EE-DDF6-4F18-A085-9DB2CB931791}"/>
              </a:ext>
            </a:extLst>
          </p:cNvPr>
          <p:cNvSpPr>
            <a:spLocks noGrp="1"/>
          </p:cNvSpPr>
          <p:nvPr>
            <p:ph type="title"/>
          </p:nvPr>
        </p:nvSpPr>
        <p:spPr>
          <a:xfrm>
            <a:off x="838200" y="365126"/>
            <a:ext cx="8784102" cy="886900"/>
          </a:xfrm>
        </p:spPr>
        <p:txBody>
          <a:bodyPr>
            <a:noAutofit/>
          </a:bodyPr>
          <a:lstStyle/>
          <a:p>
            <a:br>
              <a:rPr lang="en-US" altLang="ja-JP" sz="4000" dirty="0">
                <a:latin typeface="MS Mincho" panose="02020609040205080304" pitchFamily="49" charset="-128"/>
                <a:ea typeface="MS Mincho" panose="02020609040205080304" pitchFamily="49" charset="-128"/>
              </a:rPr>
            </a:br>
            <a:r>
              <a:rPr lang="ja-JP" altLang="en-US" sz="4000" dirty="0">
                <a:latin typeface="MS Mincho" panose="02020609040205080304" pitchFamily="49" charset="-128"/>
                <a:ea typeface="MS Mincho" panose="02020609040205080304" pitchFamily="49" charset="-128"/>
              </a:rPr>
              <a:t>改正ポイント</a:t>
            </a:r>
            <a:r>
              <a:rPr lang="mn-MN" sz="4000" dirty="0">
                <a:latin typeface="MS Mincho" panose="02020609040205080304" pitchFamily="49" charset="-128"/>
                <a:ea typeface="MS Mincho" panose="02020609040205080304" pitchFamily="49" charset="-128"/>
              </a:rPr>
              <a:t>		</a:t>
            </a:r>
            <a:br>
              <a:rPr lang="mn-MN" sz="4000" dirty="0">
                <a:latin typeface="MS Mincho" panose="02020609040205080304" pitchFamily="49" charset="-128"/>
                <a:ea typeface="MS Mincho" panose="02020609040205080304" pitchFamily="49" charset="-128"/>
              </a:rPr>
            </a:br>
            <a:endParaRPr lang="en-US" sz="4000" dirty="0">
              <a:latin typeface="MS Mincho" panose="02020609040205080304" pitchFamily="49" charset="-128"/>
              <a:ea typeface="MS Mincho" panose="02020609040205080304" pitchFamily="49" charset="-128"/>
            </a:endParaRPr>
          </a:p>
        </p:txBody>
      </p:sp>
      <p:graphicFrame>
        <p:nvGraphicFramePr>
          <p:cNvPr id="4" name="Content Placeholder 3">
            <a:extLst>
              <a:ext uri="{FF2B5EF4-FFF2-40B4-BE49-F238E27FC236}">
                <a16:creationId xmlns:a16="http://schemas.microsoft.com/office/drawing/2014/main" id="{EDA41054-0C6A-4A76-AE66-C2C6ABC489AC}"/>
              </a:ext>
            </a:extLst>
          </p:cNvPr>
          <p:cNvGraphicFramePr>
            <a:graphicFrameLocks noGrp="1"/>
          </p:cNvGraphicFramePr>
          <p:nvPr>
            <p:ph idx="1"/>
            <p:extLst>
              <p:ext uri="{D42A27DB-BD31-4B8C-83A1-F6EECF244321}">
                <p14:modId xmlns:p14="http://schemas.microsoft.com/office/powerpoint/2010/main" val="1654326272"/>
              </p:ext>
            </p:extLst>
          </p:nvPr>
        </p:nvGraphicFramePr>
        <p:xfrm>
          <a:off x="838200" y="1975745"/>
          <a:ext cx="10515600" cy="2922271"/>
        </p:xfrm>
        <a:graphic>
          <a:graphicData uri="http://schemas.openxmlformats.org/drawingml/2006/table">
            <a:tbl>
              <a:tblPr firstRow="1" bandRow="1">
                <a:tableStyleId>{3B4B98B0-60AC-42C2-AFA5-B58CD77FA1E5}</a:tableStyleId>
              </a:tblPr>
              <a:tblGrid>
                <a:gridCol w="5257800">
                  <a:extLst>
                    <a:ext uri="{9D8B030D-6E8A-4147-A177-3AD203B41FA5}">
                      <a16:colId xmlns:a16="http://schemas.microsoft.com/office/drawing/2014/main" val="2675085131"/>
                    </a:ext>
                  </a:extLst>
                </a:gridCol>
                <a:gridCol w="5257800">
                  <a:extLst>
                    <a:ext uri="{9D8B030D-6E8A-4147-A177-3AD203B41FA5}">
                      <a16:colId xmlns:a16="http://schemas.microsoft.com/office/drawing/2014/main" val="93145604"/>
                    </a:ext>
                  </a:extLst>
                </a:gridCol>
              </a:tblGrid>
              <a:tr h="370840">
                <a:tc>
                  <a:txBody>
                    <a:bodyPr/>
                    <a:lstStyle/>
                    <a:p>
                      <a:pPr>
                        <a:lnSpc>
                          <a:spcPct val="150000"/>
                        </a:lnSpc>
                      </a:pPr>
                      <a:r>
                        <a:rPr lang="ja-JP" altLang="en-US" sz="2400" dirty="0">
                          <a:latin typeface="Arial" panose="020B0604020202020204" pitchFamily="34" charset="0"/>
                          <a:ea typeface="MS Mincho" panose="02020609040205080304" pitchFamily="49" charset="-128"/>
                          <a:cs typeface="Arial" panose="020B0604020202020204" pitchFamily="34" charset="0"/>
                        </a:rPr>
                        <a:t>現行法（旧個人所得税法）</a:t>
                      </a:r>
                      <a:endParaRPr lang="en-US" sz="2400" dirty="0">
                        <a:latin typeface="Arial" panose="020B0604020202020204" pitchFamily="34" charset="0"/>
                        <a:ea typeface="MS Mincho" panose="02020609040205080304" pitchFamily="49" charset="-128"/>
                        <a:cs typeface="Arial" panose="020B0604020202020204" pitchFamily="34" charset="0"/>
                      </a:endParaRPr>
                    </a:p>
                  </a:txBody>
                  <a:tcPr/>
                </a:tc>
                <a:tc>
                  <a:txBody>
                    <a:bodyPr/>
                    <a:lstStyle/>
                    <a:p>
                      <a:pPr>
                        <a:lnSpc>
                          <a:spcPct val="150000"/>
                        </a:lnSpc>
                      </a:pPr>
                      <a:r>
                        <a:rPr lang="ja-JP" altLang="en-US" sz="2400" dirty="0">
                          <a:latin typeface="Arial" panose="020B0604020202020204" pitchFamily="34" charset="0"/>
                          <a:ea typeface="MS Mincho" panose="02020609040205080304" pitchFamily="49" charset="-128"/>
                          <a:cs typeface="Arial" panose="020B0604020202020204" pitchFamily="34" charset="0"/>
                        </a:rPr>
                        <a:t>改正法（新個人所得税法）</a:t>
                      </a:r>
                      <a:endParaRPr lang="en-US" sz="2400" dirty="0">
                        <a:latin typeface="Arial" panose="020B0604020202020204" pitchFamily="34" charset="0"/>
                        <a:ea typeface="MS Mincho" panose="02020609040205080304" pitchFamily="49" charset="-128"/>
                        <a:cs typeface="Arial" panose="020B0604020202020204" pitchFamily="34" charset="0"/>
                      </a:endParaRPr>
                    </a:p>
                  </a:txBody>
                  <a:tcPr/>
                </a:tc>
                <a:extLst>
                  <a:ext uri="{0D108BD9-81ED-4DB2-BD59-A6C34878D82A}">
                    <a16:rowId xmlns:a16="http://schemas.microsoft.com/office/drawing/2014/main" val="315479920"/>
                  </a:ext>
                </a:extLst>
              </a:tr>
              <a:tr h="370840">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ja-JP" altLang="en-US" sz="2000" u="none" strike="noStrike" kern="1200" baseline="0" dirty="0">
                          <a:latin typeface="Arial" panose="020B0604020202020204" pitchFamily="34" charset="0"/>
                          <a:ea typeface="MS Mincho" panose="02020609040205080304" pitchFamily="49" charset="-128"/>
                          <a:cs typeface="Arial" panose="020B0604020202020204" pitchFamily="34" charset="0"/>
                        </a:rPr>
                        <a:t>モンゴル国における居住者たる個人のビジネス活動による所得に対し、</a:t>
                      </a:r>
                      <a:r>
                        <a:rPr lang="en-US" altLang="ja-JP" sz="2000" u="none" strike="noStrike" kern="1200" baseline="0" dirty="0">
                          <a:latin typeface="Arial" panose="020B0604020202020204" pitchFamily="34" charset="0"/>
                          <a:ea typeface="MS Mincho" panose="02020609040205080304" pitchFamily="49" charset="-128"/>
                          <a:cs typeface="Arial" panose="020B0604020202020204" pitchFamily="34" charset="0"/>
                        </a:rPr>
                        <a:t>10</a:t>
                      </a:r>
                      <a:r>
                        <a:rPr lang="ja-JP" altLang="en-US" sz="2000" u="none" strike="noStrike" kern="1200" baseline="0" dirty="0">
                          <a:latin typeface="Arial" panose="020B0604020202020204" pitchFamily="34" charset="0"/>
                          <a:ea typeface="MS Mincho" panose="02020609040205080304" pitchFamily="49" charset="-128"/>
                          <a:cs typeface="Arial" panose="020B0604020202020204" pitchFamily="34" charset="0"/>
                        </a:rPr>
                        <a:t>％の個人所得税を課す。</a:t>
                      </a:r>
                      <a:endParaRPr lang="mn-MN" sz="2000" u="none" strike="noStrike" kern="1200" baseline="0" dirty="0">
                        <a:latin typeface="Arial" panose="020B0604020202020204" pitchFamily="34" charset="0"/>
                        <a:ea typeface="MS Mincho" panose="02020609040205080304" pitchFamily="49" charset="-128"/>
                        <a:cs typeface="Arial" panose="020B0604020202020204" pitchFamily="34" charset="0"/>
                      </a:endParaRPr>
                    </a:p>
                    <a:p>
                      <a:pPr>
                        <a:lnSpc>
                          <a:spcPct val="150000"/>
                        </a:lnSpc>
                      </a:pPr>
                      <a:endParaRPr lang="en-US" sz="2000" b="0" i="0" u="none" strike="noStrike" kern="1200" baseline="0" dirty="0">
                        <a:solidFill>
                          <a:schemeClr val="dk1"/>
                        </a:solidFill>
                        <a:latin typeface="Arial" panose="020B0604020202020204" pitchFamily="34" charset="0"/>
                        <a:ea typeface="MS Mincho" panose="02020609040205080304" pitchFamily="49" charset="-128"/>
                        <a:cs typeface="Arial" panose="020B0604020202020204" pitchFamily="34" charset="0"/>
                      </a:endParaRPr>
                    </a:p>
                  </a:txBody>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ja-JP" altLang="en-US" sz="2000" u="none" strike="noStrike" kern="1200" baseline="0" dirty="0">
                          <a:latin typeface="Arial" panose="020B0604020202020204" pitchFamily="34" charset="0"/>
                          <a:ea typeface="MS Mincho" panose="02020609040205080304" pitchFamily="49" charset="-128"/>
                          <a:cs typeface="Arial" panose="020B0604020202020204" pitchFamily="34" charset="0"/>
                        </a:rPr>
                        <a:t>ビジネス活動による年間売り上げが</a:t>
                      </a:r>
                      <a:r>
                        <a:rPr lang="en-US" altLang="ja-JP" sz="2000" u="none" strike="noStrike" kern="1200" baseline="0" dirty="0">
                          <a:latin typeface="Arial" panose="020B0604020202020204" pitchFamily="34" charset="0"/>
                          <a:ea typeface="MS Mincho" panose="02020609040205080304" pitchFamily="49" charset="-128"/>
                          <a:cs typeface="Arial" panose="020B0604020202020204" pitchFamily="34" charset="0"/>
                        </a:rPr>
                        <a:t>5000</a:t>
                      </a:r>
                      <a:r>
                        <a:rPr lang="ja-JP" altLang="en-US" sz="2000" u="none" strike="noStrike" kern="1200" baseline="0" dirty="0">
                          <a:latin typeface="Arial" panose="020B0604020202020204" pitchFamily="34" charset="0"/>
                          <a:ea typeface="MS Mincho" panose="02020609040205080304" pitchFamily="49" charset="-128"/>
                          <a:cs typeface="Arial" panose="020B0604020202020204" pitchFamily="34" charset="0"/>
                        </a:rPr>
                        <a:t>万</a:t>
                      </a:r>
                      <a:r>
                        <a:rPr lang="en-US" altLang="ja-JP" sz="2000" u="none" strike="noStrike" kern="1200" baseline="0" dirty="0">
                          <a:latin typeface="Arial" panose="020B0604020202020204" pitchFamily="34" charset="0"/>
                          <a:ea typeface="MS Mincho" panose="02020609040205080304" pitchFamily="49" charset="-128"/>
                          <a:cs typeface="Arial" panose="020B0604020202020204" pitchFamily="34" charset="0"/>
                        </a:rPr>
                        <a:t>MNT</a:t>
                      </a:r>
                      <a:r>
                        <a:rPr lang="ja-JP" altLang="en-US" sz="2000" u="none" strike="noStrike" kern="1200" baseline="0" dirty="0">
                          <a:latin typeface="Arial" panose="020B0604020202020204" pitchFamily="34" charset="0"/>
                          <a:ea typeface="MS Mincho" panose="02020609040205080304" pitchFamily="49" charset="-128"/>
                          <a:cs typeface="Arial" panose="020B0604020202020204" pitchFamily="34" charset="0"/>
                        </a:rPr>
                        <a:t>以下の場合、納税義務者は、所得の</a:t>
                      </a:r>
                      <a:r>
                        <a:rPr lang="en-US" altLang="ja-JP" sz="2000" u="none" strike="noStrike" kern="1200" baseline="0" dirty="0">
                          <a:latin typeface="Arial" panose="020B0604020202020204" pitchFamily="34" charset="0"/>
                          <a:ea typeface="MS Mincho" panose="02020609040205080304" pitchFamily="49" charset="-128"/>
                          <a:cs typeface="Arial" panose="020B0604020202020204" pitchFamily="34" charset="0"/>
                        </a:rPr>
                        <a:t>1</a:t>
                      </a:r>
                      <a:r>
                        <a:rPr lang="ja-JP" altLang="en-US" sz="2000" u="none" strike="noStrike" kern="1200" baseline="0" dirty="0">
                          <a:latin typeface="Arial" panose="020B0604020202020204" pitchFamily="34" charset="0"/>
                          <a:ea typeface="MS Mincho" panose="02020609040205080304" pitchFamily="49" charset="-128"/>
                          <a:cs typeface="Arial" panose="020B0604020202020204" pitchFamily="34" charset="0"/>
                        </a:rPr>
                        <a:t>％の個人所得税を選択できる。</a:t>
                      </a:r>
                      <a:endParaRPr lang="mn-MN" sz="2000" u="none" strike="noStrike" kern="1200" baseline="0" dirty="0">
                        <a:latin typeface="Arial" panose="020B0604020202020204" pitchFamily="34" charset="0"/>
                        <a:ea typeface="MS Mincho" panose="02020609040205080304" pitchFamily="49" charset="-128"/>
                        <a:cs typeface="Arial" panose="020B0604020202020204" pitchFamily="34" charset="0"/>
                      </a:endParaRPr>
                    </a:p>
                  </a:txBody>
                  <a:tcPr/>
                </a:tc>
                <a:extLst>
                  <a:ext uri="{0D108BD9-81ED-4DB2-BD59-A6C34878D82A}">
                    <a16:rowId xmlns:a16="http://schemas.microsoft.com/office/drawing/2014/main" val="138635200"/>
                  </a:ext>
                </a:extLst>
              </a:tr>
              <a:tr h="370840">
                <a:tc>
                  <a:txBody>
                    <a:bodyPr/>
                    <a:lstStyle/>
                    <a:p>
                      <a:pPr>
                        <a:lnSpc>
                          <a:spcPct val="150000"/>
                        </a:lnSpc>
                      </a:pPr>
                      <a:r>
                        <a:rPr lang="ja-JP" altLang="en-US" sz="2000" b="0" i="0" u="none" strike="noStrike" kern="1200" baseline="0" dirty="0">
                          <a:solidFill>
                            <a:schemeClr val="dk1"/>
                          </a:solidFill>
                          <a:latin typeface="Arial" panose="020B0604020202020204" pitchFamily="34" charset="0"/>
                          <a:ea typeface="MS Mincho" panose="02020609040205080304" pitchFamily="49" charset="-128"/>
                          <a:cs typeface="Arial" panose="020B0604020202020204" pitchFamily="34" charset="0"/>
                        </a:rPr>
                        <a:t>現行法：</a:t>
                      </a:r>
                      <a:r>
                        <a:rPr lang="en-US" altLang="ja-JP" sz="2000" b="0" i="0" u="none" strike="noStrike" kern="1200" baseline="0" dirty="0">
                          <a:solidFill>
                            <a:schemeClr val="dk1"/>
                          </a:solidFill>
                          <a:latin typeface="Arial" panose="020B0604020202020204" pitchFamily="34" charset="0"/>
                          <a:ea typeface="MS Mincho" panose="02020609040205080304" pitchFamily="49" charset="-128"/>
                          <a:cs typeface="Arial" panose="020B0604020202020204" pitchFamily="34" charset="0"/>
                        </a:rPr>
                        <a:t>12</a:t>
                      </a:r>
                      <a:r>
                        <a:rPr lang="ja-JP" altLang="en-US" sz="2000" b="0" i="0" u="none" strike="noStrike" kern="1200" baseline="0" dirty="0">
                          <a:solidFill>
                            <a:schemeClr val="dk1"/>
                          </a:solidFill>
                          <a:latin typeface="Arial" panose="020B0604020202020204" pitchFamily="34" charset="0"/>
                          <a:ea typeface="MS Mincho" panose="02020609040205080304" pitchFamily="49" charset="-128"/>
                          <a:cs typeface="Arial" panose="020B0604020202020204" pitchFamily="34" charset="0"/>
                        </a:rPr>
                        <a:t>条、</a:t>
                      </a:r>
                      <a:r>
                        <a:rPr lang="en-US" altLang="ja-JP" sz="2000" b="0" i="0" u="none" strike="noStrike" kern="1200" baseline="0" dirty="0">
                          <a:solidFill>
                            <a:schemeClr val="dk1"/>
                          </a:solidFill>
                          <a:latin typeface="Arial" panose="020B0604020202020204" pitchFamily="34" charset="0"/>
                          <a:ea typeface="MS Mincho" panose="02020609040205080304" pitchFamily="49" charset="-128"/>
                          <a:cs typeface="Arial" panose="020B0604020202020204" pitchFamily="34" charset="0"/>
                        </a:rPr>
                        <a:t>23</a:t>
                      </a:r>
                      <a:r>
                        <a:rPr lang="ja-JP" altLang="en-US" sz="2000" b="0" i="0" u="none" strike="noStrike" kern="1200" baseline="0" dirty="0">
                          <a:solidFill>
                            <a:schemeClr val="dk1"/>
                          </a:solidFill>
                          <a:latin typeface="Arial" panose="020B0604020202020204" pitchFamily="34" charset="0"/>
                          <a:ea typeface="MS Mincho" panose="02020609040205080304" pitchFamily="49" charset="-128"/>
                          <a:cs typeface="Arial" panose="020B0604020202020204" pitchFamily="34" charset="0"/>
                        </a:rPr>
                        <a:t>条</a:t>
                      </a:r>
                      <a:r>
                        <a:rPr lang="en-US" altLang="ja-JP" sz="2000" b="0" i="0" u="none" strike="noStrike" kern="1200" baseline="0" dirty="0">
                          <a:solidFill>
                            <a:schemeClr val="dk1"/>
                          </a:solidFill>
                          <a:latin typeface="Arial" panose="020B0604020202020204" pitchFamily="34" charset="0"/>
                          <a:ea typeface="MS Mincho" panose="02020609040205080304" pitchFamily="49" charset="-128"/>
                          <a:cs typeface="Arial" panose="020B0604020202020204" pitchFamily="34" charset="0"/>
                        </a:rPr>
                        <a:t>2</a:t>
                      </a:r>
                      <a:r>
                        <a:rPr lang="ja-JP" altLang="en-US" sz="2000" b="0" i="0" u="none" strike="noStrike" kern="1200" baseline="0" dirty="0">
                          <a:solidFill>
                            <a:schemeClr val="dk1"/>
                          </a:solidFill>
                          <a:latin typeface="Arial" panose="020B0604020202020204" pitchFamily="34" charset="0"/>
                          <a:ea typeface="MS Mincho" panose="02020609040205080304" pitchFamily="49" charset="-128"/>
                          <a:cs typeface="Arial" panose="020B0604020202020204" pitchFamily="34" charset="0"/>
                        </a:rPr>
                        <a:t>項</a:t>
                      </a:r>
                      <a:r>
                        <a:rPr lang="en-US" altLang="ja-JP" sz="2000" b="0" i="0" u="none" strike="noStrike" kern="1200" baseline="0" dirty="0">
                          <a:solidFill>
                            <a:schemeClr val="dk1"/>
                          </a:solidFill>
                          <a:latin typeface="Arial" panose="020B0604020202020204" pitchFamily="34" charset="0"/>
                          <a:ea typeface="MS Mincho" panose="02020609040205080304" pitchFamily="49" charset="-128"/>
                          <a:cs typeface="Arial" panose="020B0604020202020204" pitchFamily="34" charset="0"/>
                        </a:rPr>
                        <a:t>4</a:t>
                      </a:r>
                      <a:r>
                        <a:rPr lang="ja-JP" altLang="en-US" sz="2000" b="0" i="0" u="none" strike="noStrike" kern="1200" baseline="0" dirty="0">
                          <a:solidFill>
                            <a:schemeClr val="dk1"/>
                          </a:solidFill>
                          <a:latin typeface="Arial" panose="020B0604020202020204" pitchFamily="34" charset="0"/>
                          <a:ea typeface="MS Mincho" panose="02020609040205080304" pitchFamily="49" charset="-128"/>
                          <a:cs typeface="Arial" panose="020B0604020202020204" pitchFamily="34" charset="0"/>
                        </a:rPr>
                        <a:t>号</a:t>
                      </a:r>
                      <a:endParaRPr lang="en-US" sz="2000" b="0" i="0" u="none" strike="noStrike" kern="1200" baseline="0" dirty="0">
                        <a:solidFill>
                          <a:schemeClr val="dk1"/>
                        </a:solidFill>
                        <a:latin typeface="Arial" panose="020B0604020202020204" pitchFamily="34" charset="0"/>
                        <a:ea typeface="MS Mincho" panose="02020609040205080304" pitchFamily="49" charset="-128"/>
                        <a:cs typeface="Arial" panose="020B0604020202020204" pitchFamily="34" charset="0"/>
                      </a:endParaRPr>
                    </a:p>
                  </a:txBody>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ja-JP" altLang="en-US" sz="2000" u="none" strike="noStrike" kern="1200" baseline="0" dirty="0">
                          <a:latin typeface="Arial" panose="020B0604020202020204" pitchFamily="34" charset="0"/>
                          <a:ea typeface="MS Mincho" panose="02020609040205080304" pitchFamily="49" charset="-128"/>
                          <a:cs typeface="Arial" panose="020B0604020202020204" pitchFamily="34" charset="0"/>
                        </a:rPr>
                        <a:t>改正法：</a:t>
                      </a:r>
                      <a:r>
                        <a:rPr lang="en-US" altLang="ja-JP" sz="2000" u="none" strike="noStrike" kern="1200" baseline="0" dirty="0">
                          <a:latin typeface="Arial" panose="020B0604020202020204" pitchFamily="34" charset="0"/>
                          <a:ea typeface="MS Mincho" panose="02020609040205080304" pitchFamily="49" charset="-128"/>
                          <a:cs typeface="Arial" panose="020B0604020202020204" pitchFamily="34" charset="0"/>
                        </a:rPr>
                        <a:t>15</a:t>
                      </a:r>
                      <a:r>
                        <a:rPr lang="ja-JP" altLang="en-US" sz="2000" u="none" strike="noStrike" kern="1200" baseline="0" dirty="0">
                          <a:latin typeface="Arial" panose="020B0604020202020204" pitchFamily="34" charset="0"/>
                          <a:ea typeface="MS Mincho" panose="02020609040205080304" pitchFamily="49" charset="-128"/>
                          <a:cs typeface="Arial" panose="020B0604020202020204" pitchFamily="34" charset="0"/>
                        </a:rPr>
                        <a:t>条</a:t>
                      </a:r>
                      <a:r>
                        <a:rPr lang="en-US" altLang="ja-JP" sz="2000" u="none" strike="noStrike" kern="1200" baseline="0" dirty="0">
                          <a:latin typeface="Arial" panose="020B0604020202020204" pitchFamily="34" charset="0"/>
                          <a:ea typeface="MS Mincho" panose="02020609040205080304" pitchFamily="49" charset="-128"/>
                          <a:cs typeface="Arial" panose="020B0604020202020204" pitchFamily="34" charset="0"/>
                        </a:rPr>
                        <a:t>6</a:t>
                      </a:r>
                      <a:r>
                        <a:rPr lang="ja-JP" altLang="en-US" sz="2000" u="none" strike="noStrike" kern="1200" baseline="0" dirty="0">
                          <a:latin typeface="Arial" panose="020B0604020202020204" pitchFamily="34" charset="0"/>
                          <a:ea typeface="MS Mincho" panose="02020609040205080304" pitchFamily="49" charset="-128"/>
                          <a:cs typeface="Arial" panose="020B0604020202020204" pitchFamily="34" charset="0"/>
                        </a:rPr>
                        <a:t>項、</a:t>
                      </a:r>
                      <a:r>
                        <a:rPr lang="en-US" altLang="ja-JP" sz="2000" u="none" strike="noStrike" kern="1200" baseline="0" dirty="0">
                          <a:latin typeface="Arial" panose="020B0604020202020204" pitchFamily="34" charset="0"/>
                          <a:ea typeface="MS Mincho" panose="02020609040205080304" pitchFamily="49" charset="-128"/>
                          <a:cs typeface="Arial" panose="020B0604020202020204" pitchFamily="34" charset="0"/>
                        </a:rPr>
                        <a:t>21</a:t>
                      </a:r>
                      <a:r>
                        <a:rPr lang="ja-JP" altLang="en-US" sz="2000" u="none" strike="noStrike" kern="1200" baseline="0" dirty="0">
                          <a:latin typeface="Arial" panose="020B0604020202020204" pitchFamily="34" charset="0"/>
                          <a:ea typeface="MS Mincho" panose="02020609040205080304" pitchFamily="49" charset="-128"/>
                          <a:cs typeface="Arial" panose="020B0604020202020204" pitchFamily="34" charset="0"/>
                        </a:rPr>
                        <a:t>条</a:t>
                      </a:r>
                      <a:r>
                        <a:rPr lang="en-US" altLang="ja-JP" sz="2000" u="none" strike="noStrike" kern="1200" baseline="0" dirty="0">
                          <a:latin typeface="Arial" panose="020B0604020202020204" pitchFamily="34" charset="0"/>
                          <a:ea typeface="MS Mincho" panose="02020609040205080304" pitchFamily="49" charset="-128"/>
                          <a:cs typeface="Arial" panose="020B0604020202020204" pitchFamily="34" charset="0"/>
                        </a:rPr>
                        <a:t>3</a:t>
                      </a:r>
                      <a:r>
                        <a:rPr lang="ja-JP" altLang="en-US" sz="2000" u="none" strike="noStrike" kern="1200" baseline="0" dirty="0">
                          <a:latin typeface="Arial" panose="020B0604020202020204" pitchFamily="34" charset="0"/>
                          <a:ea typeface="MS Mincho" panose="02020609040205080304" pitchFamily="49" charset="-128"/>
                          <a:cs typeface="Arial" panose="020B0604020202020204" pitchFamily="34" charset="0"/>
                        </a:rPr>
                        <a:t>項</a:t>
                      </a:r>
                      <a:endParaRPr lang="mn-MN" sz="2000" u="none" strike="noStrike" kern="1200" baseline="0" dirty="0">
                        <a:latin typeface="Arial" panose="020B0604020202020204" pitchFamily="34" charset="0"/>
                        <a:ea typeface="MS Mincho" panose="02020609040205080304" pitchFamily="49" charset="-128"/>
                        <a:cs typeface="Arial" panose="020B0604020202020204" pitchFamily="34" charset="0"/>
                      </a:endParaRPr>
                    </a:p>
                  </a:txBody>
                  <a:tcPr/>
                </a:tc>
                <a:extLst>
                  <a:ext uri="{0D108BD9-81ED-4DB2-BD59-A6C34878D82A}">
                    <a16:rowId xmlns:a16="http://schemas.microsoft.com/office/drawing/2014/main" val="2547039488"/>
                  </a:ext>
                </a:extLst>
              </a:tr>
            </a:tbl>
          </a:graphicData>
        </a:graphic>
      </p:graphicFrame>
      <p:sp>
        <p:nvSpPr>
          <p:cNvPr id="3" name="Footer Placeholder 2">
            <a:extLst>
              <a:ext uri="{FF2B5EF4-FFF2-40B4-BE49-F238E27FC236}">
                <a16:creationId xmlns:a16="http://schemas.microsoft.com/office/drawing/2014/main" id="{24B794B1-D21D-48C1-9899-F41734E37F8E}"/>
              </a:ext>
            </a:extLst>
          </p:cNvPr>
          <p:cNvSpPr>
            <a:spLocks noGrp="1"/>
          </p:cNvSpPr>
          <p:nvPr>
            <p:ph type="ftr" sz="quarter" idx="11"/>
          </p:nvPr>
        </p:nvSpPr>
        <p:spPr/>
        <p:txBody>
          <a:bodyPr/>
          <a:lstStyle/>
          <a:p>
            <a:r>
              <a:rPr lang="en-US" b="1" dirty="0">
                <a:solidFill>
                  <a:srgbClr val="00B0F0"/>
                </a:solidFill>
                <a:latin typeface="Arial" panose="020B0604020202020204" pitchFamily="34" charset="0"/>
                <a:ea typeface="MS Mincho" panose="02020609040205080304" pitchFamily="49" charset="-128"/>
                <a:cs typeface="Arial" panose="020B0604020202020204" pitchFamily="34" charset="0"/>
              </a:rPr>
              <a:t>@ANTT</a:t>
            </a:r>
            <a:r>
              <a:rPr lang="ja-JP" altLang="en-US" b="1" dirty="0">
                <a:solidFill>
                  <a:srgbClr val="00B0F0"/>
                </a:solidFill>
                <a:latin typeface="Arial" panose="020B0604020202020204" pitchFamily="34" charset="0"/>
                <a:ea typeface="MS Mincho" panose="02020609040205080304" pitchFamily="49" charset="-128"/>
                <a:cs typeface="Arial" panose="020B0604020202020204" pitchFamily="34" charset="0"/>
              </a:rPr>
              <a:t>コンサルティング</a:t>
            </a:r>
            <a:endParaRPr lang="en-US" b="1" dirty="0">
              <a:solidFill>
                <a:srgbClr val="00B0F0"/>
              </a:solidFill>
              <a:latin typeface="Arial" panose="020B0604020202020204" pitchFamily="34" charset="0"/>
              <a:ea typeface="MS Mincho" panose="02020609040205080304" pitchFamily="49" charset="-128"/>
              <a:cs typeface="Arial" panose="020B0604020202020204" pitchFamily="34" charset="0"/>
            </a:endParaRPr>
          </a:p>
        </p:txBody>
      </p:sp>
      <p:pic>
        <p:nvPicPr>
          <p:cNvPr id="6" name="Picture 5">
            <a:extLst>
              <a:ext uri="{FF2B5EF4-FFF2-40B4-BE49-F238E27FC236}">
                <a16:creationId xmlns:a16="http://schemas.microsoft.com/office/drawing/2014/main" id="{1F05B5FF-EB08-41F4-8873-F6BD12B47C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67383" y="144781"/>
            <a:ext cx="2246429" cy="702009"/>
          </a:xfrm>
          <a:prstGeom prst="rect">
            <a:avLst/>
          </a:prstGeom>
        </p:spPr>
      </p:pic>
      <p:sp>
        <p:nvSpPr>
          <p:cNvPr id="7" name="Slide Number Placeholder 6">
            <a:extLst>
              <a:ext uri="{FF2B5EF4-FFF2-40B4-BE49-F238E27FC236}">
                <a16:creationId xmlns:a16="http://schemas.microsoft.com/office/drawing/2014/main" id="{10A6D7A3-F118-4EAD-8C08-A60D3CE9DAE0}"/>
              </a:ext>
            </a:extLst>
          </p:cNvPr>
          <p:cNvSpPr>
            <a:spLocks noGrp="1"/>
          </p:cNvSpPr>
          <p:nvPr>
            <p:ph type="sldNum" sz="quarter" idx="12"/>
          </p:nvPr>
        </p:nvSpPr>
        <p:spPr/>
        <p:txBody>
          <a:bodyPr/>
          <a:lstStyle/>
          <a:p>
            <a:fld id="{8C3FA8B5-53A0-4987-93BC-A0BD009116E8}" type="slidenum">
              <a:rPr lang="en-US" smtClean="0">
                <a:latin typeface="Arial" panose="020B0604020202020204" pitchFamily="34" charset="0"/>
                <a:cs typeface="Arial" panose="020B0604020202020204" pitchFamily="34" charset="0"/>
              </a:rPr>
              <a:t>11</a:t>
            </a:fld>
            <a:endParaRPr lang="en-US">
              <a:latin typeface="Arial" panose="020B0604020202020204" pitchFamily="34" charset="0"/>
              <a:cs typeface="Arial" panose="020B0604020202020204" pitchFamily="34" charset="0"/>
            </a:endParaRPr>
          </a:p>
        </p:txBody>
      </p:sp>
      <p:cxnSp>
        <p:nvCxnSpPr>
          <p:cNvPr id="8" name="Straight Connector 7">
            <a:extLst>
              <a:ext uri="{FF2B5EF4-FFF2-40B4-BE49-F238E27FC236}">
                <a16:creationId xmlns:a16="http://schemas.microsoft.com/office/drawing/2014/main" id="{CAC5228B-703A-46EC-BA54-D2EAD802AA51}"/>
              </a:ext>
            </a:extLst>
          </p:cNvPr>
          <p:cNvCxnSpPr/>
          <p:nvPr/>
        </p:nvCxnSpPr>
        <p:spPr>
          <a:xfrm>
            <a:off x="838200" y="1252025"/>
            <a:ext cx="8784102" cy="0"/>
          </a:xfrm>
          <a:prstGeom prst="line">
            <a:avLst/>
          </a:prstGeom>
          <a:ln w="19050">
            <a:solidFill>
              <a:srgbClr val="00B0F0"/>
            </a:solidFill>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305441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5DF4E-6770-49C9-A61B-B1760EADAFF4}"/>
              </a:ext>
            </a:extLst>
          </p:cNvPr>
          <p:cNvSpPr>
            <a:spLocks noGrp="1"/>
          </p:cNvSpPr>
          <p:nvPr>
            <p:ph type="title"/>
          </p:nvPr>
        </p:nvSpPr>
        <p:spPr>
          <a:xfrm>
            <a:off x="838200" y="365126"/>
            <a:ext cx="8784102" cy="886900"/>
          </a:xfrm>
        </p:spPr>
        <p:txBody>
          <a:bodyPr>
            <a:normAutofit/>
          </a:bodyPr>
          <a:lstStyle/>
          <a:p>
            <a:r>
              <a:rPr lang="ja-JP" altLang="en-US" sz="4000" dirty="0">
                <a:latin typeface="Arial" panose="020B0604020202020204" pitchFamily="34" charset="0"/>
                <a:ea typeface="MS Mincho" panose="02020609040205080304" pitchFamily="49" charset="-128"/>
                <a:cs typeface="Arial" panose="020B0604020202020204" pitchFamily="34" charset="0"/>
              </a:rPr>
              <a:t>改正による新しい規定②</a:t>
            </a:r>
            <a:endParaRPr lang="en-US" sz="4000" dirty="0"/>
          </a:p>
        </p:txBody>
      </p:sp>
      <p:sp>
        <p:nvSpPr>
          <p:cNvPr id="6" name="Content Placeholder 5">
            <a:extLst>
              <a:ext uri="{FF2B5EF4-FFF2-40B4-BE49-F238E27FC236}">
                <a16:creationId xmlns:a16="http://schemas.microsoft.com/office/drawing/2014/main" id="{6689CC7F-BB42-4C4C-8EFB-C412670A0510}"/>
              </a:ext>
            </a:extLst>
          </p:cNvPr>
          <p:cNvSpPr>
            <a:spLocks noGrp="1"/>
          </p:cNvSpPr>
          <p:nvPr>
            <p:ph idx="1"/>
          </p:nvPr>
        </p:nvSpPr>
        <p:spPr>
          <a:xfrm>
            <a:off x="627797" y="1542198"/>
            <a:ext cx="11122925" cy="4814149"/>
          </a:xfrm>
        </p:spPr>
        <p:txBody>
          <a:bodyPr>
            <a:normAutofit fontScale="92500"/>
          </a:bodyPr>
          <a:lstStyle/>
          <a:p>
            <a:pPr marL="0" indent="0">
              <a:lnSpc>
                <a:spcPct val="170000"/>
              </a:lnSpc>
              <a:buNone/>
            </a:pPr>
            <a:r>
              <a:rPr lang="ja-JP" altLang="en-US" sz="1800" b="1" dirty="0">
                <a:solidFill>
                  <a:srgbClr val="00B0F0"/>
                </a:solidFill>
                <a:latin typeface="Arial" panose="020B0604020202020204" pitchFamily="34" charset="0"/>
                <a:ea typeface="MS Mincho" panose="02020609040205080304" pitchFamily="49" charset="-128"/>
                <a:cs typeface="Arial" panose="020B0604020202020204" pitchFamily="34" charset="0"/>
              </a:rPr>
              <a:t>「マイクロ小売りや仕事やサービス」により所得を受ける個人に関する租税関係をシンプルで明らかにした。</a:t>
            </a:r>
            <a:endParaRPr lang="en-US" altLang="ja-JP" sz="1800" b="1" dirty="0">
              <a:solidFill>
                <a:srgbClr val="00B0F0"/>
              </a:solidFill>
              <a:latin typeface="Arial" panose="020B0604020202020204" pitchFamily="34" charset="0"/>
              <a:ea typeface="MS Mincho" panose="02020609040205080304" pitchFamily="49" charset="-128"/>
              <a:cs typeface="Arial" panose="020B0604020202020204" pitchFamily="34" charset="0"/>
            </a:endParaRPr>
          </a:p>
          <a:p>
            <a:pPr marL="0" indent="0">
              <a:lnSpc>
                <a:spcPct val="170000"/>
              </a:lnSpc>
              <a:buNone/>
            </a:pPr>
            <a:r>
              <a:rPr lang="ja-JP" altLang="en-US" sz="1600" dirty="0">
                <a:latin typeface="Arial" panose="020B0604020202020204" pitchFamily="34" charset="0"/>
                <a:ea typeface="MS Mincho" panose="02020609040205080304" pitchFamily="49" charset="-128"/>
                <a:cs typeface="Arial" panose="020B0604020202020204" pitchFamily="34" charset="0"/>
              </a:rPr>
              <a:t>マイクロ小売りや仕事やサービスの事業者は、税務申告書の提出、課税対象所得と控除費用の計算、課税対象所得の確定等において困難があるため、そのような困難を解決し、その租税関係を明確にし、定額で課税するようになった。</a:t>
            </a:r>
            <a:endParaRPr lang="mn-MN" altLang="ja-JP" sz="1600" dirty="0">
              <a:latin typeface="Arial" panose="020B0604020202020204" pitchFamily="34" charset="0"/>
              <a:ea typeface="MS Mincho" panose="02020609040205080304" pitchFamily="49" charset="-128"/>
              <a:cs typeface="Arial" panose="020B0604020202020204" pitchFamily="34" charset="0"/>
            </a:endParaRPr>
          </a:p>
          <a:p>
            <a:pPr marL="0" indent="0">
              <a:lnSpc>
                <a:spcPct val="170000"/>
              </a:lnSpc>
              <a:buNone/>
            </a:pPr>
            <a:r>
              <a:rPr lang="ja-JP" altLang="en-US" sz="1600" b="1" dirty="0">
                <a:latin typeface="Arial" panose="020B0604020202020204" pitchFamily="34" charset="0"/>
                <a:ea typeface="MS Mincho" panose="02020609040205080304" pitchFamily="49" charset="-128"/>
                <a:cs typeface="Arial" panose="020B0604020202020204" pitchFamily="34" charset="0"/>
              </a:rPr>
              <a:t>改正法第</a:t>
            </a:r>
            <a:r>
              <a:rPr lang="en-US" altLang="ja-JP" sz="1600" b="1" dirty="0">
                <a:latin typeface="Arial" panose="020B0604020202020204" pitchFamily="34" charset="0"/>
                <a:ea typeface="MS Mincho" panose="02020609040205080304" pitchFamily="49" charset="-128"/>
                <a:cs typeface="Arial" panose="020B0604020202020204" pitchFamily="34" charset="0"/>
              </a:rPr>
              <a:t>4</a:t>
            </a:r>
            <a:r>
              <a:rPr lang="ja-JP" altLang="en-US" sz="1600" b="1" dirty="0">
                <a:latin typeface="Arial" panose="020B0604020202020204" pitchFamily="34" charset="0"/>
                <a:ea typeface="MS Mincho" panose="02020609040205080304" pitchFamily="49" charset="-128"/>
                <a:cs typeface="Arial" panose="020B0604020202020204" pitchFamily="34" charset="0"/>
              </a:rPr>
              <a:t>条</a:t>
            </a:r>
            <a:r>
              <a:rPr lang="en-US" altLang="ja-JP" sz="1600" b="1" dirty="0">
                <a:latin typeface="Arial" panose="020B0604020202020204" pitchFamily="34" charset="0"/>
                <a:ea typeface="MS Mincho" panose="02020609040205080304" pitchFamily="49" charset="-128"/>
                <a:cs typeface="Arial" panose="020B0604020202020204" pitchFamily="34" charset="0"/>
              </a:rPr>
              <a:t>1</a:t>
            </a:r>
            <a:r>
              <a:rPr lang="ja-JP" altLang="en-US" sz="1600" b="1" dirty="0">
                <a:latin typeface="Arial" panose="020B0604020202020204" pitchFamily="34" charset="0"/>
                <a:ea typeface="MS Mincho" panose="02020609040205080304" pitchFamily="49" charset="-128"/>
                <a:cs typeface="Arial" panose="020B0604020202020204" pitchFamily="34" charset="0"/>
              </a:rPr>
              <a:t>項</a:t>
            </a:r>
            <a:r>
              <a:rPr lang="en-US" altLang="ja-JP" sz="1600" b="1" dirty="0">
                <a:latin typeface="Arial" panose="020B0604020202020204" pitchFamily="34" charset="0"/>
                <a:ea typeface="MS Mincho" panose="02020609040205080304" pitchFamily="49" charset="-128"/>
                <a:cs typeface="Arial" panose="020B0604020202020204" pitchFamily="34" charset="0"/>
              </a:rPr>
              <a:t>3</a:t>
            </a:r>
            <a:r>
              <a:rPr lang="ja-JP" altLang="en-US" sz="1600" b="1" dirty="0">
                <a:latin typeface="Arial" panose="020B0604020202020204" pitchFamily="34" charset="0"/>
                <a:ea typeface="MS Mincho" panose="02020609040205080304" pitchFamily="49" charset="-128"/>
                <a:cs typeface="Arial" panose="020B0604020202020204" pitchFamily="34" charset="0"/>
              </a:rPr>
              <a:t>号： </a:t>
            </a:r>
            <a:r>
              <a:rPr lang="ja-JP" altLang="en-US" sz="1600" dirty="0">
                <a:latin typeface="Arial" panose="020B0604020202020204" pitchFamily="34" charset="0"/>
                <a:ea typeface="MS Mincho" panose="02020609040205080304" pitchFamily="49" charset="-128"/>
                <a:cs typeface="Arial" panose="020B0604020202020204" pitchFamily="34" charset="0"/>
              </a:rPr>
              <a:t>「マイクロ小売りや仕事やサービス」とは、職場や売店など確定した場所に事業を行わずに、商売やサービス、旅客及び貨物運送サービスである。</a:t>
            </a:r>
            <a:endParaRPr lang="en-US" altLang="ja-JP" sz="1600" dirty="0">
              <a:latin typeface="Arial" panose="020B0604020202020204" pitchFamily="34" charset="0"/>
              <a:ea typeface="MS Mincho" panose="02020609040205080304" pitchFamily="49" charset="-128"/>
              <a:cs typeface="Arial" panose="020B0604020202020204" pitchFamily="34" charset="0"/>
            </a:endParaRPr>
          </a:p>
          <a:p>
            <a:pPr marL="0" indent="0">
              <a:lnSpc>
                <a:spcPct val="170000"/>
              </a:lnSpc>
              <a:buNone/>
            </a:pPr>
            <a:r>
              <a:rPr lang="ja-JP" altLang="en-US" sz="1600" b="1" dirty="0">
                <a:latin typeface="Arial" panose="020B0604020202020204" pitchFamily="34" charset="0"/>
                <a:ea typeface="MS Mincho" panose="02020609040205080304" pitchFamily="49" charset="-128"/>
                <a:cs typeface="Arial" panose="020B0604020202020204" pitchFamily="34" charset="0"/>
              </a:rPr>
              <a:t>改正法第</a:t>
            </a:r>
            <a:r>
              <a:rPr lang="en-US" altLang="ja-JP" sz="1600" b="1" dirty="0">
                <a:latin typeface="Arial" panose="020B0604020202020204" pitchFamily="34" charset="0"/>
                <a:ea typeface="MS Mincho" panose="02020609040205080304" pitchFamily="49" charset="-128"/>
                <a:cs typeface="Arial" panose="020B0604020202020204" pitchFamily="34" charset="0"/>
              </a:rPr>
              <a:t>12</a:t>
            </a:r>
            <a:r>
              <a:rPr lang="ja-JP" altLang="en-US" sz="1600" b="1" dirty="0">
                <a:latin typeface="Arial" panose="020B0604020202020204" pitchFamily="34" charset="0"/>
                <a:ea typeface="MS Mincho" panose="02020609040205080304" pitchFamily="49" charset="-128"/>
                <a:cs typeface="Arial" panose="020B0604020202020204" pitchFamily="34" charset="0"/>
              </a:rPr>
              <a:t>条</a:t>
            </a:r>
            <a:r>
              <a:rPr lang="en-US" altLang="ja-JP" sz="1600" b="1" dirty="0">
                <a:latin typeface="Arial" panose="020B0604020202020204" pitchFamily="34" charset="0"/>
                <a:ea typeface="MS Mincho" panose="02020609040205080304" pitchFamily="49" charset="-128"/>
                <a:cs typeface="Arial" panose="020B0604020202020204" pitchFamily="34" charset="0"/>
              </a:rPr>
              <a:t>1</a:t>
            </a:r>
            <a:r>
              <a:rPr lang="ja-JP" altLang="en-US" sz="1600" b="1" dirty="0">
                <a:latin typeface="Arial" panose="020B0604020202020204" pitchFamily="34" charset="0"/>
                <a:ea typeface="MS Mincho" panose="02020609040205080304" pitchFamily="49" charset="-128"/>
                <a:cs typeface="Arial" panose="020B0604020202020204" pitchFamily="34" charset="0"/>
              </a:rPr>
              <a:t>項</a:t>
            </a:r>
            <a:r>
              <a:rPr lang="en-US" altLang="ja-JP" sz="1600" b="1" dirty="0">
                <a:latin typeface="Arial" panose="020B0604020202020204" pitchFamily="34" charset="0"/>
                <a:ea typeface="MS Mincho" panose="02020609040205080304" pitchFamily="49" charset="-128"/>
                <a:cs typeface="Arial" panose="020B0604020202020204" pitchFamily="34" charset="0"/>
              </a:rPr>
              <a:t>3</a:t>
            </a:r>
            <a:r>
              <a:rPr lang="ja-JP" altLang="en-US" sz="1600" b="1" dirty="0">
                <a:latin typeface="Arial" panose="020B0604020202020204" pitchFamily="34" charset="0"/>
                <a:ea typeface="MS Mincho" panose="02020609040205080304" pitchFamily="49" charset="-128"/>
                <a:cs typeface="Arial" panose="020B0604020202020204" pitchFamily="34" charset="0"/>
              </a:rPr>
              <a:t>号：</a:t>
            </a:r>
            <a:r>
              <a:rPr lang="ja-JP" altLang="en-US" sz="1600" dirty="0">
                <a:latin typeface="Arial" panose="020B0604020202020204" pitchFamily="34" charset="0"/>
                <a:ea typeface="MS Mincho" panose="02020609040205080304" pitchFamily="49" charset="-128"/>
                <a:cs typeface="Arial" panose="020B0604020202020204" pitchFamily="34" charset="0"/>
              </a:rPr>
              <a:t>課税対象所得－「その他の所得」：イクロ小売りや仕事やサービスによる所得</a:t>
            </a:r>
            <a:endParaRPr lang="en-US" altLang="ja-JP" sz="1600" dirty="0">
              <a:latin typeface="Arial" panose="020B0604020202020204" pitchFamily="34" charset="0"/>
              <a:ea typeface="MS Mincho" panose="02020609040205080304" pitchFamily="49" charset="-128"/>
              <a:cs typeface="Arial" panose="020B0604020202020204" pitchFamily="34" charset="0"/>
            </a:endParaRPr>
          </a:p>
          <a:p>
            <a:pPr marL="0" indent="0">
              <a:lnSpc>
                <a:spcPct val="170000"/>
              </a:lnSpc>
              <a:buNone/>
            </a:pPr>
            <a:r>
              <a:rPr lang="ja-JP" altLang="en-US" sz="1600" b="1" dirty="0">
                <a:latin typeface="Arial" panose="020B0604020202020204" pitchFamily="34" charset="0"/>
                <a:ea typeface="MS Mincho" panose="02020609040205080304" pitchFamily="49" charset="-128"/>
                <a:cs typeface="Arial" panose="020B0604020202020204" pitchFamily="34" charset="0"/>
              </a:rPr>
              <a:t>改正法第</a:t>
            </a:r>
            <a:r>
              <a:rPr lang="en-US" altLang="ja-JP" sz="1600" b="1" dirty="0">
                <a:latin typeface="Arial" panose="020B0604020202020204" pitchFamily="34" charset="0"/>
                <a:ea typeface="MS Mincho" panose="02020609040205080304" pitchFamily="49" charset="-128"/>
                <a:cs typeface="Arial" panose="020B0604020202020204" pitchFamily="34" charset="0"/>
              </a:rPr>
              <a:t>21</a:t>
            </a:r>
            <a:r>
              <a:rPr lang="ja-JP" altLang="en-US" sz="1600" b="1" dirty="0">
                <a:latin typeface="Arial" panose="020B0604020202020204" pitchFamily="34" charset="0"/>
                <a:ea typeface="MS Mincho" panose="02020609040205080304" pitchFamily="49" charset="-128"/>
                <a:cs typeface="Arial" panose="020B0604020202020204" pitchFamily="34" charset="0"/>
              </a:rPr>
              <a:t>条</a:t>
            </a:r>
            <a:r>
              <a:rPr lang="en-US" altLang="ja-JP" sz="1600" b="1" dirty="0">
                <a:latin typeface="Arial" panose="020B0604020202020204" pitchFamily="34" charset="0"/>
                <a:ea typeface="MS Mincho" panose="02020609040205080304" pitchFamily="49" charset="-128"/>
                <a:cs typeface="Arial" panose="020B0604020202020204" pitchFamily="34" charset="0"/>
              </a:rPr>
              <a:t>4</a:t>
            </a:r>
            <a:r>
              <a:rPr lang="ja-JP" altLang="en-US" sz="1600" b="1" dirty="0">
                <a:latin typeface="Arial" panose="020B0604020202020204" pitchFamily="34" charset="0"/>
                <a:ea typeface="MS Mincho" panose="02020609040205080304" pitchFamily="49" charset="-128"/>
                <a:cs typeface="Arial" panose="020B0604020202020204" pitchFamily="34" charset="0"/>
              </a:rPr>
              <a:t>項：</a:t>
            </a:r>
            <a:r>
              <a:rPr lang="ja-JP" altLang="en-US" sz="1600" dirty="0">
                <a:latin typeface="Arial" panose="020B0604020202020204" pitchFamily="34" charset="0"/>
                <a:ea typeface="MS Mincho" panose="02020609040205080304" pitchFamily="49" charset="-128"/>
                <a:cs typeface="Arial" panose="020B0604020202020204" pitchFamily="34" charset="0"/>
              </a:rPr>
              <a:t>地方自治体が納税額を決定する。</a:t>
            </a:r>
            <a:endParaRPr lang="en-US" altLang="ja-JP" sz="1600" dirty="0">
              <a:latin typeface="Arial" panose="020B0604020202020204" pitchFamily="34" charset="0"/>
              <a:ea typeface="MS Mincho" panose="02020609040205080304" pitchFamily="49" charset="-128"/>
              <a:cs typeface="Arial" panose="020B0604020202020204" pitchFamily="34" charset="0"/>
            </a:endParaRPr>
          </a:p>
          <a:p>
            <a:pPr marL="0" indent="0">
              <a:lnSpc>
                <a:spcPct val="170000"/>
              </a:lnSpc>
              <a:buNone/>
            </a:pPr>
            <a:r>
              <a:rPr lang="ja-JP" altLang="en-US" sz="1600" dirty="0">
                <a:latin typeface="Arial" panose="020B0604020202020204" pitchFamily="34" charset="0"/>
                <a:ea typeface="MS Mincho" panose="02020609040205080304" pitchFamily="49" charset="-128"/>
                <a:cs typeface="Arial" panose="020B0604020202020204" pitchFamily="34" charset="0"/>
              </a:rPr>
              <a:t>（</a:t>
            </a:r>
            <a:r>
              <a:rPr lang="en-US" altLang="ja-JP" sz="1600" dirty="0">
                <a:latin typeface="Arial" panose="020B0604020202020204" pitchFamily="34" charset="0"/>
                <a:ea typeface="MS Mincho" panose="02020609040205080304" pitchFamily="49" charset="-128"/>
                <a:cs typeface="Arial" panose="020B0604020202020204" pitchFamily="34" charset="0"/>
              </a:rPr>
              <a:t>1</a:t>
            </a:r>
            <a:r>
              <a:rPr lang="ja-JP" altLang="en-US" sz="1600" dirty="0">
                <a:latin typeface="Arial" panose="020B0604020202020204" pitchFamily="34" charset="0"/>
                <a:ea typeface="MS Mincho" panose="02020609040205080304" pitchFamily="49" charset="-128"/>
                <a:cs typeface="Arial" panose="020B0604020202020204" pitchFamily="34" charset="0"/>
              </a:rPr>
              <a:t>）職場や売店など確定した場所に事業を行わずに、外やオープンスペースに商売やサービスを営む場合の納税額：最低額は、最低賃金の</a:t>
            </a:r>
            <a:r>
              <a:rPr lang="en-US" altLang="ja-JP" sz="1600" dirty="0">
                <a:latin typeface="Arial" panose="020B0604020202020204" pitchFamily="34" charset="0"/>
                <a:ea typeface="MS Mincho" panose="02020609040205080304" pitchFamily="49" charset="-128"/>
                <a:cs typeface="Arial" panose="020B0604020202020204" pitchFamily="34" charset="0"/>
              </a:rPr>
              <a:t>1</a:t>
            </a:r>
            <a:r>
              <a:rPr lang="ja-JP" altLang="en-US" sz="1600" dirty="0">
                <a:latin typeface="Arial" panose="020B0604020202020204" pitchFamily="34" charset="0"/>
                <a:ea typeface="MS Mincho" panose="02020609040205080304" pitchFamily="49" charset="-128"/>
                <a:cs typeface="Arial" panose="020B0604020202020204" pitchFamily="34" charset="0"/>
              </a:rPr>
              <a:t>％、最高額は、最低賃金の</a:t>
            </a:r>
            <a:r>
              <a:rPr lang="en-US" altLang="ja-JP" sz="1600" dirty="0">
                <a:latin typeface="Arial" panose="020B0604020202020204" pitchFamily="34" charset="0"/>
                <a:ea typeface="MS Mincho" panose="02020609040205080304" pitchFamily="49" charset="-128"/>
                <a:cs typeface="Arial" panose="020B0604020202020204" pitchFamily="34" charset="0"/>
              </a:rPr>
              <a:t>50</a:t>
            </a:r>
            <a:r>
              <a:rPr lang="ja-JP" altLang="en-US" sz="1600" dirty="0">
                <a:latin typeface="Arial" panose="020B0604020202020204" pitchFamily="34" charset="0"/>
                <a:ea typeface="MS Mincho" panose="02020609040205080304" pitchFamily="49" charset="-128"/>
                <a:cs typeface="Arial" panose="020B0604020202020204" pitchFamily="34" charset="0"/>
              </a:rPr>
              <a:t>％</a:t>
            </a:r>
            <a:endParaRPr lang="en-US" altLang="ja-JP" sz="1600" dirty="0">
              <a:latin typeface="Arial" panose="020B0604020202020204" pitchFamily="34" charset="0"/>
              <a:ea typeface="MS Mincho" panose="02020609040205080304" pitchFamily="49" charset="-128"/>
              <a:cs typeface="Arial" panose="020B0604020202020204" pitchFamily="34" charset="0"/>
            </a:endParaRPr>
          </a:p>
          <a:p>
            <a:pPr marL="0" indent="0">
              <a:lnSpc>
                <a:spcPct val="170000"/>
              </a:lnSpc>
              <a:buNone/>
            </a:pPr>
            <a:r>
              <a:rPr lang="ja-JP" altLang="en-US" sz="1600" dirty="0">
                <a:latin typeface="Arial" panose="020B0604020202020204" pitchFamily="34" charset="0"/>
                <a:ea typeface="MS Mincho" panose="02020609040205080304" pitchFamily="49" charset="-128"/>
                <a:cs typeface="Arial" panose="020B0604020202020204" pitchFamily="34" charset="0"/>
              </a:rPr>
              <a:t>（</a:t>
            </a:r>
            <a:r>
              <a:rPr lang="en-US" altLang="ja-JP" sz="1600" dirty="0">
                <a:latin typeface="Arial" panose="020B0604020202020204" pitchFamily="34" charset="0"/>
                <a:ea typeface="MS Mincho" panose="02020609040205080304" pitchFamily="49" charset="-128"/>
                <a:cs typeface="Arial" panose="020B0604020202020204" pitchFamily="34" charset="0"/>
              </a:rPr>
              <a:t>2</a:t>
            </a:r>
            <a:r>
              <a:rPr lang="ja-JP" altLang="en-US" sz="1600" dirty="0">
                <a:latin typeface="Arial" panose="020B0604020202020204" pitchFamily="34" charset="0"/>
                <a:ea typeface="MS Mincho" panose="02020609040205080304" pitchFamily="49" charset="-128"/>
                <a:cs typeface="Arial" panose="020B0604020202020204" pitchFamily="34" charset="0"/>
              </a:rPr>
              <a:t>）個人的に旅客及び貨物運送業を営む場合の納税額：最低額は、最低賃金の</a:t>
            </a:r>
            <a:r>
              <a:rPr lang="en-US" altLang="ja-JP" sz="1600" dirty="0">
                <a:latin typeface="Arial" panose="020B0604020202020204" pitchFamily="34" charset="0"/>
                <a:ea typeface="MS Mincho" panose="02020609040205080304" pitchFamily="49" charset="-128"/>
                <a:cs typeface="Arial" panose="020B0604020202020204" pitchFamily="34" charset="0"/>
              </a:rPr>
              <a:t>5</a:t>
            </a:r>
            <a:r>
              <a:rPr lang="ja-JP" altLang="en-US" sz="1600" dirty="0">
                <a:latin typeface="Arial" panose="020B0604020202020204" pitchFamily="34" charset="0"/>
                <a:ea typeface="MS Mincho" panose="02020609040205080304" pitchFamily="49" charset="-128"/>
                <a:cs typeface="Arial" panose="020B0604020202020204" pitchFamily="34" charset="0"/>
              </a:rPr>
              <a:t>％、最高額は、最低賃金と相当する額</a:t>
            </a:r>
            <a:endParaRPr lang="en-US" altLang="ja-JP" sz="1600" dirty="0">
              <a:latin typeface="Arial" panose="020B0604020202020204" pitchFamily="34" charset="0"/>
              <a:ea typeface="MS Mincho" panose="02020609040205080304" pitchFamily="49" charset="-128"/>
              <a:cs typeface="Arial" panose="020B0604020202020204" pitchFamily="34" charset="0"/>
            </a:endParaRPr>
          </a:p>
        </p:txBody>
      </p:sp>
      <p:sp>
        <p:nvSpPr>
          <p:cNvPr id="3" name="Footer Placeholder 2">
            <a:extLst>
              <a:ext uri="{FF2B5EF4-FFF2-40B4-BE49-F238E27FC236}">
                <a16:creationId xmlns:a16="http://schemas.microsoft.com/office/drawing/2014/main" id="{15092994-CF36-4329-89E7-1EFE25C62EA4}"/>
              </a:ext>
            </a:extLst>
          </p:cNvPr>
          <p:cNvSpPr>
            <a:spLocks noGrp="1"/>
          </p:cNvSpPr>
          <p:nvPr>
            <p:ph type="ftr" sz="quarter" idx="11"/>
          </p:nvPr>
        </p:nvSpPr>
        <p:spPr/>
        <p:txBody>
          <a:bodyPr/>
          <a:lstStyle/>
          <a:p>
            <a:r>
              <a:rPr lang="en-US" b="1" dirty="0">
                <a:solidFill>
                  <a:srgbClr val="00B0F0"/>
                </a:solidFill>
                <a:latin typeface="MS Mincho" panose="02020609040205080304" pitchFamily="49" charset="-128"/>
                <a:ea typeface="MS Mincho" panose="02020609040205080304" pitchFamily="49" charset="-128"/>
              </a:rPr>
              <a:t>@ANTT</a:t>
            </a:r>
            <a:r>
              <a:rPr lang="ja-JP" altLang="en-US" b="1" dirty="0">
                <a:solidFill>
                  <a:srgbClr val="00B0F0"/>
                </a:solidFill>
                <a:latin typeface="MS Mincho" panose="02020609040205080304" pitchFamily="49" charset="-128"/>
                <a:ea typeface="MS Mincho" panose="02020609040205080304" pitchFamily="49" charset="-128"/>
              </a:rPr>
              <a:t>コンサルティング</a:t>
            </a:r>
            <a:endParaRPr lang="en-US" b="1" dirty="0">
              <a:solidFill>
                <a:srgbClr val="00B0F0"/>
              </a:solidFill>
              <a:latin typeface="MS Mincho" panose="02020609040205080304" pitchFamily="49" charset="-128"/>
              <a:ea typeface="MS Mincho" panose="02020609040205080304" pitchFamily="49" charset="-128"/>
            </a:endParaRPr>
          </a:p>
        </p:txBody>
      </p:sp>
      <p:pic>
        <p:nvPicPr>
          <p:cNvPr id="8" name="Picture 7">
            <a:extLst>
              <a:ext uri="{FF2B5EF4-FFF2-40B4-BE49-F238E27FC236}">
                <a16:creationId xmlns:a16="http://schemas.microsoft.com/office/drawing/2014/main" id="{0AC0A30D-B134-457B-ABA7-684BCB637F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67383" y="144781"/>
            <a:ext cx="2246429" cy="702009"/>
          </a:xfrm>
          <a:prstGeom prst="rect">
            <a:avLst/>
          </a:prstGeom>
        </p:spPr>
      </p:pic>
      <p:sp>
        <p:nvSpPr>
          <p:cNvPr id="4" name="Slide Number Placeholder 3">
            <a:extLst>
              <a:ext uri="{FF2B5EF4-FFF2-40B4-BE49-F238E27FC236}">
                <a16:creationId xmlns:a16="http://schemas.microsoft.com/office/drawing/2014/main" id="{C28DF477-324A-47B7-AF59-C7E83FD86E49}"/>
              </a:ext>
            </a:extLst>
          </p:cNvPr>
          <p:cNvSpPr>
            <a:spLocks noGrp="1"/>
          </p:cNvSpPr>
          <p:nvPr>
            <p:ph type="sldNum" sz="quarter" idx="12"/>
          </p:nvPr>
        </p:nvSpPr>
        <p:spPr/>
        <p:txBody>
          <a:bodyPr/>
          <a:lstStyle/>
          <a:p>
            <a:fld id="{8C3FA8B5-53A0-4987-93BC-A0BD009116E8}" type="slidenum">
              <a:rPr lang="en-US" smtClean="0">
                <a:latin typeface="Arial" panose="020B0604020202020204" pitchFamily="34" charset="0"/>
                <a:cs typeface="Arial" panose="020B0604020202020204" pitchFamily="34" charset="0"/>
              </a:rPr>
              <a:t>12</a:t>
            </a:fld>
            <a:endParaRPr lang="en-US" dirty="0">
              <a:latin typeface="Arial" panose="020B0604020202020204" pitchFamily="34" charset="0"/>
              <a:cs typeface="Arial" panose="020B0604020202020204" pitchFamily="34" charset="0"/>
            </a:endParaRPr>
          </a:p>
        </p:txBody>
      </p:sp>
      <p:cxnSp>
        <p:nvCxnSpPr>
          <p:cNvPr id="9" name="Straight Connector 8">
            <a:extLst>
              <a:ext uri="{FF2B5EF4-FFF2-40B4-BE49-F238E27FC236}">
                <a16:creationId xmlns:a16="http://schemas.microsoft.com/office/drawing/2014/main" id="{3885C2EF-A3FE-4173-8A84-B9FFBB719005}"/>
              </a:ext>
            </a:extLst>
          </p:cNvPr>
          <p:cNvCxnSpPr/>
          <p:nvPr/>
        </p:nvCxnSpPr>
        <p:spPr>
          <a:xfrm>
            <a:off x="838200" y="1252025"/>
            <a:ext cx="8784102" cy="0"/>
          </a:xfrm>
          <a:prstGeom prst="line">
            <a:avLst/>
          </a:prstGeom>
          <a:ln w="19050">
            <a:solidFill>
              <a:srgbClr val="00B0F0"/>
            </a:solidFill>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204336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5DF4E-6770-49C9-A61B-B1760EADAFF4}"/>
              </a:ext>
            </a:extLst>
          </p:cNvPr>
          <p:cNvSpPr>
            <a:spLocks noGrp="1"/>
          </p:cNvSpPr>
          <p:nvPr>
            <p:ph type="title"/>
          </p:nvPr>
        </p:nvSpPr>
        <p:spPr>
          <a:xfrm>
            <a:off x="838200" y="365126"/>
            <a:ext cx="8784102" cy="886900"/>
          </a:xfrm>
        </p:spPr>
        <p:txBody>
          <a:bodyPr>
            <a:normAutofit/>
          </a:bodyPr>
          <a:lstStyle/>
          <a:p>
            <a:r>
              <a:rPr lang="ja-JP" altLang="en-US" sz="4000" dirty="0">
                <a:latin typeface="Arial" panose="020B0604020202020204" pitchFamily="34" charset="0"/>
                <a:ea typeface="MS Mincho" panose="02020609040205080304" pitchFamily="49" charset="-128"/>
                <a:cs typeface="Arial" panose="020B0604020202020204" pitchFamily="34" charset="0"/>
              </a:rPr>
              <a:t>改正による新しい規定③</a:t>
            </a:r>
            <a:endParaRPr lang="en-US" sz="4000" dirty="0"/>
          </a:p>
        </p:txBody>
      </p:sp>
      <p:sp>
        <p:nvSpPr>
          <p:cNvPr id="6" name="Content Placeholder 5">
            <a:extLst>
              <a:ext uri="{FF2B5EF4-FFF2-40B4-BE49-F238E27FC236}">
                <a16:creationId xmlns:a16="http://schemas.microsoft.com/office/drawing/2014/main" id="{CE70FB8A-D137-4B14-844C-8FCAF7266410}"/>
              </a:ext>
            </a:extLst>
          </p:cNvPr>
          <p:cNvSpPr>
            <a:spLocks noGrp="1"/>
          </p:cNvSpPr>
          <p:nvPr>
            <p:ph idx="1"/>
          </p:nvPr>
        </p:nvSpPr>
        <p:spPr>
          <a:xfrm>
            <a:off x="838200" y="1433017"/>
            <a:ext cx="10515600" cy="4763065"/>
          </a:xfrm>
        </p:spPr>
        <p:txBody>
          <a:bodyPr>
            <a:normAutofit fontScale="70000" lnSpcReduction="20000"/>
          </a:bodyPr>
          <a:lstStyle/>
          <a:p>
            <a:pPr marL="0" indent="0">
              <a:lnSpc>
                <a:spcPct val="160000"/>
              </a:lnSpc>
              <a:buNone/>
            </a:pPr>
            <a:r>
              <a:rPr lang="ja-JP" altLang="en-US" sz="3400" b="1" dirty="0">
                <a:solidFill>
                  <a:srgbClr val="00B0F0"/>
                </a:solidFill>
                <a:latin typeface="Arial" panose="020B0604020202020204" pitchFamily="34" charset="0"/>
                <a:ea typeface="MS Mincho" panose="02020609040205080304" pitchFamily="49" charset="-128"/>
                <a:cs typeface="Arial" panose="020B0604020202020204" pitchFamily="34" charset="0"/>
              </a:rPr>
              <a:t>外国に納付した税金につき、モンゴル国に納付すべき税額から控除する原則が定められた。</a:t>
            </a:r>
            <a:endParaRPr lang="en-US" altLang="ja-JP" sz="3400" b="1" dirty="0">
              <a:solidFill>
                <a:srgbClr val="00B0F0"/>
              </a:solidFill>
              <a:latin typeface="Arial" panose="020B0604020202020204" pitchFamily="34" charset="0"/>
              <a:ea typeface="MS Mincho" panose="02020609040205080304" pitchFamily="49" charset="-128"/>
              <a:cs typeface="Arial" panose="020B0604020202020204" pitchFamily="34" charset="0"/>
            </a:endParaRPr>
          </a:p>
          <a:p>
            <a:pPr marL="0" indent="0">
              <a:lnSpc>
                <a:spcPct val="160000"/>
              </a:lnSpc>
              <a:buNone/>
            </a:pPr>
            <a:r>
              <a:rPr lang="ja-JP" altLang="en-US" dirty="0">
                <a:latin typeface="Arial" panose="020B0604020202020204" pitchFamily="34" charset="0"/>
                <a:ea typeface="MS Mincho" panose="02020609040205080304" pitchFamily="49" charset="-128"/>
                <a:cs typeface="Arial" panose="020B0604020202020204" pitchFamily="34" charset="0"/>
              </a:rPr>
              <a:t>納税者が外国に納付した税金に対して免除することは、国際的な経験である。しかし、現行法では、納税者が外国に納付した税金につき減税するときに「国際条約（所得と財産に関する税金につき二重課税を除去し、脱税行為を予防することに関する）」しか適用されない状況である。従って、二重課税を除去し、納税者の納付負担を軽減するために、</a:t>
            </a:r>
            <a:r>
              <a:rPr lang="ja-JP" altLang="en-US" b="1" dirty="0">
                <a:solidFill>
                  <a:srgbClr val="00B0F0"/>
                </a:solidFill>
                <a:latin typeface="Arial" panose="020B0604020202020204" pitchFamily="34" charset="0"/>
                <a:ea typeface="MS Mincho" panose="02020609040205080304" pitchFamily="49" charset="-128"/>
                <a:cs typeface="Arial" panose="020B0604020202020204" pitchFamily="34" charset="0"/>
              </a:rPr>
              <a:t>国際条約の有無を問わずに</a:t>
            </a:r>
            <a:r>
              <a:rPr lang="ja-JP" altLang="en-US" dirty="0">
                <a:latin typeface="Arial" panose="020B0604020202020204" pitchFamily="34" charset="0"/>
                <a:ea typeface="MS Mincho" panose="02020609040205080304" pitchFamily="49" charset="-128"/>
                <a:cs typeface="Arial" panose="020B0604020202020204" pitchFamily="34" charset="0"/>
              </a:rPr>
              <a:t>、納税者が外国に納付した税金につき</a:t>
            </a:r>
            <a:r>
              <a:rPr lang="ja-JP" altLang="en-US" b="1" dirty="0">
                <a:solidFill>
                  <a:srgbClr val="00B0F0"/>
                </a:solidFill>
                <a:latin typeface="Arial" panose="020B0604020202020204" pitchFamily="34" charset="0"/>
                <a:ea typeface="MS Mincho" panose="02020609040205080304" pitchFamily="49" charset="-128"/>
                <a:cs typeface="Arial" panose="020B0604020202020204" pitchFamily="34" charset="0"/>
              </a:rPr>
              <a:t>免除する規定</a:t>
            </a:r>
            <a:r>
              <a:rPr lang="ja-JP" altLang="en-US" dirty="0">
                <a:latin typeface="Arial" panose="020B0604020202020204" pitchFamily="34" charset="0"/>
                <a:ea typeface="MS Mincho" panose="02020609040205080304" pitchFamily="49" charset="-128"/>
                <a:cs typeface="Arial" panose="020B0604020202020204" pitchFamily="34" charset="0"/>
              </a:rPr>
              <a:t>が設けられた。</a:t>
            </a:r>
            <a:endParaRPr lang="mn-MN" altLang="ja-JP" dirty="0">
              <a:latin typeface="Arial" panose="020B0604020202020204" pitchFamily="34" charset="0"/>
              <a:ea typeface="MS Mincho" panose="02020609040205080304" pitchFamily="49" charset="-128"/>
              <a:cs typeface="Arial" panose="020B0604020202020204" pitchFamily="34" charset="0"/>
            </a:endParaRPr>
          </a:p>
          <a:p>
            <a:pPr marL="0" indent="0">
              <a:lnSpc>
                <a:spcPct val="160000"/>
              </a:lnSpc>
              <a:buNone/>
            </a:pPr>
            <a:r>
              <a:rPr lang="ja-JP" altLang="en-US" b="1" dirty="0">
                <a:latin typeface="Arial" panose="020B0604020202020204" pitchFamily="34" charset="0"/>
                <a:ea typeface="MS Mincho" panose="02020609040205080304" pitchFamily="49" charset="-128"/>
                <a:cs typeface="Arial" panose="020B0604020202020204" pitchFamily="34" charset="0"/>
              </a:rPr>
              <a:t>改正法第</a:t>
            </a:r>
            <a:r>
              <a:rPr lang="en-US" altLang="ja-JP" b="1" dirty="0">
                <a:latin typeface="Arial" panose="020B0604020202020204" pitchFamily="34" charset="0"/>
                <a:ea typeface="MS Mincho" panose="02020609040205080304" pitchFamily="49" charset="-128"/>
                <a:cs typeface="Arial" panose="020B0604020202020204" pitchFamily="34" charset="0"/>
              </a:rPr>
              <a:t>24</a:t>
            </a:r>
            <a:r>
              <a:rPr lang="ja-JP" altLang="en-US" b="1" dirty="0">
                <a:latin typeface="Arial" panose="020B0604020202020204" pitchFamily="34" charset="0"/>
                <a:ea typeface="MS Mincho" panose="02020609040205080304" pitchFamily="49" charset="-128"/>
                <a:cs typeface="Arial" panose="020B0604020202020204" pitchFamily="34" charset="0"/>
              </a:rPr>
              <a:t>条：</a:t>
            </a:r>
            <a:r>
              <a:rPr lang="ja-JP" altLang="en-US" dirty="0">
                <a:latin typeface="Arial" panose="020B0604020202020204" pitchFamily="34" charset="0"/>
                <a:ea typeface="MS Mincho" panose="02020609040205080304" pitchFamily="49" charset="-128"/>
                <a:cs typeface="Arial" panose="020B0604020202020204" pitchFamily="34" charset="0"/>
              </a:rPr>
              <a:t>モンゴル国における居住者たる納税者が外国に納付した税金につき、当該納税者がモンゴル国に納付すべき税額から控除する。</a:t>
            </a:r>
            <a:endParaRPr lang="en-US" dirty="0">
              <a:latin typeface="Arial" panose="020B0604020202020204" pitchFamily="34" charset="0"/>
              <a:ea typeface="MS Mincho" panose="02020609040205080304" pitchFamily="49" charset="-128"/>
              <a:cs typeface="Arial" panose="020B0604020202020204" pitchFamily="34" charset="0"/>
            </a:endParaRPr>
          </a:p>
        </p:txBody>
      </p:sp>
      <p:sp>
        <p:nvSpPr>
          <p:cNvPr id="3" name="Footer Placeholder 2">
            <a:extLst>
              <a:ext uri="{FF2B5EF4-FFF2-40B4-BE49-F238E27FC236}">
                <a16:creationId xmlns:a16="http://schemas.microsoft.com/office/drawing/2014/main" id="{C9ABC0CB-2074-4209-976C-1EDF4ADCDDF4}"/>
              </a:ext>
            </a:extLst>
          </p:cNvPr>
          <p:cNvSpPr>
            <a:spLocks noGrp="1"/>
          </p:cNvSpPr>
          <p:nvPr>
            <p:ph type="ftr" sz="quarter" idx="11"/>
          </p:nvPr>
        </p:nvSpPr>
        <p:spPr/>
        <p:txBody>
          <a:bodyPr/>
          <a:lstStyle/>
          <a:p>
            <a:r>
              <a:rPr lang="en-US" b="1" dirty="0">
                <a:solidFill>
                  <a:srgbClr val="00B0F0"/>
                </a:solidFill>
                <a:latin typeface="Arial" panose="020B0604020202020204" pitchFamily="34" charset="0"/>
                <a:ea typeface="MS Mincho" panose="02020609040205080304" pitchFamily="49" charset="-128"/>
                <a:cs typeface="Arial" panose="020B0604020202020204" pitchFamily="34" charset="0"/>
              </a:rPr>
              <a:t>@ANTT</a:t>
            </a:r>
            <a:r>
              <a:rPr lang="ja-JP" altLang="en-US" b="1" dirty="0">
                <a:solidFill>
                  <a:srgbClr val="00B0F0"/>
                </a:solidFill>
                <a:latin typeface="Arial" panose="020B0604020202020204" pitchFamily="34" charset="0"/>
                <a:ea typeface="MS Mincho" panose="02020609040205080304" pitchFamily="49" charset="-128"/>
                <a:cs typeface="Arial" panose="020B0604020202020204" pitchFamily="34" charset="0"/>
              </a:rPr>
              <a:t>コンサルティング</a:t>
            </a:r>
            <a:endParaRPr lang="en-US" b="1" dirty="0">
              <a:solidFill>
                <a:srgbClr val="00B0F0"/>
              </a:solidFill>
              <a:latin typeface="Arial" panose="020B0604020202020204" pitchFamily="34" charset="0"/>
              <a:ea typeface="MS Mincho" panose="02020609040205080304" pitchFamily="49" charset="-128"/>
              <a:cs typeface="Arial" panose="020B0604020202020204" pitchFamily="34" charset="0"/>
            </a:endParaRPr>
          </a:p>
        </p:txBody>
      </p:sp>
      <p:pic>
        <p:nvPicPr>
          <p:cNvPr id="8" name="Picture 7">
            <a:extLst>
              <a:ext uri="{FF2B5EF4-FFF2-40B4-BE49-F238E27FC236}">
                <a16:creationId xmlns:a16="http://schemas.microsoft.com/office/drawing/2014/main" id="{D10757F7-4E78-4124-9E69-DC2DC45B6C0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67383" y="144781"/>
            <a:ext cx="2246429" cy="702009"/>
          </a:xfrm>
          <a:prstGeom prst="rect">
            <a:avLst/>
          </a:prstGeom>
        </p:spPr>
      </p:pic>
      <p:sp>
        <p:nvSpPr>
          <p:cNvPr id="4" name="Slide Number Placeholder 3">
            <a:extLst>
              <a:ext uri="{FF2B5EF4-FFF2-40B4-BE49-F238E27FC236}">
                <a16:creationId xmlns:a16="http://schemas.microsoft.com/office/drawing/2014/main" id="{B2B99F4B-C687-4C68-B7DA-3ACE221BB035}"/>
              </a:ext>
            </a:extLst>
          </p:cNvPr>
          <p:cNvSpPr>
            <a:spLocks noGrp="1"/>
          </p:cNvSpPr>
          <p:nvPr>
            <p:ph type="sldNum" sz="quarter" idx="12"/>
          </p:nvPr>
        </p:nvSpPr>
        <p:spPr/>
        <p:txBody>
          <a:bodyPr/>
          <a:lstStyle/>
          <a:p>
            <a:fld id="{8C3FA8B5-53A0-4987-93BC-A0BD009116E8}" type="slidenum">
              <a:rPr lang="en-US" smtClean="0">
                <a:latin typeface="Arial" panose="020B0604020202020204" pitchFamily="34" charset="0"/>
                <a:cs typeface="Arial" panose="020B0604020202020204" pitchFamily="34" charset="0"/>
              </a:rPr>
              <a:t>13</a:t>
            </a:fld>
            <a:endParaRPr lang="en-US" dirty="0">
              <a:latin typeface="Arial" panose="020B0604020202020204" pitchFamily="34" charset="0"/>
              <a:cs typeface="Arial" panose="020B0604020202020204" pitchFamily="34" charset="0"/>
            </a:endParaRPr>
          </a:p>
        </p:txBody>
      </p:sp>
      <p:cxnSp>
        <p:nvCxnSpPr>
          <p:cNvPr id="9" name="Straight Connector 8">
            <a:extLst>
              <a:ext uri="{FF2B5EF4-FFF2-40B4-BE49-F238E27FC236}">
                <a16:creationId xmlns:a16="http://schemas.microsoft.com/office/drawing/2014/main" id="{8D76D223-146C-4CA9-830E-07674912BA44}"/>
              </a:ext>
            </a:extLst>
          </p:cNvPr>
          <p:cNvCxnSpPr/>
          <p:nvPr/>
        </p:nvCxnSpPr>
        <p:spPr>
          <a:xfrm>
            <a:off x="838200" y="1252025"/>
            <a:ext cx="8784102" cy="0"/>
          </a:xfrm>
          <a:prstGeom prst="line">
            <a:avLst/>
          </a:prstGeom>
          <a:ln w="19050">
            <a:solidFill>
              <a:srgbClr val="00B0F0"/>
            </a:solidFill>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287426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A94EE-DDF6-4F18-A085-9DB2CB931791}"/>
              </a:ext>
            </a:extLst>
          </p:cNvPr>
          <p:cNvSpPr>
            <a:spLocks noGrp="1"/>
          </p:cNvSpPr>
          <p:nvPr>
            <p:ph type="title"/>
          </p:nvPr>
        </p:nvSpPr>
        <p:spPr>
          <a:xfrm>
            <a:off x="838200" y="365126"/>
            <a:ext cx="8784102" cy="886900"/>
          </a:xfrm>
        </p:spPr>
        <p:txBody>
          <a:bodyPr>
            <a:normAutofit/>
          </a:bodyPr>
          <a:lstStyle/>
          <a:p>
            <a:r>
              <a:rPr lang="ja-JP" altLang="en-US" sz="4000" dirty="0">
                <a:latin typeface="MS Mincho" panose="02020609040205080304" pitchFamily="49" charset="-128"/>
                <a:ea typeface="MS Mincho" panose="02020609040205080304" pitchFamily="49" charset="-128"/>
              </a:rPr>
              <a:t>改正ポイント</a:t>
            </a:r>
            <a:r>
              <a:rPr lang="mn-MN" sz="4000" dirty="0">
                <a:latin typeface="MS Mincho" panose="02020609040205080304" pitchFamily="49" charset="-128"/>
                <a:ea typeface="MS Mincho" panose="02020609040205080304" pitchFamily="49" charset="-128"/>
              </a:rPr>
              <a:t>		</a:t>
            </a:r>
            <a:endParaRPr lang="en-US" sz="4000" dirty="0">
              <a:latin typeface="MS Mincho" panose="02020609040205080304" pitchFamily="49" charset="-128"/>
              <a:ea typeface="MS Mincho" panose="02020609040205080304" pitchFamily="49" charset="-128"/>
            </a:endParaRPr>
          </a:p>
        </p:txBody>
      </p:sp>
      <p:graphicFrame>
        <p:nvGraphicFramePr>
          <p:cNvPr id="4" name="Content Placeholder 3">
            <a:extLst>
              <a:ext uri="{FF2B5EF4-FFF2-40B4-BE49-F238E27FC236}">
                <a16:creationId xmlns:a16="http://schemas.microsoft.com/office/drawing/2014/main" id="{EDA41054-0C6A-4A76-AE66-C2C6ABC489AC}"/>
              </a:ext>
            </a:extLst>
          </p:cNvPr>
          <p:cNvGraphicFramePr>
            <a:graphicFrameLocks noGrp="1"/>
          </p:cNvGraphicFramePr>
          <p:nvPr>
            <p:ph idx="1"/>
            <p:extLst>
              <p:ext uri="{D42A27DB-BD31-4B8C-83A1-F6EECF244321}">
                <p14:modId xmlns:p14="http://schemas.microsoft.com/office/powerpoint/2010/main" val="3239006082"/>
              </p:ext>
            </p:extLst>
          </p:nvPr>
        </p:nvGraphicFramePr>
        <p:xfrm>
          <a:off x="838200" y="1637735"/>
          <a:ext cx="10515600" cy="3589319"/>
        </p:xfrm>
        <a:graphic>
          <a:graphicData uri="http://schemas.openxmlformats.org/drawingml/2006/table">
            <a:tbl>
              <a:tblPr firstRow="1" bandRow="1">
                <a:tableStyleId>{3B4B98B0-60AC-42C2-AFA5-B58CD77FA1E5}</a:tableStyleId>
              </a:tblPr>
              <a:tblGrid>
                <a:gridCol w="5257800">
                  <a:extLst>
                    <a:ext uri="{9D8B030D-6E8A-4147-A177-3AD203B41FA5}">
                      <a16:colId xmlns:a16="http://schemas.microsoft.com/office/drawing/2014/main" val="2675085131"/>
                    </a:ext>
                  </a:extLst>
                </a:gridCol>
                <a:gridCol w="5257800">
                  <a:extLst>
                    <a:ext uri="{9D8B030D-6E8A-4147-A177-3AD203B41FA5}">
                      <a16:colId xmlns:a16="http://schemas.microsoft.com/office/drawing/2014/main" val="93145604"/>
                    </a:ext>
                  </a:extLst>
                </a:gridCol>
              </a:tblGrid>
              <a:tr h="290020">
                <a:tc>
                  <a:txBody>
                    <a:bodyPr/>
                    <a:lstStyle/>
                    <a:p>
                      <a:pPr>
                        <a:lnSpc>
                          <a:spcPct val="150000"/>
                        </a:lnSpc>
                      </a:pPr>
                      <a:r>
                        <a:rPr lang="ja-JP" altLang="en-US" dirty="0">
                          <a:latin typeface="Arial" panose="020B0604020202020204" pitchFamily="34" charset="0"/>
                          <a:ea typeface="MS Mincho" panose="02020609040205080304" pitchFamily="49" charset="-128"/>
                          <a:cs typeface="Arial" panose="020B0604020202020204" pitchFamily="34" charset="0"/>
                        </a:rPr>
                        <a:t>現行法（旧個人所得税法）</a:t>
                      </a:r>
                      <a:endParaRPr lang="en-US" dirty="0">
                        <a:latin typeface="Arial" panose="020B0604020202020204" pitchFamily="34" charset="0"/>
                        <a:ea typeface="MS Mincho" panose="02020609040205080304" pitchFamily="49" charset="-128"/>
                        <a:cs typeface="Arial" panose="020B0604020202020204" pitchFamily="34" charset="0"/>
                      </a:endParaRPr>
                    </a:p>
                  </a:txBody>
                  <a:tcPr/>
                </a:tc>
                <a:tc>
                  <a:txBody>
                    <a:bodyPr/>
                    <a:lstStyle/>
                    <a:p>
                      <a:pPr>
                        <a:lnSpc>
                          <a:spcPct val="150000"/>
                        </a:lnSpc>
                      </a:pPr>
                      <a:r>
                        <a:rPr lang="ja-JP" altLang="en-US" dirty="0">
                          <a:latin typeface="Arial" panose="020B0604020202020204" pitchFamily="34" charset="0"/>
                          <a:ea typeface="MS Mincho" panose="02020609040205080304" pitchFamily="49" charset="-128"/>
                          <a:cs typeface="Arial" panose="020B0604020202020204" pitchFamily="34" charset="0"/>
                        </a:rPr>
                        <a:t>個人所得税法の改正</a:t>
                      </a:r>
                      <a:endParaRPr lang="en-US" dirty="0">
                        <a:latin typeface="Arial" panose="020B0604020202020204" pitchFamily="34" charset="0"/>
                        <a:ea typeface="MS Mincho" panose="02020609040205080304" pitchFamily="49" charset="-128"/>
                        <a:cs typeface="Arial" panose="020B0604020202020204" pitchFamily="34" charset="0"/>
                      </a:endParaRPr>
                    </a:p>
                  </a:txBody>
                  <a:tcPr/>
                </a:tc>
                <a:extLst>
                  <a:ext uri="{0D108BD9-81ED-4DB2-BD59-A6C34878D82A}">
                    <a16:rowId xmlns:a16="http://schemas.microsoft.com/office/drawing/2014/main" val="315479920"/>
                  </a:ext>
                </a:extLst>
              </a:tr>
              <a:tr h="1495277">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ja-JP" altLang="en-US" sz="2000" dirty="0">
                          <a:latin typeface="Arial" panose="020B0604020202020204" pitchFamily="34" charset="0"/>
                          <a:ea typeface="MS Mincho" panose="02020609040205080304" pitchFamily="49" charset="-128"/>
                          <a:cs typeface="Arial" panose="020B0604020202020204" pitchFamily="34" charset="0"/>
                        </a:rPr>
                        <a:t>納税者が外国に納付した税金につき減税するときには、「国際条約（所得と財産に関する税金につき二重課税を除去し、脱税行為を予防することに関する）」が適用される。</a:t>
                      </a:r>
                      <a:r>
                        <a:rPr lang="mn-MN" sz="2000" u="none" strike="noStrike" kern="1200" baseline="0" dirty="0">
                          <a:latin typeface="Arial" panose="020B0604020202020204" pitchFamily="34" charset="0"/>
                          <a:ea typeface="MS Mincho" panose="02020609040205080304" pitchFamily="49" charset="-128"/>
                          <a:cs typeface="Arial" panose="020B0604020202020204" pitchFamily="34" charset="0"/>
                        </a:rPr>
                        <a:t>	</a:t>
                      </a:r>
                    </a:p>
                  </a:txBody>
                  <a:tcPr/>
                </a:tc>
                <a:tc>
                  <a:txBody>
                    <a:bodyPr/>
                    <a:lstStyle/>
                    <a:p>
                      <a:pPr>
                        <a:lnSpc>
                          <a:spcPct val="150000"/>
                        </a:lnSpc>
                      </a:pPr>
                      <a:r>
                        <a:rPr lang="ja-JP" altLang="en-US" sz="2000" b="1" dirty="0">
                          <a:solidFill>
                            <a:srgbClr val="00B0F0"/>
                          </a:solidFill>
                          <a:latin typeface="Arial" panose="020B0604020202020204" pitchFamily="34" charset="0"/>
                          <a:ea typeface="MS Mincho" panose="02020609040205080304" pitchFamily="49" charset="-128"/>
                          <a:cs typeface="Arial" panose="020B0604020202020204" pitchFamily="34" charset="0"/>
                        </a:rPr>
                        <a:t>国際条約の有無を問わずに</a:t>
                      </a:r>
                      <a:r>
                        <a:rPr lang="ja-JP" altLang="en-US" sz="2000" dirty="0">
                          <a:latin typeface="Arial" panose="020B0604020202020204" pitchFamily="34" charset="0"/>
                          <a:ea typeface="MS Mincho" panose="02020609040205080304" pitchFamily="49" charset="-128"/>
                          <a:cs typeface="Arial" panose="020B0604020202020204" pitchFamily="34" charset="0"/>
                        </a:rPr>
                        <a:t>、納税者が外国に納付した税金につき</a:t>
                      </a:r>
                      <a:r>
                        <a:rPr lang="ja-JP" altLang="en-US" sz="2000" b="1" dirty="0">
                          <a:solidFill>
                            <a:srgbClr val="00B0F0"/>
                          </a:solidFill>
                          <a:latin typeface="Arial" panose="020B0604020202020204" pitchFamily="34" charset="0"/>
                          <a:ea typeface="MS Mincho" panose="02020609040205080304" pitchFamily="49" charset="-128"/>
                          <a:cs typeface="Arial" panose="020B0604020202020204" pitchFamily="34" charset="0"/>
                        </a:rPr>
                        <a:t>免除する。</a:t>
                      </a:r>
                      <a:endParaRPr lang="en-US" sz="2000" b="0" i="0" u="none" strike="noStrike" kern="1200" baseline="0" dirty="0">
                        <a:solidFill>
                          <a:schemeClr val="dk1"/>
                        </a:solidFill>
                        <a:latin typeface="Arial" panose="020B0604020202020204" pitchFamily="34" charset="0"/>
                        <a:ea typeface="MS Mincho" panose="02020609040205080304" pitchFamily="49" charset="-128"/>
                        <a:cs typeface="Arial" panose="020B0604020202020204" pitchFamily="34" charset="0"/>
                      </a:endParaRPr>
                    </a:p>
                  </a:txBody>
                  <a:tcPr/>
                </a:tc>
                <a:extLst>
                  <a:ext uri="{0D108BD9-81ED-4DB2-BD59-A6C34878D82A}">
                    <a16:rowId xmlns:a16="http://schemas.microsoft.com/office/drawing/2014/main" val="138635200"/>
                  </a:ext>
                </a:extLst>
              </a:tr>
              <a:tr h="821417">
                <a:tc>
                  <a:txBody>
                    <a:bodyPr/>
                    <a:lstStyle/>
                    <a:p>
                      <a:pPr>
                        <a:lnSpc>
                          <a:spcPct val="150000"/>
                        </a:lnSpc>
                      </a:pPr>
                      <a:r>
                        <a:rPr lang="ja-JP" altLang="en-US" sz="2000" b="1" i="0" u="none" strike="noStrike" kern="1200" baseline="0" dirty="0">
                          <a:solidFill>
                            <a:schemeClr val="dk1"/>
                          </a:solidFill>
                          <a:latin typeface="Arial" panose="020B0604020202020204" pitchFamily="34" charset="0"/>
                          <a:ea typeface="MS Mincho" panose="02020609040205080304" pitchFamily="49" charset="-128"/>
                          <a:cs typeface="Arial" panose="020B0604020202020204" pitchFamily="34" charset="0"/>
                        </a:rPr>
                        <a:t>現行法：</a:t>
                      </a:r>
                      <a:r>
                        <a:rPr lang="en-US" altLang="ja-JP" sz="2000" b="0" i="0" u="none" strike="noStrike" kern="1200" baseline="0" dirty="0">
                          <a:solidFill>
                            <a:schemeClr val="dk1"/>
                          </a:solidFill>
                          <a:latin typeface="Arial" panose="020B0604020202020204" pitchFamily="34" charset="0"/>
                          <a:ea typeface="MS Mincho" panose="02020609040205080304" pitchFamily="49" charset="-128"/>
                          <a:cs typeface="Arial" panose="020B0604020202020204" pitchFamily="34" charset="0"/>
                        </a:rPr>
                        <a:t>25</a:t>
                      </a:r>
                      <a:r>
                        <a:rPr lang="ja-JP" altLang="en-US" sz="2000" b="0" i="0" u="none" strike="noStrike" kern="1200" baseline="0" dirty="0">
                          <a:solidFill>
                            <a:schemeClr val="dk1"/>
                          </a:solidFill>
                          <a:latin typeface="Arial" panose="020B0604020202020204" pitchFamily="34" charset="0"/>
                          <a:ea typeface="MS Mincho" panose="02020609040205080304" pitchFamily="49" charset="-128"/>
                          <a:cs typeface="Arial" panose="020B0604020202020204" pitchFamily="34" charset="0"/>
                        </a:rPr>
                        <a:t>条</a:t>
                      </a:r>
                      <a:endParaRPr lang="mn-MN" sz="2000" b="0" i="0" u="none" strike="noStrike" kern="1200" baseline="0" dirty="0">
                        <a:solidFill>
                          <a:schemeClr val="dk1"/>
                        </a:solidFill>
                        <a:latin typeface="Arial" panose="020B0604020202020204" pitchFamily="34" charset="0"/>
                        <a:ea typeface="MS Mincho" panose="02020609040205080304" pitchFamily="49" charset="-128"/>
                        <a:cs typeface="Arial" panose="020B0604020202020204" pitchFamily="34" charset="0"/>
                      </a:endParaRPr>
                    </a:p>
                  </a:txBody>
                  <a:tcPr/>
                </a:tc>
                <a:tc>
                  <a:txBody>
                    <a:bodyPr/>
                    <a:lstStyle/>
                    <a:p>
                      <a:pPr>
                        <a:lnSpc>
                          <a:spcPct val="150000"/>
                        </a:lnSpc>
                      </a:pPr>
                      <a:r>
                        <a:rPr lang="ja-JP" altLang="en-US" sz="2000" b="1" i="0" u="none" strike="noStrike" kern="1200" baseline="0" dirty="0">
                          <a:solidFill>
                            <a:schemeClr val="dk1"/>
                          </a:solidFill>
                          <a:latin typeface="Arial" panose="020B0604020202020204" pitchFamily="34" charset="0"/>
                          <a:ea typeface="MS Mincho" panose="02020609040205080304" pitchFamily="49" charset="-128"/>
                          <a:cs typeface="Arial" panose="020B0604020202020204" pitchFamily="34" charset="0"/>
                        </a:rPr>
                        <a:t>改正法：</a:t>
                      </a:r>
                      <a:r>
                        <a:rPr lang="en-US" altLang="ja-JP" sz="2000" b="0" i="0" u="none" strike="noStrike" kern="1200" baseline="0" dirty="0">
                          <a:solidFill>
                            <a:schemeClr val="dk1"/>
                          </a:solidFill>
                          <a:latin typeface="Arial" panose="020B0604020202020204" pitchFamily="34" charset="0"/>
                          <a:ea typeface="MS Mincho" panose="02020609040205080304" pitchFamily="49" charset="-128"/>
                          <a:cs typeface="Arial" panose="020B0604020202020204" pitchFamily="34" charset="0"/>
                        </a:rPr>
                        <a:t>24</a:t>
                      </a:r>
                      <a:r>
                        <a:rPr lang="ja-JP" altLang="en-US" sz="2000" b="0" i="0" u="none" strike="noStrike" kern="1200" baseline="0" dirty="0">
                          <a:solidFill>
                            <a:schemeClr val="dk1"/>
                          </a:solidFill>
                          <a:latin typeface="Arial" panose="020B0604020202020204" pitchFamily="34" charset="0"/>
                          <a:ea typeface="MS Mincho" panose="02020609040205080304" pitchFamily="49" charset="-128"/>
                          <a:cs typeface="Arial" panose="020B0604020202020204" pitchFamily="34" charset="0"/>
                        </a:rPr>
                        <a:t>条</a:t>
                      </a:r>
                      <a:endParaRPr lang="en-US" sz="2000" b="0" i="0" u="none" strike="noStrike" kern="1200" baseline="0" dirty="0">
                        <a:solidFill>
                          <a:schemeClr val="dk1"/>
                        </a:solidFill>
                        <a:latin typeface="Arial" panose="020B0604020202020204" pitchFamily="34" charset="0"/>
                        <a:ea typeface="MS Mincho" panose="02020609040205080304" pitchFamily="49" charset="-128"/>
                        <a:cs typeface="Arial" panose="020B0604020202020204" pitchFamily="34" charset="0"/>
                      </a:endParaRPr>
                    </a:p>
                  </a:txBody>
                  <a:tcPr/>
                </a:tc>
                <a:extLst>
                  <a:ext uri="{0D108BD9-81ED-4DB2-BD59-A6C34878D82A}">
                    <a16:rowId xmlns:a16="http://schemas.microsoft.com/office/drawing/2014/main" val="1447293510"/>
                  </a:ext>
                </a:extLst>
              </a:tr>
            </a:tbl>
          </a:graphicData>
        </a:graphic>
      </p:graphicFrame>
      <p:sp>
        <p:nvSpPr>
          <p:cNvPr id="3" name="Footer Placeholder 2">
            <a:extLst>
              <a:ext uri="{FF2B5EF4-FFF2-40B4-BE49-F238E27FC236}">
                <a16:creationId xmlns:a16="http://schemas.microsoft.com/office/drawing/2014/main" id="{68B83607-B47E-402C-9A00-6722C5808546}"/>
              </a:ext>
            </a:extLst>
          </p:cNvPr>
          <p:cNvSpPr>
            <a:spLocks noGrp="1"/>
          </p:cNvSpPr>
          <p:nvPr>
            <p:ph type="ftr" sz="quarter" idx="11"/>
          </p:nvPr>
        </p:nvSpPr>
        <p:spPr/>
        <p:txBody>
          <a:bodyPr/>
          <a:lstStyle/>
          <a:p>
            <a:r>
              <a:rPr lang="en-US" b="1" dirty="0">
                <a:solidFill>
                  <a:srgbClr val="00B0F0"/>
                </a:solidFill>
                <a:latin typeface="Arial" panose="020B0604020202020204" pitchFamily="34" charset="0"/>
                <a:ea typeface="MS Mincho" panose="02020609040205080304" pitchFamily="49" charset="-128"/>
                <a:cs typeface="Arial" panose="020B0604020202020204" pitchFamily="34" charset="0"/>
              </a:rPr>
              <a:t>@ANTT</a:t>
            </a:r>
            <a:r>
              <a:rPr lang="ja-JP" altLang="en-US" b="1" dirty="0">
                <a:solidFill>
                  <a:srgbClr val="00B0F0"/>
                </a:solidFill>
                <a:latin typeface="Arial" panose="020B0604020202020204" pitchFamily="34" charset="0"/>
                <a:ea typeface="MS Mincho" panose="02020609040205080304" pitchFamily="49" charset="-128"/>
                <a:cs typeface="Arial" panose="020B0604020202020204" pitchFamily="34" charset="0"/>
              </a:rPr>
              <a:t>コンサルティング</a:t>
            </a:r>
            <a:endParaRPr lang="en-US" b="1" dirty="0">
              <a:solidFill>
                <a:srgbClr val="00B0F0"/>
              </a:solidFill>
              <a:latin typeface="Arial" panose="020B0604020202020204" pitchFamily="34" charset="0"/>
              <a:ea typeface="MS Mincho" panose="02020609040205080304" pitchFamily="49" charset="-128"/>
              <a:cs typeface="Arial" panose="020B0604020202020204" pitchFamily="34" charset="0"/>
            </a:endParaRPr>
          </a:p>
        </p:txBody>
      </p:sp>
      <p:pic>
        <p:nvPicPr>
          <p:cNvPr id="6" name="Picture 5">
            <a:extLst>
              <a:ext uri="{FF2B5EF4-FFF2-40B4-BE49-F238E27FC236}">
                <a16:creationId xmlns:a16="http://schemas.microsoft.com/office/drawing/2014/main" id="{EDE4C228-C564-4F01-89A9-557ACD06364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67383" y="144781"/>
            <a:ext cx="2246429" cy="702009"/>
          </a:xfrm>
          <a:prstGeom prst="rect">
            <a:avLst/>
          </a:prstGeom>
        </p:spPr>
      </p:pic>
      <p:sp>
        <p:nvSpPr>
          <p:cNvPr id="7" name="Slide Number Placeholder 6">
            <a:extLst>
              <a:ext uri="{FF2B5EF4-FFF2-40B4-BE49-F238E27FC236}">
                <a16:creationId xmlns:a16="http://schemas.microsoft.com/office/drawing/2014/main" id="{D15363D6-2C78-4BAB-B510-41234D143334}"/>
              </a:ext>
            </a:extLst>
          </p:cNvPr>
          <p:cNvSpPr>
            <a:spLocks noGrp="1"/>
          </p:cNvSpPr>
          <p:nvPr>
            <p:ph type="sldNum" sz="quarter" idx="12"/>
          </p:nvPr>
        </p:nvSpPr>
        <p:spPr/>
        <p:txBody>
          <a:bodyPr/>
          <a:lstStyle/>
          <a:p>
            <a:fld id="{8C3FA8B5-53A0-4987-93BC-A0BD009116E8}" type="slidenum">
              <a:rPr lang="en-US" smtClean="0">
                <a:latin typeface="Arial" panose="020B0604020202020204" pitchFamily="34" charset="0"/>
                <a:cs typeface="Arial" panose="020B0604020202020204" pitchFamily="34" charset="0"/>
              </a:rPr>
              <a:t>14</a:t>
            </a:fld>
            <a:endParaRPr lang="en-US">
              <a:latin typeface="Arial" panose="020B0604020202020204" pitchFamily="34" charset="0"/>
              <a:cs typeface="Arial" panose="020B0604020202020204" pitchFamily="34" charset="0"/>
            </a:endParaRPr>
          </a:p>
        </p:txBody>
      </p:sp>
      <p:cxnSp>
        <p:nvCxnSpPr>
          <p:cNvPr id="8" name="Straight Connector 7">
            <a:extLst>
              <a:ext uri="{FF2B5EF4-FFF2-40B4-BE49-F238E27FC236}">
                <a16:creationId xmlns:a16="http://schemas.microsoft.com/office/drawing/2014/main" id="{3CC6F0E4-52FE-4D56-B8B6-201B7EDC5753}"/>
              </a:ext>
            </a:extLst>
          </p:cNvPr>
          <p:cNvCxnSpPr/>
          <p:nvPr/>
        </p:nvCxnSpPr>
        <p:spPr>
          <a:xfrm>
            <a:off x="838200" y="1252025"/>
            <a:ext cx="8784102" cy="0"/>
          </a:xfrm>
          <a:prstGeom prst="line">
            <a:avLst/>
          </a:prstGeom>
          <a:ln w="19050">
            <a:solidFill>
              <a:srgbClr val="00B0F0"/>
            </a:solidFill>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552916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B1214-869A-42E2-9BFB-3772E1F7110F}"/>
              </a:ext>
            </a:extLst>
          </p:cNvPr>
          <p:cNvSpPr>
            <a:spLocks noGrp="1"/>
          </p:cNvSpPr>
          <p:nvPr>
            <p:ph type="title"/>
          </p:nvPr>
        </p:nvSpPr>
        <p:spPr>
          <a:xfrm>
            <a:off x="838200" y="365126"/>
            <a:ext cx="8784102" cy="886900"/>
          </a:xfrm>
        </p:spPr>
        <p:txBody>
          <a:bodyPr>
            <a:normAutofit/>
          </a:bodyPr>
          <a:lstStyle/>
          <a:p>
            <a:r>
              <a:rPr lang="ja-JP" altLang="en-US" sz="4000" dirty="0">
                <a:latin typeface="MS Mincho" panose="02020609040205080304" pitchFamily="49" charset="-128"/>
                <a:ea typeface="MS Mincho" panose="02020609040205080304" pitchFamily="49" charset="-128"/>
              </a:rPr>
              <a:t>現行法に存在する規定の改正①</a:t>
            </a:r>
            <a:endParaRPr lang="en-US" sz="4000" dirty="0">
              <a:latin typeface="MS Mincho" panose="02020609040205080304" pitchFamily="49" charset="-128"/>
              <a:ea typeface="MS Mincho" panose="02020609040205080304" pitchFamily="49" charset="-128"/>
            </a:endParaRPr>
          </a:p>
        </p:txBody>
      </p:sp>
      <p:sp>
        <p:nvSpPr>
          <p:cNvPr id="4" name="Content Placeholder 3">
            <a:extLst>
              <a:ext uri="{FF2B5EF4-FFF2-40B4-BE49-F238E27FC236}">
                <a16:creationId xmlns:a16="http://schemas.microsoft.com/office/drawing/2014/main" id="{44FCAD54-97EC-42DE-B1AC-3FF01DC5E934}"/>
              </a:ext>
            </a:extLst>
          </p:cNvPr>
          <p:cNvSpPr>
            <a:spLocks noGrp="1"/>
          </p:cNvSpPr>
          <p:nvPr>
            <p:ph idx="1"/>
          </p:nvPr>
        </p:nvSpPr>
        <p:spPr>
          <a:xfrm>
            <a:off x="838200" y="1599776"/>
            <a:ext cx="10515600" cy="4351338"/>
          </a:xfrm>
        </p:spPr>
        <p:txBody>
          <a:bodyPr>
            <a:normAutofit/>
          </a:bodyPr>
          <a:lstStyle/>
          <a:p>
            <a:pPr marL="0" indent="0">
              <a:lnSpc>
                <a:spcPct val="150000"/>
              </a:lnSpc>
              <a:buNone/>
            </a:pPr>
            <a:r>
              <a:rPr lang="ja-JP" altLang="en-US" sz="3200" b="1" dirty="0">
                <a:solidFill>
                  <a:srgbClr val="00B0F0"/>
                </a:solidFill>
                <a:latin typeface="Arial" panose="020B0604020202020204" pitchFamily="34" charset="0"/>
                <a:ea typeface="MS Mincho" panose="02020609040205080304" pitchFamily="49" charset="-128"/>
                <a:cs typeface="Arial" panose="020B0604020202020204" pitchFamily="34" charset="0"/>
              </a:rPr>
              <a:t>「居住者たる納税者」の定義の明確化</a:t>
            </a:r>
            <a:endParaRPr lang="en-US" altLang="ja-JP" sz="3200" b="1" dirty="0">
              <a:solidFill>
                <a:srgbClr val="00B0F0"/>
              </a:solidFill>
              <a:latin typeface="Arial" panose="020B0604020202020204" pitchFamily="34" charset="0"/>
              <a:ea typeface="MS Mincho" panose="02020609040205080304" pitchFamily="49" charset="-128"/>
              <a:cs typeface="Arial" panose="020B0604020202020204" pitchFamily="34" charset="0"/>
            </a:endParaRPr>
          </a:p>
          <a:p>
            <a:pPr>
              <a:lnSpc>
                <a:spcPct val="150000"/>
              </a:lnSpc>
              <a:buFont typeface="Wingdings" panose="05000000000000000000" pitchFamily="2" charset="2"/>
              <a:buChar char="§"/>
            </a:pPr>
            <a:r>
              <a:rPr lang="ja-JP" altLang="en-US" dirty="0">
                <a:latin typeface="Arial" panose="020B0604020202020204" pitchFamily="34" charset="0"/>
                <a:ea typeface="MS Mincho" panose="02020609040205080304" pitchFamily="49" charset="-128"/>
                <a:cs typeface="Arial" panose="020B0604020202020204" pitchFamily="34" charset="0"/>
              </a:rPr>
              <a:t>現行法では、モンゴル国における居住者たる納税者の定義、その者に課税する税金の納付や申告に関する規制は十分でない。</a:t>
            </a:r>
            <a:endParaRPr lang="en-US" altLang="ja-JP" dirty="0">
              <a:latin typeface="Arial" panose="020B0604020202020204" pitchFamily="34" charset="0"/>
              <a:ea typeface="MS Mincho" panose="02020609040205080304" pitchFamily="49" charset="-128"/>
              <a:cs typeface="Arial" panose="020B0604020202020204" pitchFamily="34" charset="0"/>
            </a:endParaRPr>
          </a:p>
          <a:p>
            <a:pPr>
              <a:lnSpc>
                <a:spcPct val="150000"/>
              </a:lnSpc>
              <a:buFont typeface="Wingdings" panose="05000000000000000000" pitchFamily="2" charset="2"/>
              <a:buChar char="§"/>
            </a:pPr>
            <a:r>
              <a:rPr lang="ja-JP" altLang="en-US" dirty="0">
                <a:latin typeface="Arial" panose="020B0604020202020204" pitchFamily="34" charset="0"/>
                <a:ea typeface="MS Mincho" panose="02020609040205080304" pitchFamily="49" charset="-128"/>
                <a:cs typeface="Arial" panose="020B0604020202020204" pitchFamily="34" charset="0"/>
              </a:rPr>
              <a:t>納税者（個人）を確定することに時間とコストがかかっている。</a:t>
            </a:r>
            <a:endParaRPr lang="en-US" altLang="ja-JP" dirty="0">
              <a:latin typeface="Arial" panose="020B0604020202020204" pitchFamily="34" charset="0"/>
              <a:ea typeface="MS Mincho" panose="02020609040205080304" pitchFamily="49" charset="-128"/>
              <a:cs typeface="Arial" panose="020B0604020202020204" pitchFamily="34" charset="0"/>
            </a:endParaRPr>
          </a:p>
          <a:p>
            <a:pPr>
              <a:lnSpc>
                <a:spcPct val="150000"/>
              </a:lnSpc>
              <a:buFont typeface="Wingdings" panose="05000000000000000000" pitchFamily="2" charset="2"/>
              <a:buChar char="§"/>
            </a:pPr>
            <a:r>
              <a:rPr lang="ja-JP" altLang="en-US" dirty="0">
                <a:latin typeface="Arial" panose="020B0604020202020204" pitchFamily="34" charset="0"/>
                <a:ea typeface="MS Mincho" panose="02020609040205080304" pitchFamily="49" charset="-128"/>
                <a:cs typeface="Arial" panose="020B0604020202020204" pitchFamily="34" charset="0"/>
              </a:rPr>
              <a:t>現行法には、一部の法律用語、所得の種類・内容に関する定義が不明であるため、法律の実施にあたり問題が生じている。</a:t>
            </a:r>
            <a:endParaRPr lang="en-US" dirty="0">
              <a:latin typeface="Arial" panose="020B0604020202020204" pitchFamily="34" charset="0"/>
              <a:ea typeface="MS Mincho" panose="02020609040205080304" pitchFamily="49" charset="-128"/>
              <a:cs typeface="Arial" panose="020B0604020202020204" pitchFamily="34" charset="0"/>
            </a:endParaRPr>
          </a:p>
        </p:txBody>
      </p:sp>
      <p:sp>
        <p:nvSpPr>
          <p:cNvPr id="3" name="Footer Placeholder 2">
            <a:extLst>
              <a:ext uri="{FF2B5EF4-FFF2-40B4-BE49-F238E27FC236}">
                <a16:creationId xmlns:a16="http://schemas.microsoft.com/office/drawing/2014/main" id="{4C468396-429E-4164-BD48-72980D0751B7}"/>
              </a:ext>
            </a:extLst>
          </p:cNvPr>
          <p:cNvSpPr>
            <a:spLocks noGrp="1"/>
          </p:cNvSpPr>
          <p:nvPr>
            <p:ph type="ftr" sz="quarter" idx="11"/>
          </p:nvPr>
        </p:nvSpPr>
        <p:spPr/>
        <p:txBody>
          <a:bodyPr/>
          <a:lstStyle/>
          <a:p>
            <a:r>
              <a:rPr lang="en-US" b="1">
                <a:solidFill>
                  <a:srgbClr val="00B0F0"/>
                </a:solidFill>
                <a:latin typeface="Arial" panose="020B0604020202020204" pitchFamily="34" charset="0"/>
                <a:ea typeface="MS Mincho" panose="02020609040205080304" pitchFamily="49" charset="-128"/>
                <a:cs typeface="Arial" panose="020B0604020202020204" pitchFamily="34" charset="0"/>
              </a:rPr>
              <a:t>@ANTT</a:t>
            </a:r>
            <a:r>
              <a:rPr lang="ja-JP" altLang="en-US" b="1">
                <a:solidFill>
                  <a:srgbClr val="00B0F0"/>
                </a:solidFill>
                <a:latin typeface="Arial" panose="020B0604020202020204" pitchFamily="34" charset="0"/>
                <a:ea typeface="MS Mincho" panose="02020609040205080304" pitchFamily="49" charset="-128"/>
                <a:cs typeface="Arial" panose="020B0604020202020204" pitchFamily="34" charset="0"/>
              </a:rPr>
              <a:t>コンサルティング</a:t>
            </a:r>
            <a:endParaRPr lang="en-US" b="1">
              <a:solidFill>
                <a:srgbClr val="00B0F0"/>
              </a:solidFill>
              <a:latin typeface="Arial" panose="020B0604020202020204" pitchFamily="34" charset="0"/>
              <a:ea typeface="MS Mincho" panose="02020609040205080304" pitchFamily="49" charset="-128"/>
              <a:cs typeface="Arial" panose="020B0604020202020204" pitchFamily="34" charset="0"/>
            </a:endParaRPr>
          </a:p>
        </p:txBody>
      </p:sp>
      <p:pic>
        <p:nvPicPr>
          <p:cNvPr id="7" name="Picture 6">
            <a:extLst>
              <a:ext uri="{FF2B5EF4-FFF2-40B4-BE49-F238E27FC236}">
                <a16:creationId xmlns:a16="http://schemas.microsoft.com/office/drawing/2014/main" id="{1F10ED4D-BFC0-4B33-92F8-49DF629137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67383" y="144781"/>
            <a:ext cx="2246429" cy="702009"/>
          </a:xfrm>
          <a:prstGeom prst="rect">
            <a:avLst/>
          </a:prstGeom>
        </p:spPr>
      </p:pic>
      <p:sp>
        <p:nvSpPr>
          <p:cNvPr id="8" name="Slide Number Placeholder 7">
            <a:extLst>
              <a:ext uri="{FF2B5EF4-FFF2-40B4-BE49-F238E27FC236}">
                <a16:creationId xmlns:a16="http://schemas.microsoft.com/office/drawing/2014/main" id="{159BBB1F-8948-4EDE-8F3E-E40F641A41B4}"/>
              </a:ext>
            </a:extLst>
          </p:cNvPr>
          <p:cNvSpPr>
            <a:spLocks noGrp="1"/>
          </p:cNvSpPr>
          <p:nvPr>
            <p:ph type="sldNum" sz="quarter" idx="12"/>
          </p:nvPr>
        </p:nvSpPr>
        <p:spPr/>
        <p:txBody>
          <a:bodyPr/>
          <a:lstStyle/>
          <a:p>
            <a:fld id="{8C3FA8B5-53A0-4987-93BC-A0BD009116E8}" type="slidenum">
              <a:rPr lang="en-US" smtClean="0">
                <a:latin typeface="Arial" panose="020B0604020202020204" pitchFamily="34" charset="0"/>
                <a:cs typeface="Arial" panose="020B0604020202020204" pitchFamily="34" charset="0"/>
              </a:rPr>
              <a:t>15</a:t>
            </a:fld>
            <a:endParaRPr lang="en-US">
              <a:latin typeface="Arial" panose="020B0604020202020204" pitchFamily="34" charset="0"/>
              <a:cs typeface="Arial" panose="020B0604020202020204" pitchFamily="34" charset="0"/>
            </a:endParaRPr>
          </a:p>
        </p:txBody>
      </p:sp>
      <p:cxnSp>
        <p:nvCxnSpPr>
          <p:cNvPr id="9" name="Straight Connector 8">
            <a:extLst>
              <a:ext uri="{FF2B5EF4-FFF2-40B4-BE49-F238E27FC236}">
                <a16:creationId xmlns:a16="http://schemas.microsoft.com/office/drawing/2014/main" id="{B41D3F3D-0D39-43CD-BA8B-CC906E21B03C}"/>
              </a:ext>
            </a:extLst>
          </p:cNvPr>
          <p:cNvCxnSpPr/>
          <p:nvPr/>
        </p:nvCxnSpPr>
        <p:spPr>
          <a:xfrm>
            <a:off x="838200" y="1252025"/>
            <a:ext cx="8784102" cy="0"/>
          </a:xfrm>
          <a:prstGeom prst="line">
            <a:avLst/>
          </a:prstGeom>
          <a:ln w="19050">
            <a:solidFill>
              <a:srgbClr val="00B0F0"/>
            </a:solidFill>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393798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A94EE-DDF6-4F18-A085-9DB2CB931791}"/>
              </a:ext>
            </a:extLst>
          </p:cNvPr>
          <p:cNvSpPr>
            <a:spLocks noGrp="1"/>
          </p:cNvSpPr>
          <p:nvPr>
            <p:ph type="title"/>
          </p:nvPr>
        </p:nvSpPr>
        <p:spPr>
          <a:xfrm>
            <a:off x="838200" y="365126"/>
            <a:ext cx="8784102" cy="886900"/>
          </a:xfrm>
        </p:spPr>
        <p:txBody>
          <a:bodyPr>
            <a:noAutofit/>
          </a:bodyPr>
          <a:lstStyle/>
          <a:p>
            <a:br>
              <a:rPr lang="en-GB" altLang="ja-JP" sz="4000" dirty="0">
                <a:latin typeface="MS Mincho" panose="02020609040205080304" pitchFamily="49" charset="-128"/>
                <a:ea typeface="MS Mincho" panose="02020609040205080304" pitchFamily="49" charset="-128"/>
              </a:rPr>
            </a:br>
            <a:r>
              <a:rPr lang="ja-JP" altLang="en-US" sz="2800" dirty="0">
                <a:latin typeface="MS Mincho" panose="02020609040205080304" pitchFamily="49" charset="-128"/>
                <a:ea typeface="MS Mincho" panose="02020609040205080304" pitchFamily="49" charset="-128"/>
              </a:rPr>
              <a:t>改正ポイント：</a:t>
            </a:r>
            <a:r>
              <a:rPr lang="ja-JP" altLang="en-US" sz="3600" dirty="0">
                <a:latin typeface="MS Mincho" panose="02020609040205080304" pitchFamily="49" charset="-128"/>
                <a:ea typeface="MS Mincho" panose="02020609040205080304" pitchFamily="49" charset="-128"/>
              </a:rPr>
              <a:t>「居住者」と「非居住者」</a:t>
            </a:r>
            <a:r>
              <a:rPr lang="mn-MN" sz="4000" dirty="0">
                <a:latin typeface="MS Mincho" panose="02020609040205080304" pitchFamily="49" charset="-128"/>
                <a:ea typeface="MS Mincho" panose="02020609040205080304" pitchFamily="49" charset="-128"/>
              </a:rPr>
              <a:t>	</a:t>
            </a:r>
            <a:br>
              <a:rPr lang="mn-MN" sz="4000" dirty="0">
                <a:latin typeface="MS Mincho" panose="02020609040205080304" pitchFamily="49" charset="-128"/>
                <a:ea typeface="MS Mincho" panose="02020609040205080304" pitchFamily="49" charset="-128"/>
              </a:rPr>
            </a:br>
            <a:endParaRPr lang="en-US" sz="4000" dirty="0">
              <a:latin typeface="MS Mincho" panose="02020609040205080304" pitchFamily="49" charset="-128"/>
              <a:ea typeface="MS Mincho" panose="02020609040205080304" pitchFamily="49" charset="-128"/>
            </a:endParaRPr>
          </a:p>
        </p:txBody>
      </p:sp>
      <p:graphicFrame>
        <p:nvGraphicFramePr>
          <p:cNvPr id="4" name="Content Placeholder 3">
            <a:extLst>
              <a:ext uri="{FF2B5EF4-FFF2-40B4-BE49-F238E27FC236}">
                <a16:creationId xmlns:a16="http://schemas.microsoft.com/office/drawing/2014/main" id="{EDA41054-0C6A-4A76-AE66-C2C6ABC489AC}"/>
              </a:ext>
            </a:extLst>
          </p:cNvPr>
          <p:cNvGraphicFramePr>
            <a:graphicFrameLocks noGrp="1"/>
          </p:cNvGraphicFramePr>
          <p:nvPr>
            <p:ph idx="1"/>
            <p:extLst>
              <p:ext uri="{D42A27DB-BD31-4B8C-83A1-F6EECF244321}">
                <p14:modId xmlns:p14="http://schemas.microsoft.com/office/powerpoint/2010/main" val="2334675244"/>
              </p:ext>
            </p:extLst>
          </p:nvPr>
        </p:nvGraphicFramePr>
        <p:xfrm>
          <a:off x="838200" y="1467787"/>
          <a:ext cx="10515600" cy="4722941"/>
        </p:xfrm>
        <a:graphic>
          <a:graphicData uri="http://schemas.openxmlformats.org/drawingml/2006/table">
            <a:tbl>
              <a:tblPr firstRow="1" bandRow="1">
                <a:tableStyleId>{3B4B98B0-60AC-42C2-AFA5-B58CD77FA1E5}</a:tableStyleId>
              </a:tblPr>
              <a:tblGrid>
                <a:gridCol w="5257800">
                  <a:extLst>
                    <a:ext uri="{9D8B030D-6E8A-4147-A177-3AD203B41FA5}">
                      <a16:colId xmlns:a16="http://schemas.microsoft.com/office/drawing/2014/main" val="2675085131"/>
                    </a:ext>
                  </a:extLst>
                </a:gridCol>
                <a:gridCol w="5257800">
                  <a:extLst>
                    <a:ext uri="{9D8B030D-6E8A-4147-A177-3AD203B41FA5}">
                      <a16:colId xmlns:a16="http://schemas.microsoft.com/office/drawing/2014/main" val="93145604"/>
                    </a:ext>
                  </a:extLst>
                </a:gridCol>
              </a:tblGrid>
              <a:tr h="401530">
                <a:tc>
                  <a:txBody>
                    <a:bodyPr/>
                    <a:lstStyle/>
                    <a:p>
                      <a:pPr>
                        <a:lnSpc>
                          <a:spcPct val="150000"/>
                        </a:lnSpc>
                      </a:pPr>
                      <a:r>
                        <a:rPr lang="ja-JP" altLang="en-US" sz="1600" dirty="0">
                          <a:latin typeface="Arial" panose="020B0604020202020204" pitchFamily="34" charset="0"/>
                          <a:ea typeface="MS Mincho" panose="02020609040205080304" pitchFamily="49" charset="-128"/>
                          <a:cs typeface="Arial" panose="020B0604020202020204" pitchFamily="34" charset="0"/>
                        </a:rPr>
                        <a:t>現行法（旧個人所得税法）</a:t>
                      </a:r>
                      <a:endParaRPr lang="en-US" sz="1600" dirty="0">
                        <a:latin typeface="Arial" panose="020B0604020202020204" pitchFamily="34" charset="0"/>
                        <a:ea typeface="MS Mincho" panose="02020609040205080304" pitchFamily="49" charset="-128"/>
                        <a:cs typeface="Arial" panose="020B0604020202020204" pitchFamily="34" charset="0"/>
                      </a:endParaRPr>
                    </a:p>
                  </a:txBody>
                  <a:tcPr/>
                </a:tc>
                <a:tc>
                  <a:txBody>
                    <a:bodyPr/>
                    <a:lstStyle/>
                    <a:p>
                      <a:pPr>
                        <a:lnSpc>
                          <a:spcPct val="150000"/>
                        </a:lnSpc>
                      </a:pPr>
                      <a:r>
                        <a:rPr lang="ja-JP" altLang="en-US" sz="1600" dirty="0">
                          <a:latin typeface="Arial" panose="020B0604020202020204" pitchFamily="34" charset="0"/>
                          <a:ea typeface="MS Mincho" panose="02020609040205080304" pitchFamily="49" charset="-128"/>
                          <a:cs typeface="Arial" panose="020B0604020202020204" pitchFamily="34" charset="0"/>
                        </a:rPr>
                        <a:t>改正法（新個人所得税法）</a:t>
                      </a:r>
                      <a:endParaRPr lang="en-US" sz="1600" dirty="0">
                        <a:latin typeface="Arial" panose="020B0604020202020204" pitchFamily="34" charset="0"/>
                        <a:ea typeface="MS Mincho" panose="02020609040205080304" pitchFamily="49" charset="-128"/>
                        <a:cs typeface="Arial" panose="020B0604020202020204" pitchFamily="34" charset="0"/>
                      </a:endParaRPr>
                    </a:p>
                  </a:txBody>
                  <a:tcPr/>
                </a:tc>
                <a:extLst>
                  <a:ext uri="{0D108BD9-81ED-4DB2-BD59-A6C34878D82A}">
                    <a16:rowId xmlns:a16="http://schemas.microsoft.com/office/drawing/2014/main" val="315479920"/>
                  </a:ext>
                </a:extLst>
              </a:tr>
              <a:tr h="3626712">
                <a:tc>
                  <a:txBody>
                    <a:bodyPr/>
                    <a:lstStyle/>
                    <a:p>
                      <a:pPr>
                        <a:lnSpc>
                          <a:spcPct val="150000"/>
                        </a:lnSpc>
                      </a:pPr>
                      <a:r>
                        <a:rPr lang="ja-JP" altLang="en-US" sz="1600" u="none" strike="noStrike" kern="1200" baseline="0" dirty="0">
                          <a:latin typeface="Arial" panose="020B0604020202020204" pitchFamily="34" charset="0"/>
                          <a:ea typeface="MS Mincho" panose="02020609040205080304" pitchFamily="49" charset="-128"/>
                          <a:cs typeface="Arial" panose="020B0604020202020204" pitchFamily="34" charset="0"/>
                        </a:rPr>
                        <a:t>（居住者）</a:t>
                      </a:r>
                      <a:endParaRPr lang="en-US" altLang="ja-JP" sz="1600" u="none" strike="noStrike" kern="1200" baseline="0" dirty="0">
                        <a:latin typeface="Arial" panose="020B0604020202020204" pitchFamily="34" charset="0"/>
                        <a:ea typeface="MS Mincho" panose="02020609040205080304" pitchFamily="49" charset="-128"/>
                        <a:cs typeface="Arial" panose="020B0604020202020204" pitchFamily="34" charset="0"/>
                      </a:endParaRPr>
                    </a:p>
                    <a:p>
                      <a:pPr>
                        <a:lnSpc>
                          <a:spcPct val="150000"/>
                        </a:lnSpc>
                      </a:pPr>
                      <a:r>
                        <a:rPr lang="ja-JP" altLang="en-US" sz="1600" u="none" strike="noStrike" kern="1200" baseline="0" dirty="0">
                          <a:latin typeface="Arial" panose="020B0604020202020204" pitchFamily="34" charset="0"/>
                          <a:ea typeface="MS Mincho" panose="02020609040205080304" pitchFamily="49" charset="-128"/>
                          <a:cs typeface="Arial" panose="020B0604020202020204" pitchFamily="34" charset="0"/>
                        </a:rPr>
                        <a:t>下記の個人は、モンゴル国における居住者たる納税者になる。</a:t>
                      </a:r>
                      <a:endParaRPr lang="en-US" altLang="ja-JP" sz="1600" u="none" strike="noStrike" kern="1200" baseline="0" dirty="0">
                        <a:latin typeface="Arial" panose="020B0604020202020204" pitchFamily="34" charset="0"/>
                        <a:ea typeface="MS Mincho" panose="02020609040205080304" pitchFamily="49" charset="-128"/>
                        <a:cs typeface="Arial" panose="020B0604020202020204" pitchFamily="34" charset="0"/>
                      </a:endParaRPr>
                    </a:p>
                    <a:p>
                      <a:pPr marL="285750" indent="-285750">
                        <a:lnSpc>
                          <a:spcPct val="150000"/>
                        </a:lnSpc>
                        <a:buFont typeface="Wingdings" panose="05000000000000000000" pitchFamily="2" charset="2"/>
                        <a:buChar char="§"/>
                      </a:pPr>
                      <a:r>
                        <a:rPr lang="ja-JP" altLang="en-US" sz="1400" b="1" u="none" strike="noStrike" kern="1200" baseline="0" dirty="0">
                          <a:solidFill>
                            <a:srgbClr val="00B0F0"/>
                          </a:solidFill>
                          <a:latin typeface="Arial" panose="020B0604020202020204" pitchFamily="34" charset="0"/>
                          <a:ea typeface="MS Mincho" panose="02020609040205080304" pitchFamily="49" charset="-128"/>
                          <a:cs typeface="Arial" panose="020B0604020202020204" pitchFamily="34" charset="0"/>
                        </a:rPr>
                        <a:t>モンゴル国に居住する住宅をもつ；</a:t>
                      </a:r>
                      <a:endParaRPr lang="en-US" altLang="ja-JP" sz="1400" b="1" u="none" strike="noStrike" kern="1200" baseline="0" dirty="0">
                        <a:solidFill>
                          <a:srgbClr val="00B0F0"/>
                        </a:solidFill>
                        <a:latin typeface="Arial" panose="020B0604020202020204" pitchFamily="34" charset="0"/>
                        <a:ea typeface="MS Mincho" panose="02020609040205080304" pitchFamily="49" charset="-128"/>
                        <a:cs typeface="Arial" panose="020B0604020202020204" pitchFamily="34" charset="0"/>
                      </a:endParaRPr>
                    </a:p>
                    <a:p>
                      <a:pPr marL="285750" indent="-285750">
                        <a:lnSpc>
                          <a:spcPct val="150000"/>
                        </a:lnSpc>
                        <a:buFont typeface="Wingdings" panose="05000000000000000000" pitchFamily="2" charset="2"/>
                        <a:buChar char="§"/>
                      </a:pPr>
                      <a:r>
                        <a:rPr lang="ja-JP" altLang="en-US" sz="1400" b="1" u="none" strike="noStrike" kern="1200" baseline="0" dirty="0">
                          <a:solidFill>
                            <a:srgbClr val="00B0F0"/>
                          </a:solidFill>
                          <a:latin typeface="Arial" panose="020B0604020202020204" pitchFamily="34" charset="0"/>
                          <a:ea typeface="MS Mincho" panose="02020609040205080304" pitchFamily="49" charset="-128"/>
                          <a:cs typeface="Arial" panose="020B0604020202020204" pitchFamily="34" charset="0"/>
                        </a:rPr>
                        <a:t>税金年度において</a:t>
                      </a:r>
                      <a:r>
                        <a:rPr lang="en-US" altLang="ja-JP" sz="1400" b="1" u="none" strike="noStrike" kern="1200" baseline="0" dirty="0">
                          <a:solidFill>
                            <a:srgbClr val="00B0F0"/>
                          </a:solidFill>
                          <a:latin typeface="Arial" panose="020B0604020202020204" pitchFamily="34" charset="0"/>
                          <a:ea typeface="MS Mincho" panose="02020609040205080304" pitchFamily="49" charset="-128"/>
                          <a:cs typeface="Arial" panose="020B0604020202020204" pitchFamily="34" charset="0"/>
                        </a:rPr>
                        <a:t>183</a:t>
                      </a:r>
                      <a:r>
                        <a:rPr lang="ja-JP" altLang="en-US" sz="1400" b="1" u="none" strike="noStrike" kern="1200" baseline="0" dirty="0">
                          <a:solidFill>
                            <a:srgbClr val="00B0F0"/>
                          </a:solidFill>
                          <a:latin typeface="Arial" panose="020B0604020202020204" pitchFamily="34" charset="0"/>
                          <a:ea typeface="MS Mincho" panose="02020609040205080304" pitchFamily="49" charset="-128"/>
                          <a:cs typeface="Arial" panose="020B0604020202020204" pitchFamily="34" charset="0"/>
                        </a:rPr>
                        <a:t>日間以上モンゴル国に居住した者；</a:t>
                      </a:r>
                      <a:endParaRPr lang="en-US" altLang="ja-JP" sz="1600" u="none" strike="noStrike" kern="1200" baseline="0" dirty="0">
                        <a:latin typeface="Arial" panose="020B0604020202020204" pitchFamily="34" charset="0"/>
                        <a:ea typeface="MS Mincho" panose="02020609040205080304" pitchFamily="49" charset="-128"/>
                        <a:cs typeface="Arial" panose="020B0604020202020204" pitchFamily="34" charset="0"/>
                      </a:endParaRPr>
                    </a:p>
                    <a:p>
                      <a:pPr marL="0" indent="0">
                        <a:lnSpc>
                          <a:spcPct val="150000"/>
                        </a:lnSpc>
                        <a:buFont typeface="Arial" panose="020B0604020202020204" pitchFamily="34" charset="0"/>
                        <a:buNone/>
                      </a:pPr>
                      <a:r>
                        <a:rPr lang="ja-JP" altLang="en-US" sz="1600" u="none" strike="noStrike" kern="1200" baseline="0" dirty="0">
                          <a:latin typeface="Arial" panose="020B0604020202020204" pitchFamily="34" charset="0"/>
                          <a:ea typeface="MS Mincho" panose="02020609040205080304" pitchFamily="49" charset="-128"/>
                          <a:cs typeface="Arial" panose="020B0604020202020204" pitchFamily="34" charset="0"/>
                        </a:rPr>
                        <a:t>（非居住者）</a:t>
                      </a:r>
                      <a:endParaRPr lang="en-US" altLang="ja-JP" sz="1600" u="none" strike="noStrike" kern="1200" baseline="0" dirty="0">
                        <a:latin typeface="Arial" panose="020B0604020202020204" pitchFamily="34" charset="0"/>
                        <a:ea typeface="MS Mincho" panose="02020609040205080304" pitchFamily="49" charset="-128"/>
                        <a:cs typeface="Arial" panose="020B0604020202020204" pitchFamily="34" charset="0"/>
                      </a:endParaRPr>
                    </a:p>
                    <a:p>
                      <a:pPr marL="0" indent="0">
                        <a:lnSpc>
                          <a:spcPct val="150000"/>
                        </a:lnSpc>
                        <a:buFont typeface="Arial" panose="020B0604020202020204" pitchFamily="34" charset="0"/>
                        <a:buNone/>
                      </a:pPr>
                      <a:r>
                        <a:rPr lang="ja-JP" altLang="en-US" sz="1600" u="none" strike="noStrike" kern="1200" baseline="0" dirty="0">
                          <a:latin typeface="Arial" panose="020B0604020202020204" pitchFamily="34" charset="0"/>
                          <a:ea typeface="MS Mincho" panose="02020609040205080304" pitchFamily="49" charset="-128"/>
                          <a:cs typeface="Arial" panose="020B0604020202020204" pitchFamily="34" charset="0"/>
                        </a:rPr>
                        <a:t>これに対し、モンゴル国に住宅を持っておらず、当該年度に</a:t>
                      </a:r>
                      <a:r>
                        <a:rPr lang="en-US" altLang="ja-JP" sz="1600" u="none" strike="noStrike" kern="1200" baseline="0" dirty="0">
                          <a:latin typeface="Arial" panose="020B0604020202020204" pitchFamily="34" charset="0"/>
                          <a:ea typeface="MS Mincho" panose="02020609040205080304" pitchFamily="49" charset="-128"/>
                          <a:cs typeface="Arial" panose="020B0604020202020204" pitchFamily="34" charset="0"/>
                        </a:rPr>
                        <a:t>183</a:t>
                      </a:r>
                      <a:r>
                        <a:rPr lang="ja-JP" altLang="en-US" sz="1600" u="none" strike="noStrike" kern="1200" baseline="0" dirty="0">
                          <a:latin typeface="Arial" panose="020B0604020202020204" pitchFamily="34" charset="0"/>
                          <a:ea typeface="MS Mincho" panose="02020609040205080304" pitchFamily="49" charset="-128"/>
                          <a:cs typeface="Arial" panose="020B0604020202020204" pitchFamily="34" charset="0"/>
                        </a:rPr>
                        <a:t>日以上モンゴル国に居住していない者は、非居住者となる。</a:t>
                      </a:r>
                      <a:endParaRPr lang="mn-MN" sz="1600" b="0" i="0" u="none" strike="noStrike" kern="1200" baseline="0" dirty="0">
                        <a:solidFill>
                          <a:schemeClr val="dk1"/>
                        </a:solidFill>
                        <a:latin typeface="Arial" panose="020B0604020202020204" pitchFamily="34" charset="0"/>
                        <a:ea typeface="MS Mincho" panose="02020609040205080304" pitchFamily="49" charset="-128"/>
                        <a:cs typeface="Arial" panose="020B0604020202020204" pitchFamily="34" charset="0"/>
                      </a:endParaRPr>
                    </a:p>
                  </a:txBody>
                  <a:tcPr/>
                </a:tc>
                <a:tc>
                  <a:txBody>
                    <a:bodyPr/>
                    <a:lstStyle/>
                    <a:p>
                      <a:pPr>
                        <a:lnSpc>
                          <a:spcPct val="150000"/>
                        </a:lnSpc>
                      </a:pPr>
                      <a:r>
                        <a:rPr lang="ja-JP" altLang="en-US" sz="1600" u="none" strike="noStrike" kern="1200" baseline="0" dirty="0">
                          <a:latin typeface="Arial" panose="020B0604020202020204" pitchFamily="34" charset="0"/>
                          <a:ea typeface="MS Mincho" panose="02020609040205080304" pitchFamily="49" charset="-128"/>
                          <a:cs typeface="Arial" panose="020B0604020202020204" pitchFamily="34" charset="0"/>
                        </a:rPr>
                        <a:t>（居住者）</a:t>
                      </a:r>
                      <a:endParaRPr lang="en-US" altLang="ja-JP" sz="1600" u="none" strike="noStrike" kern="1200" baseline="0" dirty="0">
                        <a:latin typeface="Arial" panose="020B0604020202020204" pitchFamily="34" charset="0"/>
                        <a:ea typeface="MS Mincho" panose="02020609040205080304" pitchFamily="49" charset="-128"/>
                        <a:cs typeface="Arial" panose="020B0604020202020204" pitchFamily="34" charset="0"/>
                      </a:endParaRPr>
                    </a:p>
                    <a:p>
                      <a:pPr>
                        <a:lnSpc>
                          <a:spcPct val="150000"/>
                        </a:lnSpc>
                      </a:pPr>
                      <a:r>
                        <a:rPr lang="ja-JP" altLang="en-US" sz="1600" u="none" strike="noStrike" kern="1200" baseline="0" dirty="0">
                          <a:latin typeface="Arial" panose="020B0604020202020204" pitchFamily="34" charset="0"/>
                          <a:ea typeface="MS Mincho" panose="02020609040205080304" pitchFamily="49" charset="-128"/>
                          <a:cs typeface="Arial" panose="020B0604020202020204" pitchFamily="34" charset="0"/>
                        </a:rPr>
                        <a:t>個人は、以下の</a:t>
                      </a:r>
                      <a:r>
                        <a:rPr lang="en-US" altLang="ja-JP" sz="1600" u="none" strike="noStrike" kern="1200" baseline="0" dirty="0">
                          <a:latin typeface="Arial" panose="020B0604020202020204" pitchFamily="34" charset="0"/>
                          <a:ea typeface="MS Mincho" panose="02020609040205080304" pitchFamily="49" charset="-128"/>
                          <a:cs typeface="Arial" panose="020B0604020202020204" pitchFamily="34" charset="0"/>
                        </a:rPr>
                        <a:t>2</a:t>
                      </a:r>
                      <a:r>
                        <a:rPr lang="ja-JP" altLang="en-US" sz="1600" u="none" strike="noStrike" kern="1200" baseline="0" dirty="0">
                          <a:latin typeface="Arial" panose="020B0604020202020204" pitchFamily="34" charset="0"/>
                          <a:ea typeface="MS Mincho" panose="02020609040205080304" pitchFamily="49" charset="-128"/>
                          <a:cs typeface="Arial" panose="020B0604020202020204" pitchFamily="34" charset="0"/>
                        </a:rPr>
                        <a:t>つの条件にどちらかを満たす場合に、モンゴル国における居住者たる納税者になる。</a:t>
                      </a:r>
                      <a:endParaRPr lang="en-US" altLang="ja-JP" sz="1600" u="none" strike="noStrike" kern="1200" baseline="0" dirty="0">
                        <a:latin typeface="Arial" panose="020B0604020202020204" pitchFamily="34" charset="0"/>
                        <a:ea typeface="MS Mincho" panose="02020609040205080304" pitchFamily="49" charset="-128"/>
                        <a:cs typeface="Arial" panose="020B0604020202020204" pitchFamily="34" charset="0"/>
                      </a:endParaRPr>
                    </a:p>
                    <a:p>
                      <a:pPr marL="285750" indent="-285750">
                        <a:lnSpc>
                          <a:spcPct val="150000"/>
                        </a:lnSpc>
                        <a:buFont typeface="Wingdings" panose="05000000000000000000" pitchFamily="2" charset="2"/>
                        <a:buChar char="§"/>
                      </a:pPr>
                      <a:r>
                        <a:rPr lang="ja-JP" altLang="en-US" sz="1400" b="1" u="none" strike="noStrike" kern="1200" baseline="0" dirty="0">
                          <a:solidFill>
                            <a:srgbClr val="00B0F0"/>
                          </a:solidFill>
                          <a:latin typeface="Arial" panose="020B0604020202020204" pitchFamily="34" charset="0"/>
                          <a:ea typeface="MS Mincho" panose="02020609040205080304" pitchFamily="49" charset="-128"/>
                          <a:cs typeface="Arial" panose="020B0604020202020204" pitchFamily="34" charset="0"/>
                        </a:rPr>
                        <a:t>連続</a:t>
                      </a:r>
                      <a:r>
                        <a:rPr lang="en-US" altLang="ja-JP" sz="1400" b="1" u="none" strike="noStrike" kern="1200" baseline="0" dirty="0">
                          <a:solidFill>
                            <a:srgbClr val="00B0F0"/>
                          </a:solidFill>
                          <a:latin typeface="Arial" panose="020B0604020202020204" pitchFamily="34" charset="0"/>
                          <a:ea typeface="MS Mincho" panose="02020609040205080304" pitchFamily="49" charset="-128"/>
                          <a:cs typeface="Arial" panose="020B0604020202020204" pitchFamily="34" charset="0"/>
                        </a:rPr>
                        <a:t>12</a:t>
                      </a:r>
                      <a:r>
                        <a:rPr lang="ja-JP" altLang="en-US" sz="1400" b="1" u="none" strike="noStrike" kern="1200" baseline="0" dirty="0">
                          <a:solidFill>
                            <a:srgbClr val="00B0F0"/>
                          </a:solidFill>
                          <a:latin typeface="Arial" panose="020B0604020202020204" pitchFamily="34" charset="0"/>
                          <a:ea typeface="MS Mincho" panose="02020609040205080304" pitchFamily="49" charset="-128"/>
                          <a:cs typeface="Arial" panose="020B0604020202020204" pitchFamily="34" charset="0"/>
                        </a:rPr>
                        <a:t>か月間おいて</a:t>
                      </a:r>
                      <a:r>
                        <a:rPr lang="en-US" altLang="ja-JP" sz="1400" b="1" u="none" strike="noStrike" kern="1200" baseline="0" dirty="0">
                          <a:solidFill>
                            <a:srgbClr val="00B0F0"/>
                          </a:solidFill>
                          <a:latin typeface="Arial" panose="020B0604020202020204" pitchFamily="34" charset="0"/>
                          <a:ea typeface="MS Mincho" panose="02020609040205080304" pitchFamily="49" charset="-128"/>
                          <a:cs typeface="Arial" panose="020B0604020202020204" pitchFamily="34" charset="0"/>
                        </a:rPr>
                        <a:t>183</a:t>
                      </a:r>
                      <a:r>
                        <a:rPr lang="ja-JP" altLang="en-US" sz="1400" b="1" u="none" strike="noStrike" kern="1200" baseline="0" dirty="0">
                          <a:solidFill>
                            <a:srgbClr val="00B0F0"/>
                          </a:solidFill>
                          <a:latin typeface="Arial" panose="020B0604020202020204" pitchFamily="34" charset="0"/>
                          <a:ea typeface="MS Mincho" panose="02020609040205080304" pitchFamily="49" charset="-128"/>
                          <a:cs typeface="Arial" panose="020B0604020202020204" pitchFamily="34" charset="0"/>
                        </a:rPr>
                        <a:t>日間以上モンゴル国に居住した者；</a:t>
                      </a:r>
                      <a:endParaRPr lang="en-US" altLang="ja-JP" sz="1400" b="1" u="none" strike="noStrike" kern="1200" baseline="0" dirty="0">
                        <a:solidFill>
                          <a:srgbClr val="00B0F0"/>
                        </a:solidFill>
                        <a:latin typeface="Arial" panose="020B0604020202020204" pitchFamily="34" charset="0"/>
                        <a:ea typeface="MS Mincho" panose="02020609040205080304" pitchFamily="49" charset="-128"/>
                        <a:cs typeface="Arial" panose="020B0604020202020204" pitchFamily="34" charset="0"/>
                      </a:endParaRPr>
                    </a:p>
                    <a:p>
                      <a:pPr marL="285750" indent="-285750">
                        <a:lnSpc>
                          <a:spcPct val="150000"/>
                        </a:lnSpc>
                        <a:buFont typeface="Wingdings" panose="05000000000000000000" pitchFamily="2" charset="2"/>
                        <a:buChar char="§"/>
                      </a:pPr>
                      <a:r>
                        <a:rPr lang="ja-JP" altLang="en-US" sz="1400" b="1" u="none" strike="noStrike" kern="1200" baseline="0" dirty="0">
                          <a:solidFill>
                            <a:srgbClr val="00B0F0"/>
                          </a:solidFill>
                          <a:latin typeface="Arial" panose="020B0604020202020204" pitchFamily="34" charset="0"/>
                          <a:ea typeface="MS Mincho" panose="02020609040205080304" pitchFamily="49" charset="-128"/>
                          <a:cs typeface="Arial" panose="020B0604020202020204" pitchFamily="34" charset="0"/>
                        </a:rPr>
                        <a:t>モンゴル国から得た所得が当該個人の年間全所得の</a:t>
                      </a:r>
                      <a:r>
                        <a:rPr lang="en-US" altLang="ja-JP" sz="1400" b="1" u="none" strike="noStrike" kern="1200" baseline="0" dirty="0">
                          <a:solidFill>
                            <a:srgbClr val="00B0F0"/>
                          </a:solidFill>
                          <a:latin typeface="Arial" panose="020B0604020202020204" pitchFamily="34" charset="0"/>
                          <a:ea typeface="MS Mincho" panose="02020609040205080304" pitchFamily="49" charset="-128"/>
                          <a:cs typeface="Arial" panose="020B0604020202020204" pitchFamily="34" charset="0"/>
                        </a:rPr>
                        <a:t>50</a:t>
                      </a:r>
                      <a:r>
                        <a:rPr lang="ja-JP" altLang="en-US" sz="1400" b="1" u="none" strike="noStrike" kern="1200" baseline="0" dirty="0">
                          <a:solidFill>
                            <a:srgbClr val="00B0F0"/>
                          </a:solidFill>
                          <a:latin typeface="Arial" panose="020B0604020202020204" pitchFamily="34" charset="0"/>
                          <a:ea typeface="MS Mincho" panose="02020609040205080304" pitchFamily="49" charset="-128"/>
                          <a:cs typeface="Arial" panose="020B0604020202020204" pitchFamily="34" charset="0"/>
                        </a:rPr>
                        <a:t>％以上の割合を占める場合；</a:t>
                      </a:r>
                      <a:endParaRPr lang="en-US" altLang="ja-JP" sz="1400" b="1" u="none" strike="noStrike" kern="1200" baseline="0" dirty="0">
                        <a:solidFill>
                          <a:srgbClr val="00B0F0"/>
                        </a:solidFill>
                        <a:latin typeface="Arial" panose="020B0604020202020204" pitchFamily="34" charset="0"/>
                        <a:ea typeface="MS Mincho" panose="02020609040205080304" pitchFamily="49" charset="-128"/>
                        <a:cs typeface="Arial" panose="020B0604020202020204" pitchFamily="34" charset="0"/>
                      </a:endParaRPr>
                    </a:p>
                    <a:p>
                      <a:pPr marL="0" indent="0">
                        <a:lnSpc>
                          <a:spcPct val="150000"/>
                        </a:lnSpc>
                        <a:buFont typeface="Wingdings" panose="05000000000000000000" pitchFamily="2" charset="2"/>
                        <a:buNone/>
                      </a:pPr>
                      <a:r>
                        <a:rPr lang="ja-JP" altLang="en-US" sz="1600" u="none" strike="noStrike" kern="1200" baseline="0" dirty="0">
                          <a:latin typeface="Arial" panose="020B0604020202020204" pitchFamily="34" charset="0"/>
                          <a:ea typeface="MS Mincho" panose="02020609040205080304" pitchFamily="49" charset="-128"/>
                          <a:cs typeface="Arial" panose="020B0604020202020204" pitchFamily="34" charset="0"/>
                        </a:rPr>
                        <a:t>（非居住者）</a:t>
                      </a:r>
                      <a:endParaRPr lang="en-US" altLang="ja-JP" sz="1600" u="none" strike="noStrike" kern="1200" baseline="0" dirty="0">
                        <a:latin typeface="Arial" panose="020B0604020202020204" pitchFamily="34" charset="0"/>
                        <a:ea typeface="MS Mincho" panose="02020609040205080304" pitchFamily="49" charset="-128"/>
                        <a:cs typeface="Arial" panose="020B0604020202020204" pitchFamily="34" charset="0"/>
                      </a:endParaRPr>
                    </a:p>
                    <a:p>
                      <a:pPr marL="0" indent="0">
                        <a:lnSpc>
                          <a:spcPct val="150000"/>
                        </a:lnSpc>
                        <a:buFont typeface="Wingdings" panose="05000000000000000000" pitchFamily="2" charset="2"/>
                        <a:buNone/>
                      </a:pPr>
                      <a:r>
                        <a:rPr lang="ja-JP" altLang="en-US" sz="1600" u="none" strike="noStrike" kern="1200" baseline="0" dirty="0">
                          <a:latin typeface="Arial" panose="020B0604020202020204" pitchFamily="34" charset="0"/>
                          <a:ea typeface="MS Mincho" panose="02020609040205080304" pitchFamily="49" charset="-128"/>
                          <a:cs typeface="Arial" panose="020B0604020202020204" pitchFamily="34" charset="0"/>
                        </a:rPr>
                        <a:t>こに対し、モンゴル国またはモンゴル国の源泉がある所得を得、上の居住者の条件を満たす者以外の者は、非居住者となる。</a:t>
                      </a:r>
                      <a:endParaRPr lang="en-GB" sz="1600" u="none" strike="noStrike" kern="1200" baseline="0" dirty="0">
                        <a:latin typeface="Arial" panose="020B0604020202020204" pitchFamily="34" charset="0"/>
                        <a:ea typeface="MS Mincho" panose="02020609040205080304" pitchFamily="49" charset="-128"/>
                        <a:cs typeface="Arial" panose="020B0604020202020204" pitchFamily="34" charset="0"/>
                      </a:endParaRPr>
                    </a:p>
                  </a:txBody>
                  <a:tcPr/>
                </a:tc>
                <a:extLst>
                  <a:ext uri="{0D108BD9-81ED-4DB2-BD59-A6C34878D82A}">
                    <a16:rowId xmlns:a16="http://schemas.microsoft.com/office/drawing/2014/main" val="138635200"/>
                  </a:ext>
                </a:extLst>
              </a:tr>
              <a:tr h="686400">
                <a:tc>
                  <a:txBody>
                    <a:bodyPr/>
                    <a:lstStyle/>
                    <a:p>
                      <a:pPr marL="0" indent="0">
                        <a:lnSpc>
                          <a:spcPct val="150000"/>
                        </a:lnSpc>
                        <a:buFont typeface="Arial" panose="020B0604020202020204" pitchFamily="34" charset="0"/>
                        <a:buNone/>
                      </a:pPr>
                      <a:r>
                        <a:rPr lang="ja-JP" altLang="en-US" sz="1800" b="1" i="0" u="none" strike="noStrike" kern="1200" baseline="0" dirty="0">
                          <a:solidFill>
                            <a:schemeClr val="dk1"/>
                          </a:solidFill>
                          <a:latin typeface="Arial" panose="020B0604020202020204" pitchFamily="34" charset="0"/>
                          <a:ea typeface="MS Mincho" panose="02020609040205080304" pitchFamily="49" charset="-128"/>
                          <a:cs typeface="Arial" panose="020B0604020202020204" pitchFamily="34" charset="0"/>
                        </a:rPr>
                        <a:t>現行法</a:t>
                      </a:r>
                      <a:r>
                        <a:rPr lang="ja-JP" altLang="en-US" sz="1800" b="0" i="0" u="none" strike="noStrike" kern="1200" baseline="0" dirty="0">
                          <a:solidFill>
                            <a:schemeClr val="dk1"/>
                          </a:solidFill>
                          <a:latin typeface="Arial" panose="020B0604020202020204" pitchFamily="34" charset="0"/>
                          <a:ea typeface="MS Mincho" panose="02020609040205080304" pitchFamily="49" charset="-128"/>
                          <a:cs typeface="Arial" panose="020B0604020202020204" pitchFamily="34" charset="0"/>
                        </a:rPr>
                        <a:t>：</a:t>
                      </a:r>
                      <a:r>
                        <a:rPr lang="en-US" altLang="ja-JP" sz="1800" b="1" i="0" u="none" strike="noStrike" kern="1200" baseline="0" dirty="0">
                          <a:solidFill>
                            <a:srgbClr val="00B0F0"/>
                          </a:solidFill>
                          <a:latin typeface="Arial" panose="020B0604020202020204" pitchFamily="34" charset="0"/>
                          <a:ea typeface="MS Mincho" panose="02020609040205080304" pitchFamily="49" charset="-128"/>
                          <a:cs typeface="Arial" panose="020B0604020202020204" pitchFamily="34" charset="0"/>
                        </a:rPr>
                        <a:t>6</a:t>
                      </a:r>
                      <a:r>
                        <a:rPr lang="ja-JP" altLang="en-US" sz="1800" b="1" i="0" u="none" strike="noStrike" kern="1200" baseline="0" dirty="0">
                          <a:solidFill>
                            <a:srgbClr val="00B0F0"/>
                          </a:solidFill>
                          <a:latin typeface="Arial" panose="020B0604020202020204" pitchFamily="34" charset="0"/>
                          <a:ea typeface="MS Mincho" panose="02020609040205080304" pitchFamily="49" charset="-128"/>
                          <a:cs typeface="Arial" panose="020B0604020202020204" pitchFamily="34" charset="0"/>
                        </a:rPr>
                        <a:t>条、</a:t>
                      </a:r>
                      <a:r>
                        <a:rPr lang="en-US" altLang="ja-JP" sz="1800" b="1" i="0" u="none" strike="noStrike" kern="1200" baseline="0" dirty="0">
                          <a:solidFill>
                            <a:srgbClr val="00B0F0"/>
                          </a:solidFill>
                          <a:latin typeface="Arial" panose="020B0604020202020204" pitchFamily="34" charset="0"/>
                          <a:ea typeface="MS Mincho" panose="02020609040205080304" pitchFamily="49" charset="-128"/>
                          <a:cs typeface="Arial" panose="020B0604020202020204" pitchFamily="34" charset="0"/>
                        </a:rPr>
                        <a:t>7</a:t>
                      </a:r>
                      <a:r>
                        <a:rPr lang="ja-JP" altLang="en-US" sz="1800" b="1" i="0" u="none" strike="noStrike" kern="1200" baseline="0" dirty="0">
                          <a:solidFill>
                            <a:srgbClr val="00B0F0"/>
                          </a:solidFill>
                          <a:latin typeface="Arial" panose="020B0604020202020204" pitchFamily="34" charset="0"/>
                          <a:ea typeface="MS Mincho" panose="02020609040205080304" pitchFamily="49" charset="-128"/>
                          <a:cs typeface="Arial" panose="020B0604020202020204" pitchFamily="34" charset="0"/>
                        </a:rPr>
                        <a:t>条</a:t>
                      </a:r>
                      <a:endParaRPr lang="en-US" altLang="ja-JP" sz="1800" b="1" i="0" u="none" strike="noStrike" kern="1200" baseline="0" dirty="0">
                        <a:solidFill>
                          <a:srgbClr val="00B0F0"/>
                        </a:solidFill>
                        <a:latin typeface="Arial" panose="020B0604020202020204" pitchFamily="34" charset="0"/>
                        <a:ea typeface="MS Mincho" panose="02020609040205080304" pitchFamily="49" charset="-128"/>
                        <a:cs typeface="Arial" panose="020B0604020202020204" pitchFamily="34" charset="0"/>
                      </a:endParaRPr>
                    </a:p>
                  </a:txBody>
                  <a:tcPr/>
                </a:tc>
                <a:tc>
                  <a:txBody>
                    <a:bodyPr/>
                    <a:lstStyle/>
                    <a:p>
                      <a:pPr>
                        <a:lnSpc>
                          <a:spcPct val="150000"/>
                        </a:lnSpc>
                      </a:pPr>
                      <a:r>
                        <a:rPr lang="ja-JP" altLang="en-US" sz="1800" b="1" i="0" u="none" strike="noStrike" kern="1200" baseline="0" dirty="0">
                          <a:solidFill>
                            <a:schemeClr val="dk1"/>
                          </a:solidFill>
                          <a:latin typeface="Arial" panose="020B0604020202020204" pitchFamily="34" charset="0"/>
                          <a:ea typeface="MS Mincho" panose="02020609040205080304" pitchFamily="49" charset="-128"/>
                          <a:cs typeface="Arial" panose="020B0604020202020204" pitchFamily="34" charset="0"/>
                        </a:rPr>
                        <a:t>改正法</a:t>
                      </a:r>
                      <a:r>
                        <a:rPr lang="ja-JP" altLang="en-US" sz="1800" b="0" i="0" u="none" strike="noStrike" kern="1200" baseline="0" dirty="0">
                          <a:solidFill>
                            <a:schemeClr val="dk1"/>
                          </a:solidFill>
                          <a:latin typeface="Arial" panose="020B0604020202020204" pitchFamily="34" charset="0"/>
                          <a:ea typeface="MS Mincho" panose="02020609040205080304" pitchFamily="49" charset="-128"/>
                          <a:cs typeface="Arial" panose="020B0604020202020204" pitchFamily="34" charset="0"/>
                        </a:rPr>
                        <a:t>：</a:t>
                      </a:r>
                      <a:r>
                        <a:rPr lang="en-US" altLang="ja-JP" sz="1800" b="1" i="0" u="none" strike="noStrike" kern="1200" baseline="0" dirty="0">
                          <a:solidFill>
                            <a:srgbClr val="00B0F0"/>
                          </a:solidFill>
                          <a:latin typeface="Arial" panose="020B0604020202020204" pitchFamily="34" charset="0"/>
                          <a:ea typeface="MS Mincho" panose="02020609040205080304" pitchFamily="49" charset="-128"/>
                          <a:cs typeface="Arial" panose="020B0604020202020204" pitchFamily="34" charset="0"/>
                        </a:rPr>
                        <a:t>5</a:t>
                      </a:r>
                      <a:r>
                        <a:rPr lang="ja-JP" altLang="en-US" sz="1800" b="1" i="0" u="none" strike="noStrike" kern="1200" baseline="0" dirty="0">
                          <a:solidFill>
                            <a:srgbClr val="00B0F0"/>
                          </a:solidFill>
                          <a:latin typeface="Arial" panose="020B0604020202020204" pitchFamily="34" charset="0"/>
                          <a:ea typeface="MS Mincho" panose="02020609040205080304" pitchFamily="49" charset="-128"/>
                          <a:cs typeface="Arial" panose="020B0604020202020204" pitchFamily="34" charset="0"/>
                        </a:rPr>
                        <a:t>条</a:t>
                      </a:r>
                      <a:r>
                        <a:rPr lang="en-US" altLang="ja-JP" sz="1800" b="1" i="0" u="none" strike="noStrike" kern="1200" baseline="0" dirty="0">
                          <a:solidFill>
                            <a:srgbClr val="00B0F0"/>
                          </a:solidFill>
                          <a:latin typeface="Arial" panose="020B0604020202020204" pitchFamily="34" charset="0"/>
                          <a:ea typeface="MS Mincho" panose="02020609040205080304" pitchFamily="49" charset="-128"/>
                          <a:cs typeface="Arial" panose="020B0604020202020204" pitchFamily="34" charset="0"/>
                        </a:rPr>
                        <a:t>3</a:t>
                      </a:r>
                      <a:r>
                        <a:rPr lang="ja-JP" altLang="en-US" sz="1800" b="1" i="0" u="none" strike="noStrike" kern="1200" baseline="0" dirty="0">
                          <a:solidFill>
                            <a:srgbClr val="00B0F0"/>
                          </a:solidFill>
                          <a:latin typeface="Arial" panose="020B0604020202020204" pitchFamily="34" charset="0"/>
                          <a:ea typeface="MS Mincho" panose="02020609040205080304" pitchFamily="49" charset="-128"/>
                          <a:cs typeface="Arial" panose="020B0604020202020204" pitchFamily="34" charset="0"/>
                        </a:rPr>
                        <a:t>項、</a:t>
                      </a:r>
                      <a:r>
                        <a:rPr lang="en-US" altLang="ja-JP" sz="1800" b="1" i="0" u="none" strike="noStrike" kern="1200" baseline="0" dirty="0">
                          <a:solidFill>
                            <a:srgbClr val="00B0F0"/>
                          </a:solidFill>
                          <a:latin typeface="Arial" panose="020B0604020202020204" pitchFamily="34" charset="0"/>
                          <a:ea typeface="MS Mincho" panose="02020609040205080304" pitchFamily="49" charset="-128"/>
                          <a:cs typeface="Arial" panose="020B0604020202020204" pitchFamily="34" charset="0"/>
                        </a:rPr>
                        <a:t>5</a:t>
                      </a:r>
                      <a:r>
                        <a:rPr lang="ja-JP" altLang="en-US" sz="1800" b="1" i="0" u="none" strike="noStrike" kern="1200" baseline="0" dirty="0">
                          <a:solidFill>
                            <a:srgbClr val="00B0F0"/>
                          </a:solidFill>
                          <a:latin typeface="Arial" panose="020B0604020202020204" pitchFamily="34" charset="0"/>
                          <a:ea typeface="MS Mincho" panose="02020609040205080304" pitchFamily="49" charset="-128"/>
                          <a:cs typeface="Arial" panose="020B0604020202020204" pitchFamily="34" charset="0"/>
                        </a:rPr>
                        <a:t>条</a:t>
                      </a:r>
                      <a:r>
                        <a:rPr lang="en-US" altLang="ja-JP" sz="1800" b="1" i="0" u="none" strike="noStrike" kern="1200" baseline="0" dirty="0">
                          <a:solidFill>
                            <a:srgbClr val="00B0F0"/>
                          </a:solidFill>
                          <a:latin typeface="Arial" panose="020B0604020202020204" pitchFamily="34" charset="0"/>
                          <a:ea typeface="MS Mincho" panose="02020609040205080304" pitchFamily="49" charset="-128"/>
                          <a:cs typeface="Arial" panose="020B0604020202020204" pitchFamily="34" charset="0"/>
                        </a:rPr>
                        <a:t>5</a:t>
                      </a:r>
                      <a:r>
                        <a:rPr lang="ja-JP" altLang="en-US" sz="1800" b="1" i="0" u="none" strike="noStrike" kern="1200" baseline="0" dirty="0">
                          <a:solidFill>
                            <a:srgbClr val="00B0F0"/>
                          </a:solidFill>
                          <a:latin typeface="Arial" panose="020B0604020202020204" pitchFamily="34" charset="0"/>
                          <a:ea typeface="MS Mincho" panose="02020609040205080304" pitchFamily="49" charset="-128"/>
                          <a:cs typeface="Arial" panose="020B0604020202020204" pitchFamily="34" charset="0"/>
                        </a:rPr>
                        <a:t>項</a:t>
                      </a:r>
                      <a:endParaRPr lang="en-US" altLang="ja-JP" sz="1800" b="1" i="0" u="none" strike="noStrike" kern="1200" baseline="0" dirty="0">
                        <a:solidFill>
                          <a:srgbClr val="00B0F0"/>
                        </a:solidFill>
                        <a:latin typeface="Arial" panose="020B0604020202020204" pitchFamily="34" charset="0"/>
                        <a:ea typeface="MS Mincho" panose="02020609040205080304" pitchFamily="49" charset="-128"/>
                        <a:cs typeface="Arial" panose="020B0604020202020204" pitchFamily="34" charset="0"/>
                      </a:endParaRPr>
                    </a:p>
                  </a:txBody>
                  <a:tcPr/>
                </a:tc>
                <a:extLst>
                  <a:ext uri="{0D108BD9-81ED-4DB2-BD59-A6C34878D82A}">
                    <a16:rowId xmlns:a16="http://schemas.microsoft.com/office/drawing/2014/main" val="2261871472"/>
                  </a:ext>
                </a:extLst>
              </a:tr>
            </a:tbl>
          </a:graphicData>
        </a:graphic>
      </p:graphicFrame>
      <p:sp>
        <p:nvSpPr>
          <p:cNvPr id="3" name="Footer Placeholder 2">
            <a:extLst>
              <a:ext uri="{FF2B5EF4-FFF2-40B4-BE49-F238E27FC236}">
                <a16:creationId xmlns:a16="http://schemas.microsoft.com/office/drawing/2014/main" id="{6010B690-A717-4036-A5E3-949F3D889F27}"/>
              </a:ext>
            </a:extLst>
          </p:cNvPr>
          <p:cNvSpPr>
            <a:spLocks noGrp="1"/>
          </p:cNvSpPr>
          <p:nvPr>
            <p:ph type="ftr" sz="quarter" idx="11"/>
          </p:nvPr>
        </p:nvSpPr>
        <p:spPr/>
        <p:txBody>
          <a:bodyPr/>
          <a:lstStyle/>
          <a:p>
            <a:r>
              <a:rPr lang="en-US" b="1" dirty="0">
                <a:solidFill>
                  <a:srgbClr val="00B0F0"/>
                </a:solidFill>
                <a:latin typeface="Arial" panose="020B0604020202020204" pitchFamily="34" charset="0"/>
                <a:ea typeface="MS Mincho" panose="02020609040205080304" pitchFamily="49" charset="-128"/>
                <a:cs typeface="Arial" panose="020B0604020202020204" pitchFamily="34" charset="0"/>
              </a:rPr>
              <a:t>@ANTT</a:t>
            </a:r>
            <a:r>
              <a:rPr lang="ja-JP" altLang="en-US" b="1" dirty="0">
                <a:solidFill>
                  <a:srgbClr val="00B0F0"/>
                </a:solidFill>
                <a:latin typeface="Arial" panose="020B0604020202020204" pitchFamily="34" charset="0"/>
                <a:ea typeface="MS Mincho" panose="02020609040205080304" pitchFamily="49" charset="-128"/>
                <a:cs typeface="Arial" panose="020B0604020202020204" pitchFamily="34" charset="0"/>
              </a:rPr>
              <a:t>コンサルティング</a:t>
            </a:r>
            <a:endParaRPr lang="en-US" b="1" dirty="0">
              <a:solidFill>
                <a:srgbClr val="00B0F0"/>
              </a:solidFill>
              <a:latin typeface="Arial" panose="020B0604020202020204" pitchFamily="34" charset="0"/>
              <a:ea typeface="MS Mincho" panose="02020609040205080304" pitchFamily="49" charset="-128"/>
              <a:cs typeface="Arial" panose="020B0604020202020204" pitchFamily="34" charset="0"/>
            </a:endParaRPr>
          </a:p>
        </p:txBody>
      </p:sp>
      <p:pic>
        <p:nvPicPr>
          <p:cNvPr id="6" name="Picture 5">
            <a:extLst>
              <a:ext uri="{FF2B5EF4-FFF2-40B4-BE49-F238E27FC236}">
                <a16:creationId xmlns:a16="http://schemas.microsoft.com/office/drawing/2014/main" id="{70B14906-65B6-46D0-A24A-4289F79DB93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67383" y="144781"/>
            <a:ext cx="2246429" cy="702009"/>
          </a:xfrm>
          <a:prstGeom prst="rect">
            <a:avLst/>
          </a:prstGeom>
        </p:spPr>
      </p:pic>
      <p:sp>
        <p:nvSpPr>
          <p:cNvPr id="7" name="Slide Number Placeholder 6">
            <a:extLst>
              <a:ext uri="{FF2B5EF4-FFF2-40B4-BE49-F238E27FC236}">
                <a16:creationId xmlns:a16="http://schemas.microsoft.com/office/drawing/2014/main" id="{AFDC4B27-6FB7-4596-83A7-856E6CBCA837}"/>
              </a:ext>
            </a:extLst>
          </p:cNvPr>
          <p:cNvSpPr>
            <a:spLocks noGrp="1"/>
          </p:cNvSpPr>
          <p:nvPr>
            <p:ph type="sldNum" sz="quarter" idx="12"/>
          </p:nvPr>
        </p:nvSpPr>
        <p:spPr/>
        <p:txBody>
          <a:bodyPr/>
          <a:lstStyle/>
          <a:p>
            <a:fld id="{8C3FA8B5-53A0-4987-93BC-A0BD009116E8}" type="slidenum">
              <a:rPr lang="en-US" smtClean="0">
                <a:latin typeface="Arial" panose="020B0604020202020204" pitchFamily="34" charset="0"/>
                <a:cs typeface="Arial" panose="020B0604020202020204" pitchFamily="34" charset="0"/>
              </a:rPr>
              <a:t>16</a:t>
            </a:fld>
            <a:endParaRPr lang="en-US" dirty="0">
              <a:latin typeface="Arial" panose="020B0604020202020204" pitchFamily="34" charset="0"/>
              <a:cs typeface="Arial" panose="020B0604020202020204" pitchFamily="34" charset="0"/>
            </a:endParaRPr>
          </a:p>
        </p:txBody>
      </p:sp>
      <p:cxnSp>
        <p:nvCxnSpPr>
          <p:cNvPr id="8" name="Straight Connector 7">
            <a:extLst>
              <a:ext uri="{FF2B5EF4-FFF2-40B4-BE49-F238E27FC236}">
                <a16:creationId xmlns:a16="http://schemas.microsoft.com/office/drawing/2014/main" id="{2BC41827-33FA-4216-AB8E-E14D88CB0C05}"/>
              </a:ext>
            </a:extLst>
          </p:cNvPr>
          <p:cNvCxnSpPr/>
          <p:nvPr/>
        </p:nvCxnSpPr>
        <p:spPr>
          <a:xfrm>
            <a:off x="838200" y="1252025"/>
            <a:ext cx="8784102" cy="0"/>
          </a:xfrm>
          <a:prstGeom prst="line">
            <a:avLst/>
          </a:prstGeom>
          <a:ln w="19050">
            <a:solidFill>
              <a:srgbClr val="00B0F0"/>
            </a:solidFill>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523133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B1214-869A-42E2-9BFB-3772E1F7110F}"/>
              </a:ext>
            </a:extLst>
          </p:cNvPr>
          <p:cNvSpPr>
            <a:spLocks noGrp="1"/>
          </p:cNvSpPr>
          <p:nvPr>
            <p:ph type="title"/>
          </p:nvPr>
        </p:nvSpPr>
        <p:spPr>
          <a:xfrm>
            <a:off x="838200" y="365126"/>
            <a:ext cx="8784102" cy="886900"/>
          </a:xfrm>
        </p:spPr>
        <p:txBody>
          <a:bodyPr>
            <a:normAutofit/>
          </a:bodyPr>
          <a:lstStyle/>
          <a:p>
            <a:r>
              <a:rPr lang="ja-JP" altLang="en-US" sz="4000" dirty="0">
                <a:latin typeface="MS Mincho" panose="02020609040205080304" pitchFamily="49" charset="-128"/>
                <a:ea typeface="MS Mincho" panose="02020609040205080304" pitchFamily="49" charset="-128"/>
              </a:rPr>
              <a:t>現行法に存在する規定の改正②</a:t>
            </a:r>
            <a:endParaRPr lang="en-US" sz="4000" dirty="0"/>
          </a:p>
        </p:txBody>
      </p:sp>
      <p:sp>
        <p:nvSpPr>
          <p:cNvPr id="4" name="Content Placeholder 3">
            <a:extLst>
              <a:ext uri="{FF2B5EF4-FFF2-40B4-BE49-F238E27FC236}">
                <a16:creationId xmlns:a16="http://schemas.microsoft.com/office/drawing/2014/main" id="{6383171F-0073-4184-9601-FD36C38ECA2B}"/>
              </a:ext>
            </a:extLst>
          </p:cNvPr>
          <p:cNvSpPr>
            <a:spLocks noGrp="1"/>
          </p:cNvSpPr>
          <p:nvPr>
            <p:ph idx="1"/>
          </p:nvPr>
        </p:nvSpPr>
        <p:spPr>
          <a:xfrm>
            <a:off x="838200" y="1460310"/>
            <a:ext cx="10515600" cy="4716653"/>
          </a:xfrm>
        </p:spPr>
        <p:txBody>
          <a:bodyPr>
            <a:normAutofit/>
          </a:bodyPr>
          <a:lstStyle/>
          <a:p>
            <a:pPr marL="0" indent="0">
              <a:lnSpc>
                <a:spcPct val="150000"/>
              </a:lnSpc>
              <a:buNone/>
            </a:pPr>
            <a:r>
              <a:rPr lang="ja-JP" altLang="en-US" sz="3200" b="1" dirty="0">
                <a:solidFill>
                  <a:srgbClr val="00B0F0"/>
                </a:solidFill>
                <a:latin typeface="Arial" panose="020B0604020202020204" pitchFamily="34" charset="0"/>
                <a:ea typeface="MS Mincho" panose="02020609040205080304" pitchFamily="49" charset="-128"/>
                <a:cs typeface="Arial" panose="020B0604020202020204" pitchFamily="34" charset="0"/>
              </a:rPr>
              <a:t>課税対象所得の分類と定義の改善</a:t>
            </a:r>
            <a:endParaRPr lang="en-US" altLang="ja-JP" sz="3200" b="1" dirty="0">
              <a:solidFill>
                <a:srgbClr val="00B0F0"/>
              </a:solidFill>
              <a:latin typeface="Arial" panose="020B0604020202020204" pitchFamily="34" charset="0"/>
              <a:ea typeface="MS Mincho" panose="02020609040205080304" pitchFamily="49" charset="-128"/>
              <a:cs typeface="Arial" panose="020B0604020202020204" pitchFamily="34" charset="0"/>
            </a:endParaRPr>
          </a:p>
          <a:p>
            <a:pPr>
              <a:lnSpc>
                <a:spcPct val="150000"/>
              </a:lnSpc>
              <a:buFont typeface="Wingdings" panose="05000000000000000000" pitchFamily="2" charset="2"/>
              <a:buChar char="q"/>
            </a:pPr>
            <a:r>
              <a:rPr lang="ja-JP" altLang="en-US" sz="2400" dirty="0">
                <a:latin typeface="Arial" panose="020B0604020202020204" pitchFamily="34" charset="0"/>
                <a:ea typeface="MS Mincho" panose="02020609040205080304" pitchFamily="49" charset="-128"/>
                <a:cs typeface="Arial" panose="020B0604020202020204" pitchFamily="34" charset="0"/>
              </a:rPr>
              <a:t>給料、賃金、賞、報酬とそれと相当する労務上の所得、間接的な所得の種類と分類の定義につき、国際基準に即して改正する。</a:t>
            </a:r>
            <a:endParaRPr lang="en-US" altLang="ja-JP" sz="2400" dirty="0">
              <a:latin typeface="Arial" panose="020B0604020202020204" pitchFamily="34" charset="0"/>
              <a:ea typeface="MS Mincho" panose="02020609040205080304" pitchFamily="49" charset="-128"/>
              <a:cs typeface="Arial" panose="020B0604020202020204" pitchFamily="34" charset="0"/>
            </a:endParaRPr>
          </a:p>
          <a:p>
            <a:pPr>
              <a:lnSpc>
                <a:spcPct val="150000"/>
              </a:lnSpc>
              <a:buFont typeface="Wingdings" panose="05000000000000000000" pitchFamily="2" charset="2"/>
              <a:buChar char="q"/>
            </a:pPr>
            <a:r>
              <a:rPr lang="ja-JP" altLang="en-US" sz="2400" dirty="0">
                <a:latin typeface="Arial" panose="020B0604020202020204" pitchFamily="34" charset="0"/>
                <a:ea typeface="MS Mincho" panose="02020609040205080304" pitchFamily="49" charset="-128"/>
                <a:cs typeface="Arial" panose="020B0604020202020204" pitchFamily="34" charset="0"/>
              </a:rPr>
              <a:t>これにより、個人所得税法が迅速に明確な法的根拠に基づき施行できる。</a:t>
            </a:r>
            <a:endParaRPr lang="en-US" sz="2400" dirty="0">
              <a:latin typeface="Arial" panose="020B0604020202020204" pitchFamily="34" charset="0"/>
              <a:ea typeface="MS Mincho" panose="02020609040205080304" pitchFamily="49" charset="-128"/>
              <a:cs typeface="Arial" panose="020B0604020202020204" pitchFamily="34" charset="0"/>
            </a:endParaRPr>
          </a:p>
        </p:txBody>
      </p:sp>
      <p:sp>
        <p:nvSpPr>
          <p:cNvPr id="3" name="Footer Placeholder 2">
            <a:extLst>
              <a:ext uri="{FF2B5EF4-FFF2-40B4-BE49-F238E27FC236}">
                <a16:creationId xmlns:a16="http://schemas.microsoft.com/office/drawing/2014/main" id="{2FCE5862-18A2-4B8C-8302-73FF8833FA0E}"/>
              </a:ext>
            </a:extLst>
          </p:cNvPr>
          <p:cNvSpPr>
            <a:spLocks noGrp="1"/>
          </p:cNvSpPr>
          <p:nvPr>
            <p:ph type="ftr" sz="quarter" idx="11"/>
          </p:nvPr>
        </p:nvSpPr>
        <p:spPr/>
        <p:txBody>
          <a:bodyPr/>
          <a:lstStyle/>
          <a:p>
            <a:r>
              <a:rPr lang="en-US" b="1" dirty="0">
                <a:solidFill>
                  <a:srgbClr val="00B0F0"/>
                </a:solidFill>
              </a:rPr>
              <a:t>@ANTT</a:t>
            </a:r>
            <a:r>
              <a:rPr lang="ja-JP" altLang="en-US" b="1" dirty="0">
                <a:solidFill>
                  <a:srgbClr val="00B0F0"/>
                </a:solidFill>
              </a:rPr>
              <a:t>コンサルティング</a:t>
            </a:r>
            <a:endParaRPr lang="en-US" b="1" dirty="0">
              <a:solidFill>
                <a:srgbClr val="00B0F0"/>
              </a:solidFill>
            </a:endParaRPr>
          </a:p>
        </p:txBody>
      </p:sp>
      <p:pic>
        <p:nvPicPr>
          <p:cNvPr id="6" name="Picture 5">
            <a:extLst>
              <a:ext uri="{FF2B5EF4-FFF2-40B4-BE49-F238E27FC236}">
                <a16:creationId xmlns:a16="http://schemas.microsoft.com/office/drawing/2014/main" id="{3E70AD9A-6BEB-4A0A-9CA7-9233D333109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67383" y="144781"/>
            <a:ext cx="2246429" cy="702009"/>
          </a:xfrm>
          <a:prstGeom prst="rect">
            <a:avLst/>
          </a:prstGeom>
        </p:spPr>
      </p:pic>
      <p:sp>
        <p:nvSpPr>
          <p:cNvPr id="7" name="Slide Number Placeholder 6">
            <a:extLst>
              <a:ext uri="{FF2B5EF4-FFF2-40B4-BE49-F238E27FC236}">
                <a16:creationId xmlns:a16="http://schemas.microsoft.com/office/drawing/2014/main" id="{E5F11AC6-2C6A-40EF-9057-22CE466C8069}"/>
              </a:ext>
            </a:extLst>
          </p:cNvPr>
          <p:cNvSpPr>
            <a:spLocks noGrp="1"/>
          </p:cNvSpPr>
          <p:nvPr>
            <p:ph type="sldNum" sz="quarter" idx="12"/>
          </p:nvPr>
        </p:nvSpPr>
        <p:spPr/>
        <p:txBody>
          <a:bodyPr/>
          <a:lstStyle/>
          <a:p>
            <a:fld id="{8C3FA8B5-53A0-4987-93BC-A0BD009116E8}" type="slidenum">
              <a:rPr lang="en-US" smtClean="0"/>
              <a:t>17</a:t>
            </a:fld>
            <a:endParaRPr lang="en-US"/>
          </a:p>
        </p:txBody>
      </p:sp>
      <p:cxnSp>
        <p:nvCxnSpPr>
          <p:cNvPr id="8" name="Straight Connector 7">
            <a:extLst>
              <a:ext uri="{FF2B5EF4-FFF2-40B4-BE49-F238E27FC236}">
                <a16:creationId xmlns:a16="http://schemas.microsoft.com/office/drawing/2014/main" id="{76A7FF60-EAA1-448F-9CEF-90B67AEE3ABF}"/>
              </a:ext>
            </a:extLst>
          </p:cNvPr>
          <p:cNvCxnSpPr/>
          <p:nvPr/>
        </p:nvCxnSpPr>
        <p:spPr>
          <a:xfrm>
            <a:off x="838200" y="1252025"/>
            <a:ext cx="8784102" cy="0"/>
          </a:xfrm>
          <a:prstGeom prst="line">
            <a:avLst/>
          </a:prstGeom>
          <a:ln w="19050">
            <a:solidFill>
              <a:srgbClr val="00B0F0"/>
            </a:solidFill>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795048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A94EE-DDF6-4F18-A085-9DB2CB931791}"/>
              </a:ext>
            </a:extLst>
          </p:cNvPr>
          <p:cNvSpPr>
            <a:spLocks noGrp="1"/>
          </p:cNvSpPr>
          <p:nvPr>
            <p:ph type="title"/>
          </p:nvPr>
        </p:nvSpPr>
        <p:spPr>
          <a:xfrm>
            <a:off x="838200" y="487746"/>
            <a:ext cx="8784102" cy="718087"/>
          </a:xfrm>
        </p:spPr>
        <p:txBody>
          <a:bodyPr>
            <a:normAutofit/>
          </a:bodyPr>
          <a:lstStyle/>
          <a:p>
            <a:r>
              <a:rPr lang="ja-JP" altLang="en-US" sz="2800" dirty="0">
                <a:latin typeface="Arial" panose="020B0604020202020204" pitchFamily="34" charset="0"/>
                <a:ea typeface="MS Mincho" panose="02020609040205080304" pitchFamily="49" charset="-128"/>
                <a:cs typeface="Arial" panose="020B0604020202020204" pitchFamily="34" charset="0"/>
              </a:rPr>
              <a:t>改正ポイント：</a:t>
            </a:r>
            <a:r>
              <a:rPr lang="ja-JP" altLang="en-US" sz="4000" dirty="0">
                <a:latin typeface="Arial" panose="020B0604020202020204" pitchFamily="34" charset="0"/>
                <a:ea typeface="MS Mincho" panose="02020609040205080304" pitchFamily="49" charset="-128"/>
                <a:cs typeface="Arial" panose="020B0604020202020204" pitchFamily="34" charset="0"/>
              </a:rPr>
              <a:t>「</a:t>
            </a:r>
            <a:r>
              <a:rPr lang="ja-JP" altLang="en-US" sz="4000" b="1" dirty="0">
                <a:solidFill>
                  <a:srgbClr val="00B0F0"/>
                </a:solidFill>
                <a:latin typeface="Arial" panose="020B0604020202020204" pitchFamily="34" charset="0"/>
                <a:ea typeface="MS Mincho" panose="02020609040205080304" pitchFamily="49" charset="-128"/>
                <a:cs typeface="Arial" panose="020B0604020202020204" pitchFamily="34" charset="0"/>
              </a:rPr>
              <a:t>課税対象所得</a:t>
            </a:r>
            <a:r>
              <a:rPr lang="ja-JP" altLang="en-US" sz="4000" dirty="0">
                <a:latin typeface="Arial" panose="020B0604020202020204" pitchFamily="34" charset="0"/>
                <a:ea typeface="MS Mincho" panose="02020609040205080304" pitchFamily="49" charset="-128"/>
                <a:cs typeface="Arial" panose="020B0604020202020204" pitchFamily="34" charset="0"/>
              </a:rPr>
              <a:t>」</a:t>
            </a:r>
            <a:endParaRPr lang="en-US" sz="4000" dirty="0">
              <a:latin typeface="Arial" panose="020B0604020202020204" pitchFamily="34" charset="0"/>
              <a:ea typeface="MS Mincho" panose="02020609040205080304" pitchFamily="49" charset="-128"/>
              <a:cs typeface="Arial" panose="020B0604020202020204" pitchFamily="34" charset="0"/>
            </a:endParaRPr>
          </a:p>
        </p:txBody>
      </p:sp>
      <p:graphicFrame>
        <p:nvGraphicFramePr>
          <p:cNvPr id="4" name="Content Placeholder 3">
            <a:extLst>
              <a:ext uri="{FF2B5EF4-FFF2-40B4-BE49-F238E27FC236}">
                <a16:creationId xmlns:a16="http://schemas.microsoft.com/office/drawing/2014/main" id="{EDA41054-0C6A-4A76-AE66-C2C6ABC489AC}"/>
              </a:ext>
            </a:extLst>
          </p:cNvPr>
          <p:cNvGraphicFramePr>
            <a:graphicFrameLocks noGrp="1"/>
          </p:cNvGraphicFramePr>
          <p:nvPr>
            <p:ph idx="1"/>
            <p:extLst>
              <p:ext uri="{D42A27DB-BD31-4B8C-83A1-F6EECF244321}">
                <p14:modId xmlns:p14="http://schemas.microsoft.com/office/powerpoint/2010/main" val="1306901654"/>
              </p:ext>
            </p:extLst>
          </p:nvPr>
        </p:nvGraphicFramePr>
        <p:xfrm>
          <a:off x="838200" y="1476908"/>
          <a:ext cx="10515600" cy="4520401"/>
        </p:xfrm>
        <a:graphic>
          <a:graphicData uri="http://schemas.openxmlformats.org/drawingml/2006/table">
            <a:tbl>
              <a:tblPr firstRow="1" bandRow="1">
                <a:tableStyleId>{3B4B98B0-60AC-42C2-AFA5-B58CD77FA1E5}</a:tableStyleId>
              </a:tblPr>
              <a:tblGrid>
                <a:gridCol w="5248701">
                  <a:extLst>
                    <a:ext uri="{9D8B030D-6E8A-4147-A177-3AD203B41FA5}">
                      <a16:colId xmlns:a16="http://schemas.microsoft.com/office/drawing/2014/main" val="2675085131"/>
                    </a:ext>
                  </a:extLst>
                </a:gridCol>
                <a:gridCol w="5266899">
                  <a:extLst>
                    <a:ext uri="{9D8B030D-6E8A-4147-A177-3AD203B41FA5}">
                      <a16:colId xmlns:a16="http://schemas.microsoft.com/office/drawing/2014/main" val="93145604"/>
                    </a:ext>
                  </a:extLst>
                </a:gridCol>
              </a:tblGrid>
              <a:tr h="432256">
                <a:tc>
                  <a:txBody>
                    <a:bodyPr/>
                    <a:lstStyle/>
                    <a:p>
                      <a:pPr>
                        <a:lnSpc>
                          <a:spcPct val="150000"/>
                        </a:lnSpc>
                      </a:pPr>
                      <a:r>
                        <a:rPr lang="ja-JP" altLang="en-US" sz="1600" dirty="0">
                          <a:latin typeface="Arial" panose="020B0604020202020204" pitchFamily="34" charset="0"/>
                          <a:ea typeface="MS Mincho" panose="02020609040205080304" pitchFamily="49" charset="-128"/>
                          <a:cs typeface="Arial" panose="020B0604020202020204" pitchFamily="34" charset="0"/>
                        </a:rPr>
                        <a:t>現行法（旧個人所得税法）</a:t>
                      </a:r>
                      <a:endParaRPr lang="en-US" sz="1600" dirty="0">
                        <a:latin typeface="Arial" panose="020B0604020202020204" pitchFamily="34" charset="0"/>
                        <a:ea typeface="MS Mincho" panose="02020609040205080304" pitchFamily="49" charset="-128"/>
                        <a:cs typeface="Arial" panose="020B0604020202020204" pitchFamily="34" charset="0"/>
                      </a:endParaRPr>
                    </a:p>
                  </a:txBody>
                  <a:tcPr/>
                </a:tc>
                <a:tc>
                  <a:txBody>
                    <a:bodyPr/>
                    <a:lstStyle/>
                    <a:p>
                      <a:pPr>
                        <a:lnSpc>
                          <a:spcPct val="150000"/>
                        </a:lnSpc>
                      </a:pPr>
                      <a:r>
                        <a:rPr lang="ja-JP" altLang="en-US" sz="1600" dirty="0">
                          <a:latin typeface="Arial" panose="020B0604020202020204" pitchFamily="34" charset="0"/>
                          <a:ea typeface="MS Mincho" panose="02020609040205080304" pitchFamily="49" charset="-128"/>
                          <a:cs typeface="Arial" panose="020B0604020202020204" pitchFamily="34" charset="0"/>
                        </a:rPr>
                        <a:t>個人所得税法の改正</a:t>
                      </a:r>
                      <a:endParaRPr lang="en-US" sz="1600" dirty="0">
                        <a:latin typeface="Arial" panose="020B0604020202020204" pitchFamily="34" charset="0"/>
                        <a:ea typeface="MS Mincho" panose="02020609040205080304" pitchFamily="49" charset="-128"/>
                        <a:cs typeface="Arial" panose="020B0604020202020204" pitchFamily="34" charset="0"/>
                      </a:endParaRPr>
                    </a:p>
                  </a:txBody>
                  <a:tcPr/>
                </a:tc>
                <a:extLst>
                  <a:ext uri="{0D108BD9-81ED-4DB2-BD59-A6C34878D82A}">
                    <a16:rowId xmlns:a16="http://schemas.microsoft.com/office/drawing/2014/main" val="315479920"/>
                  </a:ext>
                </a:extLst>
              </a:tr>
              <a:tr h="3697011">
                <a:tc>
                  <a:txBody>
                    <a:bodyPr/>
                    <a:lstStyle/>
                    <a:p>
                      <a:pPr marL="342900" marR="0" lvl="0" indent="-342900" algn="l" defTabSz="914400" rtl="0" eaLnBrk="1" fontAlgn="t" latinLnBrk="0" hangingPunct="1">
                        <a:lnSpc>
                          <a:spcPct val="100000"/>
                        </a:lnSpc>
                        <a:spcBef>
                          <a:spcPts val="0"/>
                        </a:spcBef>
                        <a:spcAft>
                          <a:spcPts val="0"/>
                        </a:spcAft>
                        <a:buClrTx/>
                        <a:buSzTx/>
                        <a:buFont typeface="+mj-lt"/>
                        <a:buAutoNum type="arabicPeriod"/>
                        <a:tabLst/>
                        <a:defRPr/>
                      </a:pPr>
                      <a:r>
                        <a:rPr lang="ja-JP" altLang="en-US" sz="1600" kern="1200" dirty="0">
                          <a:effectLst/>
                          <a:latin typeface="Arial" panose="020B0604020202020204" pitchFamily="34" charset="0"/>
                          <a:ea typeface="MS Mincho" panose="02020609040205080304" pitchFamily="49" charset="-128"/>
                          <a:cs typeface="Arial" panose="020B0604020202020204" pitchFamily="34" charset="0"/>
                        </a:rPr>
                        <a:t>給料、賃金、賞、報酬とそれと相当する労務上の所得</a:t>
                      </a:r>
                      <a:endParaRPr lang="en-US" altLang="ja-JP" sz="1600" kern="1200" dirty="0">
                        <a:effectLst/>
                        <a:latin typeface="Arial" panose="020B0604020202020204" pitchFamily="34" charset="0"/>
                        <a:ea typeface="MS Mincho" panose="02020609040205080304" pitchFamily="49" charset="-128"/>
                        <a:cs typeface="Arial" panose="020B0604020202020204" pitchFamily="34" charset="0"/>
                      </a:endParaRPr>
                    </a:p>
                    <a:p>
                      <a:pPr marL="342900" indent="-342900" fontAlgn="t">
                        <a:lnSpc>
                          <a:spcPct val="100000"/>
                        </a:lnSpc>
                        <a:buFont typeface="+mj-lt"/>
                        <a:buAutoNum type="arabicPeriod"/>
                      </a:pPr>
                      <a:r>
                        <a:rPr lang="ja-JP" altLang="en-US" sz="1600" kern="1200" dirty="0">
                          <a:effectLst/>
                          <a:latin typeface="Arial" panose="020B0604020202020204" pitchFamily="34" charset="0"/>
                          <a:ea typeface="MS Mincho" panose="02020609040205080304" pitchFamily="49" charset="-128"/>
                          <a:cs typeface="Arial" panose="020B0604020202020204" pitchFamily="34" charset="0"/>
                        </a:rPr>
                        <a:t>ビジネス活動による所得</a:t>
                      </a:r>
                      <a:endParaRPr lang="en-US" altLang="ja-JP" sz="1600" kern="1200" dirty="0">
                        <a:effectLst/>
                        <a:latin typeface="Arial" panose="020B0604020202020204" pitchFamily="34" charset="0"/>
                        <a:ea typeface="MS Mincho" panose="02020609040205080304" pitchFamily="49" charset="-128"/>
                        <a:cs typeface="Arial" panose="020B0604020202020204" pitchFamily="34" charset="0"/>
                      </a:endParaRPr>
                    </a:p>
                    <a:p>
                      <a:pPr marL="342900" indent="-342900" fontAlgn="t">
                        <a:lnSpc>
                          <a:spcPct val="100000"/>
                        </a:lnSpc>
                        <a:buFont typeface="+mj-lt"/>
                        <a:buAutoNum type="arabicPeriod"/>
                      </a:pPr>
                      <a:r>
                        <a:rPr lang="ja-JP" altLang="en-US" sz="1600" kern="1200" dirty="0">
                          <a:effectLst/>
                          <a:latin typeface="Arial" panose="020B0604020202020204" pitchFamily="34" charset="0"/>
                          <a:ea typeface="MS Mincho" panose="02020609040205080304" pitchFamily="49" charset="-128"/>
                          <a:cs typeface="Arial" panose="020B0604020202020204" pitchFamily="34" charset="0"/>
                        </a:rPr>
                        <a:t>財産による所得</a:t>
                      </a:r>
                      <a:endParaRPr lang="en-US" altLang="ja-JP" sz="1600" kern="1200" dirty="0">
                        <a:effectLst/>
                        <a:latin typeface="Arial" panose="020B0604020202020204" pitchFamily="34" charset="0"/>
                        <a:ea typeface="MS Mincho" panose="02020609040205080304" pitchFamily="49" charset="-128"/>
                        <a:cs typeface="Arial" panose="020B0604020202020204" pitchFamily="34" charset="0"/>
                      </a:endParaRPr>
                    </a:p>
                    <a:p>
                      <a:pPr marL="342900" indent="-342900" fontAlgn="t">
                        <a:lnSpc>
                          <a:spcPct val="100000"/>
                        </a:lnSpc>
                        <a:buFont typeface="+mj-lt"/>
                        <a:buAutoNum type="arabicPeriod"/>
                      </a:pPr>
                      <a:r>
                        <a:rPr lang="ja-JP" altLang="en-US" sz="1600" kern="1200" dirty="0">
                          <a:effectLst/>
                          <a:latin typeface="Arial" panose="020B0604020202020204" pitchFamily="34" charset="0"/>
                          <a:ea typeface="MS Mincho" panose="02020609040205080304" pitchFamily="49" charset="-128"/>
                          <a:cs typeface="Arial" panose="020B0604020202020204" pitchFamily="34" charset="0"/>
                        </a:rPr>
                        <a:t>財産売却による所得</a:t>
                      </a:r>
                      <a:endParaRPr lang="en-US" altLang="ja-JP" sz="1600" kern="1200" dirty="0">
                        <a:effectLst/>
                        <a:latin typeface="Arial" panose="020B0604020202020204" pitchFamily="34" charset="0"/>
                        <a:ea typeface="MS Mincho" panose="02020609040205080304" pitchFamily="49" charset="-128"/>
                        <a:cs typeface="Arial" panose="020B0604020202020204" pitchFamily="34" charset="0"/>
                      </a:endParaRPr>
                    </a:p>
                    <a:p>
                      <a:pPr marL="342900" indent="-342900" fontAlgn="t">
                        <a:lnSpc>
                          <a:spcPct val="100000"/>
                        </a:lnSpc>
                        <a:buFont typeface="+mj-lt"/>
                        <a:buAutoNum type="arabicPeriod"/>
                      </a:pPr>
                      <a:r>
                        <a:rPr lang="ja-JP" altLang="en-US" sz="1600" b="0" kern="1200" dirty="0">
                          <a:solidFill>
                            <a:schemeClr val="accent2"/>
                          </a:solidFill>
                          <a:effectLst/>
                          <a:latin typeface="Arial" panose="020B0604020202020204" pitchFamily="34" charset="0"/>
                          <a:ea typeface="MS Mincho" panose="02020609040205080304" pitchFamily="49" charset="-128"/>
                          <a:cs typeface="Arial" panose="020B0604020202020204" pitchFamily="34" charset="0"/>
                        </a:rPr>
                        <a:t>科学、文学、芸術作品作成、新作品、商品と商品設計デザイン作成、スポーツ大会、コンサート主催、それらに参加することで得た所得とそれと相当するその他の所得</a:t>
                      </a:r>
                      <a:endParaRPr lang="en-US" altLang="ja-JP" sz="1600" b="0" kern="1200" dirty="0">
                        <a:solidFill>
                          <a:schemeClr val="accent2"/>
                        </a:solidFill>
                        <a:effectLst/>
                        <a:latin typeface="Arial" panose="020B0604020202020204" pitchFamily="34" charset="0"/>
                        <a:ea typeface="MS Mincho" panose="02020609040205080304" pitchFamily="49" charset="-128"/>
                        <a:cs typeface="Arial" panose="020B0604020202020204" pitchFamily="34" charset="0"/>
                      </a:endParaRPr>
                    </a:p>
                    <a:p>
                      <a:pPr marL="342900" indent="-342900" fontAlgn="t">
                        <a:lnSpc>
                          <a:spcPct val="100000"/>
                        </a:lnSpc>
                        <a:buFont typeface="+mj-lt"/>
                        <a:buAutoNum type="arabicPeriod"/>
                      </a:pPr>
                      <a:r>
                        <a:rPr lang="ja-JP" altLang="en-US" sz="1600" b="0" kern="1200" dirty="0">
                          <a:solidFill>
                            <a:srgbClr val="00B050"/>
                          </a:solidFill>
                          <a:effectLst/>
                          <a:latin typeface="Arial" panose="020B0604020202020204" pitchFamily="34" charset="0"/>
                          <a:ea typeface="MS Mincho" panose="02020609040205080304" pitchFamily="49" charset="-128"/>
                          <a:cs typeface="Arial" panose="020B0604020202020204" pitchFamily="34" charset="0"/>
                        </a:rPr>
                        <a:t>コンサートやスポーツ大会や祭りにおける賞による所得</a:t>
                      </a:r>
                      <a:endParaRPr lang="en-US" altLang="ja-JP" sz="1600" b="0" kern="1200" dirty="0">
                        <a:solidFill>
                          <a:srgbClr val="00B050"/>
                        </a:solidFill>
                        <a:effectLst/>
                        <a:latin typeface="Arial" panose="020B0604020202020204" pitchFamily="34" charset="0"/>
                        <a:ea typeface="MS Mincho" panose="02020609040205080304" pitchFamily="49" charset="-128"/>
                        <a:cs typeface="Arial" panose="020B0604020202020204" pitchFamily="34" charset="0"/>
                      </a:endParaRPr>
                    </a:p>
                    <a:p>
                      <a:pPr marL="342900" indent="-342900" fontAlgn="t">
                        <a:lnSpc>
                          <a:spcPct val="100000"/>
                        </a:lnSpc>
                        <a:buFont typeface="+mj-lt"/>
                        <a:buAutoNum type="arabicPeriod"/>
                      </a:pPr>
                      <a:r>
                        <a:rPr lang="ja-JP" altLang="en-US" sz="1600" b="0" kern="1200" dirty="0">
                          <a:solidFill>
                            <a:srgbClr val="00B050"/>
                          </a:solidFill>
                          <a:effectLst/>
                          <a:latin typeface="Arial" panose="020B0604020202020204" pitchFamily="34" charset="0"/>
                          <a:ea typeface="MS Mincho" panose="02020609040205080304" pitchFamily="49" charset="-128"/>
                          <a:cs typeface="Arial" panose="020B0604020202020204" pitchFamily="34" charset="0"/>
                        </a:rPr>
                        <a:t>クイズ、ギャンブル、宝くじによる所得</a:t>
                      </a:r>
                      <a:endParaRPr lang="en-US" altLang="ja-JP" sz="1600" b="0" kern="1200" dirty="0">
                        <a:solidFill>
                          <a:srgbClr val="00B050"/>
                        </a:solidFill>
                        <a:effectLst/>
                        <a:latin typeface="Arial" panose="020B0604020202020204" pitchFamily="34" charset="0"/>
                        <a:ea typeface="MS Mincho" panose="02020609040205080304" pitchFamily="49" charset="-128"/>
                        <a:cs typeface="Arial" panose="020B0604020202020204" pitchFamily="34" charset="0"/>
                      </a:endParaRPr>
                    </a:p>
                    <a:p>
                      <a:pPr marL="342900" indent="-342900" fontAlgn="t">
                        <a:lnSpc>
                          <a:spcPct val="100000"/>
                        </a:lnSpc>
                        <a:buFont typeface="+mj-lt"/>
                        <a:buAutoNum type="arabicPeriod"/>
                      </a:pPr>
                      <a:r>
                        <a:rPr lang="ja-JP" altLang="en-US" sz="1600" kern="1200" dirty="0">
                          <a:effectLst/>
                          <a:latin typeface="Arial" panose="020B0604020202020204" pitchFamily="34" charset="0"/>
                          <a:ea typeface="MS Mincho" panose="02020609040205080304" pitchFamily="49" charset="-128"/>
                          <a:cs typeface="Arial" panose="020B0604020202020204" pitchFamily="34" charset="0"/>
                        </a:rPr>
                        <a:t>間接的な所得</a:t>
                      </a:r>
                      <a:endParaRPr lang="en-US" altLang="ja-JP" sz="1600" kern="1200" dirty="0">
                        <a:effectLst/>
                        <a:latin typeface="Arial" panose="020B0604020202020204" pitchFamily="34" charset="0"/>
                        <a:ea typeface="MS Mincho" panose="02020609040205080304" pitchFamily="49" charset="-128"/>
                        <a:cs typeface="Arial" panose="020B0604020202020204" pitchFamily="34" charset="0"/>
                      </a:endParaRPr>
                    </a:p>
                    <a:p>
                      <a:pPr marL="342900" indent="-342900" fontAlgn="t">
                        <a:lnSpc>
                          <a:spcPct val="100000"/>
                        </a:lnSpc>
                        <a:buFont typeface="+mj-lt"/>
                        <a:buAutoNum type="arabicPeriod"/>
                      </a:pPr>
                      <a:r>
                        <a:rPr lang="ja-JP" altLang="en-US" sz="1600" kern="1200" dirty="0">
                          <a:solidFill>
                            <a:srgbClr val="0070C0"/>
                          </a:solidFill>
                          <a:effectLst/>
                          <a:latin typeface="Arial" panose="020B0604020202020204" pitchFamily="34" charset="0"/>
                          <a:ea typeface="MS Mincho" panose="02020609040205080304" pitchFamily="49" charset="-128"/>
                          <a:cs typeface="Arial" panose="020B0604020202020204" pitchFamily="34" charset="0"/>
                        </a:rPr>
                        <a:t>無償で譲り受けた土地の占有権・使用権による所得</a:t>
                      </a:r>
                      <a:endParaRPr lang="en-US" altLang="ja-JP" sz="1600" kern="1200" dirty="0">
                        <a:solidFill>
                          <a:srgbClr val="0070C0"/>
                        </a:solidFill>
                        <a:effectLst/>
                        <a:latin typeface="Arial" panose="020B0604020202020204" pitchFamily="34" charset="0"/>
                        <a:ea typeface="MS Mincho" panose="02020609040205080304" pitchFamily="49" charset="-128"/>
                        <a:cs typeface="Arial" panose="020B0604020202020204" pitchFamily="34" charset="0"/>
                      </a:endParaRPr>
                    </a:p>
                  </a:txBody>
                  <a:tcPr/>
                </a:tc>
                <a:tc>
                  <a:txBody>
                    <a:bodyPr/>
                    <a:lstStyle/>
                    <a:p>
                      <a:pPr marL="342900" indent="-342900" fontAlgn="t">
                        <a:lnSpc>
                          <a:spcPct val="100000"/>
                        </a:lnSpc>
                        <a:buFont typeface="+mj-lt"/>
                        <a:buAutoNum type="arabicPeriod"/>
                      </a:pPr>
                      <a:r>
                        <a:rPr lang="ja-JP" altLang="en-US" sz="1600" kern="1200" dirty="0">
                          <a:effectLst/>
                          <a:latin typeface="Arial" panose="020B0604020202020204" pitchFamily="34" charset="0"/>
                          <a:ea typeface="MS Mincho" panose="02020609040205080304" pitchFamily="49" charset="-128"/>
                          <a:cs typeface="Arial" panose="020B0604020202020204" pitchFamily="34" charset="0"/>
                        </a:rPr>
                        <a:t>給料、賃金、賞、報酬とそれと相当する労務上の所得</a:t>
                      </a:r>
                      <a:r>
                        <a:rPr lang="ja-JP" altLang="en-US" sz="1200" kern="1200" dirty="0">
                          <a:solidFill>
                            <a:srgbClr val="00B0F0"/>
                          </a:solidFill>
                          <a:effectLst/>
                          <a:latin typeface="Arial" panose="020B0604020202020204" pitchFamily="34" charset="0"/>
                          <a:ea typeface="MS Mincho" panose="02020609040205080304" pitchFamily="49" charset="-128"/>
                          <a:cs typeface="Arial" panose="020B0604020202020204" pitchFamily="34" charset="0"/>
                        </a:rPr>
                        <a:t>（食費・交通費－間接的な所得）</a:t>
                      </a:r>
                      <a:endParaRPr lang="en-US" altLang="ja-JP" sz="1200" kern="1200" dirty="0">
                        <a:solidFill>
                          <a:srgbClr val="00B0F0"/>
                        </a:solidFill>
                        <a:effectLst/>
                        <a:latin typeface="Arial" panose="020B0604020202020204" pitchFamily="34" charset="0"/>
                        <a:ea typeface="MS Mincho" panose="02020609040205080304" pitchFamily="49" charset="-128"/>
                        <a:cs typeface="Arial" panose="020B0604020202020204" pitchFamily="34" charset="0"/>
                      </a:endParaRPr>
                    </a:p>
                    <a:p>
                      <a:pPr marL="342900" indent="-342900" fontAlgn="t">
                        <a:lnSpc>
                          <a:spcPct val="100000"/>
                        </a:lnSpc>
                        <a:buFont typeface="+mj-lt"/>
                        <a:buAutoNum type="arabicPeriod"/>
                      </a:pPr>
                      <a:r>
                        <a:rPr lang="ja-JP" altLang="en-US" sz="1600" u="none" kern="1200" dirty="0">
                          <a:solidFill>
                            <a:schemeClr val="accent2"/>
                          </a:solidFill>
                          <a:effectLst/>
                          <a:latin typeface="Arial" panose="020B0604020202020204" pitchFamily="34" charset="0"/>
                          <a:ea typeface="MS Mincho" panose="02020609040205080304" pitchFamily="49" charset="-128"/>
                          <a:cs typeface="Arial" panose="020B0604020202020204" pitchFamily="34" charset="0"/>
                        </a:rPr>
                        <a:t>ビジネス活動による所得</a:t>
                      </a:r>
                      <a:endParaRPr lang="en-US" altLang="ja-JP" sz="1600" u="none" kern="1200" dirty="0">
                        <a:solidFill>
                          <a:schemeClr val="accent2"/>
                        </a:solidFill>
                        <a:effectLst/>
                        <a:latin typeface="Arial" panose="020B0604020202020204" pitchFamily="34" charset="0"/>
                        <a:ea typeface="MS Mincho" panose="02020609040205080304" pitchFamily="49" charset="-128"/>
                        <a:cs typeface="Arial" panose="020B0604020202020204" pitchFamily="34" charset="0"/>
                      </a:endParaRPr>
                    </a:p>
                    <a:p>
                      <a:pPr marL="342900" indent="-342900" fontAlgn="t">
                        <a:lnSpc>
                          <a:spcPct val="100000"/>
                        </a:lnSpc>
                        <a:buFont typeface="+mj-lt"/>
                        <a:buAutoNum type="arabicPeriod"/>
                      </a:pPr>
                      <a:r>
                        <a:rPr lang="ja-JP" altLang="en-US" sz="1600" kern="1200" dirty="0">
                          <a:effectLst/>
                          <a:latin typeface="Arial" panose="020B0604020202020204" pitchFamily="34" charset="0"/>
                          <a:ea typeface="MS Mincho" panose="02020609040205080304" pitchFamily="49" charset="-128"/>
                          <a:cs typeface="Arial" panose="020B0604020202020204" pitchFamily="34" charset="0"/>
                        </a:rPr>
                        <a:t>財産による所得</a:t>
                      </a:r>
                      <a:endParaRPr lang="en-US" altLang="ja-JP" sz="1600" kern="1200" dirty="0">
                        <a:effectLst/>
                        <a:latin typeface="Arial" panose="020B0604020202020204" pitchFamily="34" charset="0"/>
                        <a:ea typeface="MS Mincho" panose="02020609040205080304" pitchFamily="49" charset="-128"/>
                        <a:cs typeface="Arial" panose="020B0604020202020204" pitchFamily="34" charset="0"/>
                      </a:endParaRPr>
                    </a:p>
                    <a:p>
                      <a:pPr marL="342900" indent="-342900" fontAlgn="t">
                        <a:lnSpc>
                          <a:spcPct val="100000"/>
                        </a:lnSpc>
                        <a:buFont typeface="+mj-lt"/>
                        <a:buAutoNum type="arabicPeriod"/>
                      </a:pPr>
                      <a:r>
                        <a:rPr lang="ja-JP" altLang="en-US" sz="1600" kern="1200" dirty="0">
                          <a:effectLst/>
                          <a:latin typeface="Arial" panose="020B0604020202020204" pitchFamily="34" charset="0"/>
                          <a:ea typeface="MS Mincho" panose="02020609040205080304" pitchFamily="49" charset="-128"/>
                          <a:cs typeface="Arial" panose="020B0604020202020204" pitchFamily="34" charset="0"/>
                        </a:rPr>
                        <a:t>財産売却・譲渡による所得</a:t>
                      </a:r>
                      <a:endParaRPr lang="en-US" altLang="ja-JP" sz="1600" kern="1200" dirty="0">
                        <a:effectLst/>
                        <a:latin typeface="Arial" panose="020B0604020202020204" pitchFamily="34" charset="0"/>
                        <a:ea typeface="MS Mincho" panose="02020609040205080304" pitchFamily="49" charset="-128"/>
                        <a:cs typeface="Arial" panose="020B0604020202020204" pitchFamily="34" charset="0"/>
                      </a:endParaRPr>
                    </a:p>
                    <a:p>
                      <a:pPr marL="342900" indent="-342900" fontAlgn="t">
                        <a:lnSpc>
                          <a:spcPct val="100000"/>
                        </a:lnSpc>
                        <a:buFont typeface="+mj-lt"/>
                        <a:buAutoNum type="arabicPeriod"/>
                      </a:pPr>
                      <a:r>
                        <a:rPr lang="ja-JP" altLang="en-US" sz="1600" u="none" kern="1200" dirty="0">
                          <a:effectLst/>
                          <a:latin typeface="Arial" panose="020B0604020202020204" pitchFamily="34" charset="0"/>
                          <a:ea typeface="MS Mincho" panose="02020609040205080304" pitchFamily="49" charset="-128"/>
                          <a:cs typeface="Arial" panose="020B0604020202020204" pitchFamily="34" charset="0"/>
                        </a:rPr>
                        <a:t>間接的な所得</a:t>
                      </a:r>
                      <a:endParaRPr lang="en-US" altLang="ja-JP" sz="1600" u="none" kern="1200" dirty="0">
                        <a:effectLst/>
                        <a:latin typeface="Arial" panose="020B0604020202020204" pitchFamily="34" charset="0"/>
                        <a:ea typeface="MS Mincho" panose="02020609040205080304" pitchFamily="49" charset="-128"/>
                        <a:cs typeface="Arial" panose="020B0604020202020204" pitchFamily="34" charset="0"/>
                      </a:endParaRPr>
                    </a:p>
                    <a:p>
                      <a:pPr marL="342900" indent="-342900" fontAlgn="t">
                        <a:lnSpc>
                          <a:spcPct val="100000"/>
                        </a:lnSpc>
                        <a:buFont typeface="+mj-lt"/>
                        <a:buAutoNum type="arabicPeriod"/>
                      </a:pPr>
                      <a:r>
                        <a:rPr lang="ja-JP" altLang="en-US" sz="1600" u="none" kern="1200" dirty="0">
                          <a:solidFill>
                            <a:srgbClr val="00B050"/>
                          </a:solidFill>
                          <a:effectLst/>
                          <a:latin typeface="Arial" panose="020B0604020202020204" pitchFamily="34" charset="0"/>
                          <a:ea typeface="MS Mincho" panose="02020609040205080304" pitchFamily="49" charset="-128"/>
                          <a:cs typeface="Arial" panose="020B0604020202020204" pitchFamily="34" charset="0"/>
                        </a:rPr>
                        <a:t>その他の所得</a:t>
                      </a:r>
                      <a:r>
                        <a:rPr lang="ja-JP" altLang="en-US" sz="1600" u="none" kern="1200" dirty="0">
                          <a:solidFill>
                            <a:schemeClr val="tx1"/>
                          </a:solidFill>
                          <a:effectLst/>
                          <a:latin typeface="Arial" panose="020B0604020202020204" pitchFamily="34" charset="0"/>
                          <a:ea typeface="MS Mincho" panose="02020609040205080304" pitchFamily="49" charset="-128"/>
                          <a:cs typeface="Arial" panose="020B0604020202020204" pitchFamily="34" charset="0"/>
                        </a:rPr>
                        <a:t>：任意保険料、家族メンバーの学費、モンゴルへ移動する際と帰国する際の移動費の支給、厳しい気候の地域に生活し、労働したことに関する手当て）＊法改正により新設</a:t>
                      </a:r>
                      <a:endParaRPr lang="mn-MN" sz="1600" u="none" kern="1200" dirty="0">
                        <a:solidFill>
                          <a:schemeClr val="tx1"/>
                        </a:solidFill>
                        <a:effectLst/>
                        <a:latin typeface="Arial" panose="020B0604020202020204" pitchFamily="34" charset="0"/>
                        <a:ea typeface="MS Mincho" panose="02020609040205080304" pitchFamily="49" charset="-128"/>
                        <a:cs typeface="Arial" panose="020B0604020202020204" pitchFamily="34" charset="0"/>
                      </a:endParaRPr>
                    </a:p>
                    <a:p>
                      <a:pPr>
                        <a:lnSpc>
                          <a:spcPct val="100000"/>
                        </a:lnSpc>
                      </a:pPr>
                      <a:endParaRPr lang="en-US" sz="1600" dirty="0">
                        <a:latin typeface="Arial" panose="020B0604020202020204" pitchFamily="34" charset="0"/>
                        <a:ea typeface="MS Mincho" panose="02020609040205080304" pitchFamily="49" charset="-128"/>
                        <a:cs typeface="Arial" panose="020B0604020202020204" pitchFamily="34" charset="0"/>
                      </a:endParaRPr>
                    </a:p>
                  </a:txBody>
                  <a:tcPr/>
                </a:tc>
                <a:extLst>
                  <a:ext uri="{0D108BD9-81ED-4DB2-BD59-A6C34878D82A}">
                    <a16:rowId xmlns:a16="http://schemas.microsoft.com/office/drawing/2014/main" val="138635200"/>
                  </a:ext>
                </a:extLst>
              </a:tr>
              <a:tr h="391134">
                <a:tc>
                  <a:txBody>
                    <a:bodyPr/>
                    <a:lstStyle/>
                    <a:p>
                      <a:pPr marL="0" marR="0" lvl="0" indent="0" algn="l" defTabSz="914400" rtl="0" eaLnBrk="1" fontAlgn="t" latinLnBrk="0" hangingPunct="1">
                        <a:lnSpc>
                          <a:spcPct val="100000"/>
                        </a:lnSpc>
                        <a:spcBef>
                          <a:spcPts val="0"/>
                        </a:spcBef>
                        <a:spcAft>
                          <a:spcPts val="0"/>
                        </a:spcAft>
                        <a:buClrTx/>
                        <a:buSzTx/>
                        <a:buFont typeface="+mj-lt"/>
                        <a:buNone/>
                        <a:tabLst/>
                        <a:defRPr/>
                      </a:pPr>
                      <a:r>
                        <a:rPr lang="ja-JP" altLang="en-US" sz="1800" b="1" dirty="0">
                          <a:latin typeface="Arial" panose="020B0604020202020204" pitchFamily="34" charset="0"/>
                          <a:ea typeface="MS Mincho" panose="02020609040205080304" pitchFamily="49" charset="-128"/>
                          <a:cs typeface="Arial" panose="020B0604020202020204" pitchFamily="34" charset="0"/>
                        </a:rPr>
                        <a:t>現行法：</a:t>
                      </a:r>
                      <a:r>
                        <a:rPr lang="en-US" altLang="ja-JP" sz="1800" b="0" dirty="0">
                          <a:solidFill>
                            <a:schemeClr val="tx1"/>
                          </a:solidFill>
                          <a:latin typeface="Arial" panose="020B0604020202020204" pitchFamily="34" charset="0"/>
                          <a:ea typeface="MS Mincho" panose="02020609040205080304" pitchFamily="49" charset="-128"/>
                          <a:cs typeface="Arial" panose="020B0604020202020204" pitchFamily="34" charset="0"/>
                        </a:rPr>
                        <a:t>8</a:t>
                      </a:r>
                      <a:r>
                        <a:rPr lang="ja-JP" altLang="en-US" sz="1800" b="0" dirty="0">
                          <a:solidFill>
                            <a:schemeClr val="tx1"/>
                          </a:solidFill>
                          <a:latin typeface="Arial" panose="020B0604020202020204" pitchFamily="34" charset="0"/>
                          <a:ea typeface="MS Mincho" panose="02020609040205080304" pitchFamily="49" charset="-128"/>
                          <a:cs typeface="Arial" panose="020B0604020202020204" pitchFamily="34" charset="0"/>
                        </a:rPr>
                        <a:t>条、</a:t>
                      </a:r>
                      <a:r>
                        <a:rPr lang="en-US" altLang="ja-JP" sz="1800" b="0" dirty="0">
                          <a:solidFill>
                            <a:schemeClr val="tx1"/>
                          </a:solidFill>
                          <a:latin typeface="Arial" panose="020B0604020202020204" pitchFamily="34" charset="0"/>
                          <a:ea typeface="MS Mincho" panose="02020609040205080304" pitchFamily="49" charset="-128"/>
                          <a:cs typeface="Arial" panose="020B0604020202020204" pitchFamily="34" charset="0"/>
                        </a:rPr>
                        <a:t>11</a:t>
                      </a:r>
                      <a:r>
                        <a:rPr lang="ja-JP" altLang="en-US" sz="1800" b="0" dirty="0">
                          <a:solidFill>
                            <a:schemeClr val="tx1"/>
                          </a:solidFill>
                          <a:latin typeface="Arial" panose="020B0604020202020204" pitchFamily="34" charset="0"/>
                          <a:ea typeface="MS Mincho" panose="02020609040205080304" pitchFamily="49" charset="-128"/>
                          <a:cs typeface="Arial" panose="020B0604020202020204" pitchFamily="34" charset="0"/>
                        </a:rPr>
                        <a:t>条～</a:t>
                      </a:r>
                      <a:r>
                        <a:rPr lang="en-US" altLang="ja-JP" sz="1800" b="0" dirty="0">
                          <a:solidFill>
                            <a:schemeClr val="tx1"/>
                          </a:solidFill>
                          <a:latin typeface="Arial" panose="020B0604020202020204" pitchFamily="34" charset="0"/>
                          <a:ea typeface="MS Mincho" panose="02020609040205080304" pitchFamily="49" charset="-128"/>
                          <a:cs typeface="Arial" panose="020B0604020202020204" pitchFamily="34" charset="0"/>
                        </a:rPr>
                        <a:t>15</a:t>
                      </a:r>
                      <a:r>
                        <a:rPr lang="ja-JP" altLang="en-US" sz="1800" b="0" dirty="0">
                          <a:solidFill>
                            <a:schemeClr val="tx1"/>
                          </a:solidFill>
                          <a:latin typeface="Arial" panose="020B0604020202020204" pitchFamily="34" charset="0"/>
                          <a:ea typeface="MS Mincho" panose="02020609040205080304" pitchFamily="49" charset="-128"/>
                          <a:cs typeface="Arial" panose="020B0604020202020204" pitchFamily="34" charset="0"/>
                        </a:rPr>
                        <a:t>条</a:t>
                      </a:r>
                      <a:endParaRPr lang="en-US" sz="1600" b="0" dirty="0">
                        <a:solidFill>
                          <a:schemeClr val="tx1"/>
                        </a:solidFill>
                        <a:latin typeface="Arial" panose="020B0604020202020204" pitchFamily="34" charset="0"/>
                        <a:ea typeface="MS Mincho" panose="02020609040205080304" pitchFamily="49" charset="-128"/>
                        <a:cs typeface="Arial" panose="020B0604020202020204" pitchFamily="34" charset="0"/>
                      </a:endParaRPr>
                    </a:p>
                  </a:txBody>
                  <a:tcPr/>
                </a:tc>
                <a:tc>
                  <a:txBody>
                    <a:bodyPr/>
                    <a:lstStyle/>
                    <a:p>
                      <a:pPr>
                        <a:lnSpc>
                          <a:spcPct val="100000"/>
                        </a:lnSpc>
                      </a:pPr>
                      <a:r>
                        <a:rPr lang="ja-JP" altLang="en-US" sz="1800" b="1" dirty="0">
                          <a:latin typeface="Arial" panose="020B0604020202020204" pitchFamily="34" charset="0"/>
                          <a:ea typeface="MS Mincho" panose="02020609040205080304" pitchFamily="49" charset="-128"/>
                          <a:cs typeface="Arial" panose="020B0604020202020204" pitchFamily="34" charset="0"/>
                        </a:rPr>
                        <a:t>改正法：</a:t>
                      </a:r>
                      <a:r>
                        <a:rPr lang="en-US" altLang="ja-JP" sz="1800" b="1" dirty="0">
                          <a:solidFill>
                            <a:srgbClr val="00B0F0"/>
                          </a:solidFill>
                          <a:latin typeface="Arial" panose="020B0604020202020204" pitchFamily="34" charset="0"/>
                          <a:ea typeface="MS Mincho" panose="02020609040205080304" pitchFamily="49" charset="-128"/>
                          <a:cs typeface="Arial" panose="020B0604020202020204" pitchFamily="34" charset="0"/>
                        </a:rPr>
                        <a:t>6</a:t>
                      </a:r>
                      <a:r>
                        <a:rPr lang="ja-JP" altLang="en-US" sz="1800" b="1" dirty="0">
                          <a:solidFill>
                            <a:srgbClr val="00B0F0"/>
                          </a:solidFill>
                          <a:latin typeface="Arial" panose="020B0604020202020204" pitchFamily="34" charset="0"/>
                          <a:ea typeface="MS Mincho" panose="02020609040205080304" pitchFamily="49" charset="-128"/>
                          <a:cs typeface="Arial" panose="020B0604020202020204" pitchFamily="34" charset="0"/>
                        </a:rPr>
                        <a:t>条～</a:t>
                      </a:r>
                      <a:r>
                        <a:rPr lang="en-US" altLang="ja-JP" sz="1800" b="1" dirty="0">
                          <a:solidFill>
                            <a:srgbClr val="00B0F0"/>
                          </a:solidFill>
                          <a:latin typeface="Arial" panose="020B0604020202020204" pitchFamily="34" charset="0"/>
                          <a:ea typeface="MS Mincho" panose="02020609040205080304" pitchFamily="49" charset="-128"/>
                          <a:cs typeface="Arial" panose="020B0604020202020204" pitchFamily="34" charset="0"/>
                        </a:rPr>
                        <a:t>12</a:t>
                      </a:r>
                      <a:r>
                        <a:rPr lang="ja-JP" altLang="en-US" sz="1800" b="1" dirty="0">
                          <a:solidFill>
                            <a:srgbClr val="00B0F0"/>
                          </a:solidFill>
                          <a:latin typeface="Arial" panose="020B0604020202020204" pitchFamily="34" charset="0"/>
                          <a:ea typeface="MS Mincho" panose="02020609040205080304" pitchFamily="49" charset="-128"/>
                          <a:cs typeface="Arial" panose="020B0604020202020204" pitchFamily="34" charset="0"/>
                        </a:rPr>
                        <a:t>条</a:t>
                      </a:r>
                      <a:endParaRPr lang="en-US" sz="1600" b="1" dirty="0">
                        <a:solidFill>
                          <a:srgbClr val="00B0F0"/>
                        </a:solidFill>
                        <a:latin typeface="Arial" panose="020B0604020202020204" pitchFamily="34" charset="0"/>
                        <a:ea typeface="MS Mincho" panose="02020609040205080304" pitchFamily="49" charset="-128"/>
                        <a:cs typeface="Arial" panose="020B0604020202020204" pitchFamily="34" charset="0"/>
                      </a:endParaRPr>
                    </a:p>
                  </a:txBody>
                  <a:tcPr/>
                </a:tc>
                <a:extLst>
                  <a:ext uri="{0D108BD9-81ED-4DB2-BD59-A6C34878D82A}">
                    <a16:rowId xmlns:a16="http://schemas.microsoft.com/office/drawing/2014/main" val="485756773"/>
                  </a:ext>
                </a:extLst>
              </a:tr>
            </a:tbl>
          </a:graphicData>
        </a:graphic>
      </p:graphicFrame>
      <p:sp>
        <p:nvSpPr>
          <p:cNvPr id="3" name="Footer Placeholder 2">
            <a:extLst>
              <a:ext uri="{FF2B5EF4-FFF2-40B4-BE49-F238E27FC236}">
                <a16:creationId xmlns:a16="http://schemas.microsoft.com/office/drawing/2014/main" id="{F92DB75A-0D6E-457F-A342-4EEC0A8BC444}"/>
              </a:ext>
            </a:extLst>
          </p:cNvPr>
          <p:cNvSpPr>
            <a:spLocks noGrp="1"/>
          </p:cNvSpPr>
          <p:nvPr>
            <p:ph type="ftr" sz="quarter" idx="11"/>
          </p:nvPr>
        </p:nvSpPr>
        <p:spPr/>
        <p:txBody>
          <a:bodyPr/>
          <a:lstStyle/>
          <a:p>
            <a:r>
              <a:rPr lang="en-US" b="1" dirty="0">
                <a:solidFill>
                  <a:srgbClr val="00B0F0"/>
                </a:solidFill>
                <a:latin typeface="Arial" panose="020B0604020202020204" pitchFamily="34" charset="0"/>
                <a:ea typeface="MS Mincho" panose="02020609040205080304" pitchFamily="49" charset="-128"/>
                <a:cs typeface="Arial" panose="020B0604020202020204" pitchFamily="34" charset="0"/>
              </a:rPr>
              <a:t>@ANTT</a:t>
            </a:r>
            <a:r>
              <a:rPr lang="ja-JP" altLang="en-US" b="1" dirty="0">
                <a:solidFill>
                  <a:srgbClr val="00B0F0"/>
                </a:solidFill>
                <a:latin typeface="Arial" panose="020B0604020202020204" pitchFamily="34" charset="0"/>
                <a:ea typeface="MS Mincho" panose="02020609040205080304" pitchFamily="49" charset="-128"/>
                <a:cs typeface="Arial" panose="020B0604020202020204" pitchFamily="34" charset="0"/>
              </a:rPr>
              <a:t>コンサルティング</a:t>
            </a:r>
            <a:endParaRPr lang="en-US" b="1" dirty="0">
              <a:solidFill>
                <a:srgbClr val="00B0F0"/>
              </a:solidFill>
              <a:latin typeface="Arial" panose="020B0604020202020204" pitchFamily="34" charset="0"/>
              <a:ea typeface="MS Mincho" panose="02020609040205080304" pitchFamily="49" charset="-128"/>
              <a:cs typeface="Arial" panose="020B0604020202020204" pitchFamily="34" charset="0"/>
            </a:endParaRPr>
          </a:p>
        </p:txBody>
      </p:sp>
      <p:pic>
        <p:nvPicPr>
          <p:cNvPr id="6" name="Picture 5">
            <a:extLst>
              <a:ext uri="{FF2B5EF4-FFF2-40B4-BE49-F238E27FC236}">
                <a16:creationId xmlns:a16="http://schemas.microsoft.com/office/drawing/2014/main" id="{A8811167-3478-4F5E-AA09-E5AE9C63E3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67383" y="144781"/>
            <a:ext cx="2246429" cy="702009"/>
          </a:xfrm>
          <a:prstGeom prst="rect">
            <a:avLst/>
          </a:prstGeom>
        </p:spPr>
      </p:pic>
      <p:sp>
        <p:nvSpPr>
          <p:cNvPr id="7" name="Slide Number Placeholder 6">
            <a:extLst>
              <a:ext uri="{FF2B5EF4-FFF2-40B4-BE49-F238E27FC236}">
                <a16:creationId xmlns:a16="http://schemas.microsoft.com/office/drawing/2014/main" id="{93A79CE8-4967-403C-B57E-04E29FA207C0}"/>
              </a:ext>
            </a:extLst>
          </p:cNvPr>
          <p:cNvSpPr>
            <a:spLocks noGrp="1"/>
          </p:cNvSpPr>
          <p:nvPr>
            <p:ph type="sldNum" sz="quarter" idx="12"/>
          </p:nvPr>
        </p:nvSpPr>
        <p:spPr/>
        <p:txBody>
          <a:bodyPr/>
          <a:lstStyle/>
          <a:p>
            <a:fld id="{8C3FA8B5-53A0-4987-93BC-A0BD009116E8}" type="slidenum">
              <a:rPr lang="en-US" smtClean="0">
                <a:latin typeface="Arial" panose="020B0604020202020204" pitchFamily="34" charset="0"/>
                <a:cs typeface="Arial" panose="020B0604020202020204" pitchFamily="34" charset="0"/>
              </a:rPr>
              <a:t>18</a:t>
            </a:fld>
            <a:endParaRPr lang="en-US" dirty="0">
              <a:latin typeface="Arial" panose="020B0604020202020204" pitchFamily="34" charset="0"/>
              <a:cs typeface="Arial" panose="020B0604020202020204" pitchFamily="34" charset="0"/>
            </a:endParaRPr>
          </a:p>
        </p:txBody>
      </p:sp>
      <p:cxnSp>
        <p:nvCxnSpPr>
          <p:cNvPr id="8" name="Straight Connector 7">
            <a:extLst>
              <a:ext uri="{FF2B5EF4-FFF2-40B4-BE49-F238E27FC236}">
                <a16:creationId xmlns:a16="http://schemas.microsoft.com/office/drawing/2014/main" id="{CDBFAA5B-C3BB-47D5-B9BD-C30AA02AA717}"/>
              </a:ext>
            </a:extLst>
          </p:cNvPr>
          <p:cNvCxnSpPr/>
          <p:nvPr/>
        </p:nvCxnSpPr>
        <p:spPr>
          <a:xfrm>
            <a:off x="838200" y="1252025"/>
            <a:ext cx="8784102" cy="0"/>
          </a:xfrm>
          <a:prstGeom prst="line">
            <a:avLst/>
          </a:prstGeom>
          <a:ln w="19050">
            <a:solidFill>
              <a:srgbClr val="00B0F0"/>
            </a:solidFill>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777726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B1214-869A-42E2-9BFB-3772E1F7110F}"/>
              </a:ext>
            </a:extLst>
          </p:cNvPr>
          <p:cNvSpPr>
            <a:spLocks noGrp="1"/>
          </p:cNvSpPr>
          <p:nvPr>
            <p:ph type="title"/>
          </p:nvPr>
        </p:nvSpPr>
        <p:spPr>
          <a:xfrm>
            <a:off x="838200" y="365126"/>
            <a:ext cx="8784102" cy="886900"/>
          </a:xfrm>
        </p:spPr>
        <p:txBody>
          <a:bodyPr>
            <a:normAutofit/>
          </a:bodyPr>
          <a:lstStyle/>
          <a:p>
            <a:r>
              <a:rPr lang="ja-JP" altLang="en-US" sz="4000" dirty="0">
                <a:latin typeface="MS Mincho" panose="02020609040205080304" pitchFamily="49" charset="-128"/>
                <a:ea typeface="MS Mincho" panose="02020609040205080304" pitchFamily="49" charset="-128"/>
              </a:rPr>
              <a:t>現行法に存在する規定の改正③</a:t>
            </a:r>
            <a:endParaRPr lang="en-US" sz="4000" dirty="0"/>
          </a:p>
        </p:txBody>
      </p:sp>
      <p:sp>
        <p:nvSpPr>
          <p:cNvPr id="4" name="Content Placeholder 3">
            <a:extLst>
              <a:ext uri="{FF2B5EF4-FFF2-40B4-BE49-F238E27FC236}">
                <a16:creationId xmlns:a16="http://schemas.microsoft.com/office/drawing/2014/main" id="{5CF86468-8BB9-4DB8-83CD-6DD14B8223E7}"/>
              </a:ext>
            </a:extLst>
          </p:cNvPr>
          <p:cNvSpPr>
            <a:spLocks noGrp="1"/>
          </p:cNvSpPr>
          <p:nvPr>
            <p:ph idx="1"/>
          </p:nvPr>
        </p:nvSpPr>
        <p:spPr>
          <a:xfrm>
            <a:off x="838200" y="1599776"/>
            <a:ext cx="10515600" cy="4351338"/>
          </a:xfrm>
        </p:spPr>
        <p:txBody>
          <a:bodyPr>
            <a:normAutofit fontScale="92500"/>
          </a:bodyPr>
          <a:lstStyle/>
          <a:p>
            <a:pPr marL="0" indent="0">
              <a:lnSpc>
                <a:spcPct val="150000"/>
              </a:lnSpc>
              <a:buNone/>
            </a:pPr>
            <a:r>
              <a:rPr lang="ja-JP" altLang="en-US" sz="3200" b="1" dirty="0">
                <a:solidFill>
                  <a:srgbClr val="00B0F0"/>
                </a:solidFill>
                <a:latin typeface="Arial" panose="020B0604020202020204" pitchFamily="34" charset="0"/>
                <a:ea typeface="MS Mincho" panose="02020609040205080304" pitchFamily="49" charset="-128"/>
                <a:cs typeface="Arial" panose="020B0604020202020204" pitchFamily="34" charset="0"/>
              </a:rPr>
              <a:t>税率の整合性をはかることにより法施行の効率性を高める。</a:t>
            </a:r>
            <a:endParaRPr lang="en-US" altLang="ja-JP" b="1" dirty="0">
              <a:solidFill>
                <a:srgbClr val="00B0F0"/>
              </a:solidFill>
              <a:latin typeface="Arial" panose="020B0604020202020204" pitchFamily="34" charset="0"/>
              <a:ea typeface="MS Mincho" panose="02020609040205080304" pitchFamily="49" charset="-128"/>
              <a:cs typeface="Arial" panose="020B0604020202020204" pitchFamily="34" charset="0"/>
            </a:endParaRPr>
          </a:p>
          <a:p>
            <a:pPr>
              <a:lnSpc>
                <a:spcPct val="150000"/>
              </a:lnSpc>
              <a:buFont typeface="Wingdings" panose="05000000000000000000" pitchFamily="2" charset="2"/>
              <a:buChar char="§"/>
            </a:pPr>
            <a:r>
              <a:rPr lang="ja-JP" altLang="en-US" dirty="0">
                <a:latin typeface="Arial" panose="020B0604020202020204" pitchFamily="34" charset="0"/>
                <a:ea typeface="MS Mincho" panose="02020609040205080304" pitchFamily="49" charset="-128"/>
                <a:cs typeface="Arial" panose="020B0604020202020204" pitchFamily="34" charset="0"/>
              </a:rPr>
              <a:t>モンゴル国における居住者たる納税者、非居住者たる納税者が得た所得に対する税率は異なるため、税負担が不均一に分布している。</a:t>
            </a:r>
            <a:endParaRPr lang="en-US" altLang="ja-JP" dirty="0">
              <a:latin typeface="Arial" panose="020B0604020202020204" pitchFamily="34" charset="0"/>
              <a:ea typeface="MS Mincho" panose="02020609040205080304" pitchFamily="49" charset="-128"/>
              <a:cs typeface="Arial" panose="020B0604020202020204" pitchFamily="34" charset="0"/>
            </a:endParaRPr>
          </a:p>
          <a:p>
            <a:pPr>
              <a:lnSpc>
                <a:spcPct val="150000"/>
              </a:lnSpc>
              <a:buFont typeface="Wingdings" panose="05000000000000000000" pitchFamily="2" charset="2"/>
              <a:buChar char="§"/>
            </a:pPr>
            <a:r>
              <a:rPr lang="ja-JP" altLang="en-US" dirty="0">
                <a:latin typeface="Arial" panose="020B0604020202020204" pitchFamily="34" charset="0"/>
                <a:ea typeface="MS Mincho" panose="02020609040205080304" pitchFamily="49" charset="-128"/>
                <a:cs typeface="Arial" panose="020B0604020202020204" pitchFamily="34" charset="0"/>
              </a:rPr>
              <a:t>税率と課税対象所得を確定する規制が異なっており、源泉徴収義務者の負担する時間とコストが多い。</a:t>
            </a:r>
            <a:endParaRPr lang="en-US" dirty="0">
              <a:latin typeface="Arial" panose="020B0604020202020204" pitchFamily="34" charset="0"/>
              <a:ea typeface="MS Mincho" panose="02020609040205080304" pitchFamily="49" charset="-128"/>
              <a:cs typeface="Arial" panose="020B0604020202020204" pitchFamily="34" charset="0"/>
            </a:endParaRPr>
          </a:p>
        </p:txBody>
      </p:sp>
      <p:sp>
        <p:nvSpPr>
          <p:cNvPr id="3" name="Footer Placeholder 2">
            <a:extLst>
              <a:ext uri="{FF2B5EF4-FFF2-40B4-BE49-F238E27FC236}">
                <a16:creationId xmlns:a16="http://schemas.microsoft.com/office/drawing/2014/main" id="{D698F562-504A-475A-B4F9-1E3FFD60DD34}"/>
              </a:ext>
            </a:extLst>
          </p:cNvPr>
          <p:cNvSpPr>
            <a:spLocks noGrp="1"/>
          </p:cNvSpPr>
          <p:nvPr>
            <p:ph type="ftr" sz="quarter" idx="11"/>
          </p:nvPr>
        </p:nvSpPr>
        <p:spPr/>
        <p:txBody>
          <a:bodyPr/>
          <a:lstStyle/>
          <a:p>
            <a:r>
              <a:rPr lang="en-US" b="1" dirty="0">
                <a:solidFill>
                  <a:srgbClr val="00B0F0"/>
                </a:solidFill>
                <a:latin typeface="Arial" panose="020B0604020202020204" pitchFamily="34" charset="0"/>
                <a:ea typeface="MS Mincho" panose="02020609040205080304" pitchFamily="49" charset="-128"/>
                <a:cs typeface="Arial" panose="020B0604020202020204" pitchFamily="34" charset="0"/>
              </a:rPr>
              <a:t>@ANTT</a:t>
            </a:r>
            <a:r>
              <a:rPr lang="ja-JP" altLang="en-US" b="1" dirty="0">
                <a:solidFill>
                  <a:srgbClr val="00B0F0"/>
                </a:solidFill>
                <a:latin typeface="Arial" panose="020B0604020202020204" pitchFamily="34" charset="0"/>
                <a:ea typeface="MS Mincho" panose="02020609040205080304" pitchFamily="49" charset="-128"/>
                <a:cs typeface="Arial" panose="020B0604020202020204" pitchFamily="34" charset="0"/>
              </a:rPr>
              <a:t>コンサルティング</a:t>
            </a:r>
            <a:endParaRPr lang="en-US" b="1" dirty="0">
              <a:solidFill>
                <a:srgbClr val="00B0F0"/>
              </a:solidFill>
              <a:latin typeface="Arial" panose="020B0604020202020204" pitchFamily="34" charset="0"/>
              <a:ea typeface="MS Mincho" panose="02020609040205080304" pitchFamily="49" charset="-128"/>
              <a:cs typeface="Arial" panose="020B0604020202020204" pitchFamily="34" charset="0"/>
            </a:endParaRPr>
          </a:p>
        </p:txBody>
      </p:sp>
      <p:pic>
        <p:nvPicPr>
          <p:cNvPr id="7" name="Picture 6">
            <a:extLst>
              <a:ext uri="{FF2B5EF4-FFF2-40B4-BE49-F238E27FC236}">
                <a16:creationId xmlns:a16="http://schemas.microsoft.com/office/drawing/2014/main" id="{62C1358E-4172-4778-9E52-B3ECBE89B0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67383" y="144781"/>
            <a:ext cx="2246429" cy="702009"/>
          </a:xfrm>
          <a:prstGeom prst="rect">
            <a:avLst/>
          </a:prstGeom>
        </p:spPr>
      </p:pic>
      <p:sp>
        <p:nvSpPr>
          <p:cNvPr id="8" name="Slide Number Placeholder 7">
            <a:extLst>
              <a:ext uri="{FF2B5EF4-FFF2-40B4-BE49-F238E27FC236}">
                <a16:creationId xmlns:a16="http://schemas.microsoft.com/office/drawing/2014/main" id="{31C0B8E0-41CF-42A8-8FA4-CD06BBB4E713}"/>
              </a:ext>
            </a:extLst>
          </p:cNvPr>
          <p:cNvSpPr>
            <a:spLocks noGrp="1"/>
          </p:cNvSpPr>
          <p:nvPr>
            <p:ph type="sldNum" sz="quarter" idx="12"/>
          </p:nvPr>
        </p:nvSpPr>
        <p:spPr/>
        <p:txBody>
          <a:bodyPr/>
          <a:lstStyle/>
          <a:p>
            <a:fld id="{8C3FA8B5-53A0-4987-93BC-A0BD009116E8}" type="slidenum">
              <a:rPr lang="en-US" smtClean="0">
                <a:latin typeface="Arial" panose="020B0604020202020204" pitchFamily="34" charset="0"/>
                <a:cs typeface="Arial" panose="020B0604020202020204" pitchFamily="34" charset="0"/>
              </a:rPr>
              <a:t>19</a:t>
            </a:fld>
            <a:endParaRPr lang="en-US">
              <a:latin typeface="Arial" panose="020B0604020202020204" pitchFamily="34" charset="0"/>
              <a:cs typeface="Arial" panose="020B0604020202020204" pitchFamily="34" charset="0"/>
            </a:endParaRPr>
          </a:p>
        </p:txBody>
      </p:sp>
      <p:cxnSp>
        <p:nvCxnSpPr>
          <p:cNvPr id="9" name="Straight Connector 8">
            <a:extLst>
              <a:ext uri="{FF2B5EF4-FFF2-40B4-BE49-F238E27FC236}">
                <a16:creationId xmlns:a16="http://schemas.microsoft.com/office/drawing/2014/main" id="{69D68E18-5816-4497-A40E-C4FFE9EF7B81}"/>
              </a:ext>
            </a:extLst>
          </p:cNvPr>
          <p:cNvCxnSpPr/>
          <p:nvPr/>
        </p:nvCxnSpPr>
        <p:spPr>
          <a:xfrm>
            <a:off x="838200" y="1252025"/>
            <a:ext cx="8784102" cy="0"/>
          </a:xfrm>
          <a:prstGeom prst="line">
            <a:avLst/>
          </a:prstGeom>
          <a:ln w="19050">
            <a:solidFill>
              <a:srgbClr val="00B0F0"/>
            </a:solidFill>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06326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312AC-DB17-48E1-8E0E-386E9783952B}"/>
              </a:ext>
            </a:extLst>
          </p:cNvPr>
          <p:cNvSpPr>
            <a:spLocks noGrp="1"/>
          </p:cNvSpPr>
          <p:nvPr>
            <p:ph type="title"/>
          </p:nvPr>
        </p:nvSpPr>
        <p:spPr>
          <a:xfrm>
            <a:off x="838200" y="365125"/>
            <a:ext cx="10515600" cy="915035"/>
          </a:xfrm>
        </p:spPr>
        <p:txBody>
          <a:bodyPr>
            <a:normAutofit/>
          </a:bodyPr>
          <a:lstStyle/>
          <a:p>
            <a:r>
              <a:rPr lang="ja-JP" altLang="en-US" sz="4000" dirty="0">
                <a:latin typeface="MS Mincho" panose="02020609040205080304" pitchFamily="49" charset="-128"/>
                <a:ea typeface="MS Mincho" panose="02020609040205080304" pitchFamily="49" charset="-128"/>
              </a:rPr>
              <a:t>発表内容</a:t>
            </a:r>
            <a:endParaRPr lang="en-US" sz="4000" dirty="0">
              <a:latin typeface="MS Mincho" panose="02020609040205080304" pitchFamily="49" charset="-128"/>
              <a:ea typeface="MS Mincho" panose="02020609040205080304" pitchFamily="49" charset="-128"/>
            </a:endParaRPr>
          </a:p>
        </p:txBody>
      </p:sp>
      <p:sp>
        <p:nvSpPr>
          <p:cNvPr id="3" name="Content Placeholder 2">
            <a:extLst>
              <a:ext uri="{FF2B5EF4-FFF2-40B4-BE49-F238E27FC236}">
                <a16:creationId xmlns:a16="http://schemas.microsoft.com/office/drawing/2014/main" id="{42023721-9C36-4784-834C-47265C7E9DBA}"/>
              </a:ext>
            </a:extLst>
          </p:cNvPr>
          <p:cNvSpPr>
            <a:spLocks noGrp="1"/>
          </p:cNvSpPr>
          <p:nvPr>
            <p:ph idx="1"/>
          </p:nvPr>
        </p:nvSpPr>
        <p:spPr>
          <a:xfrm>
            <a:off x="1757362" y="1825625"/>
            <a:ext cx="7472363" cy="4351338"/>
          </a:xfrm>
        </p:spPr>
        <p:txBody>
          <a:bodyPr>
            <a:normAutofit/>
          </a:bodyPr>
          <a:lstStyle/>
          <a:p>
            <a:pPr marL="514350" indent="-514350">
              <a:lnSpc>
                <a:spcPct val="150000"/>
              </a:lnSpc>
              <a:buFont typeface="+mj-lt"/>
              <a:buAutoNum type="arabicPeriod"/>
            </a:pPr>
            <a:r>
              <a:rPr lang="ja-JP" altLang="en-US" sz="3200" dirty="0">
                <a:latin typeface="Arial" panose="020B0604020202020204" pitchFamily="34" charset="0"/>
                <a:ea typeface="MS Mincho" panose="02020609040205080304" pitchFamily="49" charset="-128"/>
                <a:cs typeface="Arial" panose="020B0604020202020204" pitchFamily="34" charset="0"/>
              </a:rPr>
              <a:t>改正の背景、改正の必要性、改正目的など</a:t>
            </a:r>
            <a:endParaRPr lang="en-US" altLang="ja-JP" sz="3200" dirty="0">
              <a:latin typeface="Arial" panose="020B0604020202020204" pitchFamily="34" charset="0"/>
              <a:ea typeface="MS Mincho" panose="02020609040205080304" pitchFamily="49" charset="-128"/>
              <a:cs typeface="Arial" panose="020B0604020202020204" pitchFamily="34" charset="0"/>
            </a:endParaRPr>
          </a:p>
          <a:p>
            <a:pPr marL="514350" indent="-514350">
              <a:lnSpc>
                <a:spcPct val="150000"/>
              </a:lnSpc>
              <a:buFont typeface="+mj-lt"/>
              <a:buAutoNum type="arabicPeriod"/>
            </a:pPr>
            <a:r>
              <a:rPr lang="ja-JP" altLang="en-US" sz="3200" dirty="0">
                <a:latin typeface="Arial" panose="020B0604020202020204" pitchFamily="34" charset="0"/>
                <a:ea typeface="MS Mincho" panose="02020609040205080304" pitchFamily="49" charset="-128"/>
                <a:cs typeface="Arial" panose="020B0604020202020204" pitchFamily="34" charset="0"/>
              </a:rPr>
              <a:t>主な改正内容（新しい規定と現行法上の規定改正）</a:t>
            </a:r>
            <a:endParaRPr lang="en-US" altLang="ja-JP" sz="3200" dirty="0">
              <a:latin typeface="Arial" panose="020B0604020202020204" pitchFamily="34" charset="0"/>
              <a:ea typeface="MS Mincho" panose="02020609040205080304" pitchFamily="49" charset="-128"/>
              <a:cs typeface="Arial" panose="020B0604020202020204" pitchFamily="34" charset="0"/>
            </a:endParaRPr>
          </a:p>
          <a:p>
            <a:pPr>
              <a:lnSpc>
                <a:spcPct val="150000"/>
              </a:lnSpc>
            </a:pPr>
            <a:endParaRPr lang="en-US" sz="3200" dirty="0">
              <a:latin typeface="Arial" panose="020B0604020202020204" pitchFamily="34" charset="0"/>
              <a:ea typeface="MS Mincho" panose="02020609040205080304" pitchFamily="49" charset="-128"/>
              <a:cs typeface="Arial" panose="020B0604020202020204" pitchFamily="34" charset="0"/>
            </a:endParaRPr>
          </a:p>
        </p:txBody>
      </p:sp>
      <p:sp>
        <p:nvSpPr>
          <p:cNvPr id="4" name="Footer Placeholder 3">
            <a:extLst>
              <a:ext uri="{FF2B5EF4-FFF2-40B4-BE49-F238E27FC236}">
                <a16:creationId xmlns:a16="http://schemas.microsoft.com/office/drawing/2014/main" id="{93BED10A-2D13-40C7-A2E9-4D9B94CCFDCA}"/>
              </a:ext>
            </a:extLst>
          </p:cNvPr>
          <p:cNvSpPr>
            <a:spLocks noGrp="1"/>
          </p:cNvSpPr>
          <p:nvPr>
            <p:ph type="ftr" sz="quarter" idx="11"/>
          </p:nvPr>
        </p:nvSpPr>
        <p:spPr/>
        <p:txBody>
          <a:bodyPr/>
          <a:lstStyle/>
          <a:p>
            <a:r>
              <a:rPr lang="en-US" b="1" dirty="0">
                <a:solidFill>
                  <a:srgbClr val="00B0F0"/>
                </a:solidFill>
                <a:latin typeface="Arial" panose="020B0604020202020204" pitchFamily="34" charset="0"/>
                <a:ea typeface="MS Mincho" panose="02020609040205080304" pitchFamily="49" charset="-128"/>
                <a:cs typeface="Arial" panose="020B0604020202020204" pitchFamily="34" charset="0"/>
              </a:rPr>
              <a:t>@ANTT</a:t>
            </a:r>
            <a:r>
              <a:rPr lang="ja-JP" altLang="en-US" b="1" dirty="0">
                <a:solidFill>
                  <a:srgbClr val="00B0F0"/>
                </a:solidFill>
                <a:latin typeface="Arial" panose="020B0604020202020204" pitchFamily="34" charset="0"/>
                <a:ea typeface="MS Mincho" panose="02020609040205080304" pitchFamily="49" charset="-128"/>
                <a:cs typeface="Arial" panose="020B0604020202020204" pitchFamily="34" charset="0"/>
              </a:rPr>
              <a:t>コンサルティング</a:t>
            </a:r>
            <a:endParaRPr lang="en-US" b="1" dirty="0">
              <a:solidFill>
                <a:srgbClr val="00B0F0"/>
              </a:solidFill>
              <a:latin typeface="Arial" panose="020B0604020202020204" pitchFamily="34" charset="0"/>
              <a:ea typeface="MS Mincho" panose="02020609040205080304" pitchFamily="49" charset="-128"/>
              <a:cs typeface="Arial" panose="020B0604020202020204" pitchFamily="34" charset="0"/>
            </a:endParaRPr>
          </a:p>
        </p:txBody>
      </p:sp>
      <p:pic>
        <p:nvPicPr>
          <p:cNvPr id="7" name="Picture 6">
            <a:extLst>
              <a:ext uri="{FF2B5EF4-FFF2-40B4-BE49-F238E27FC236}">
                <a16:creationId xmlns:a16="http://schemas.microsoft.com/office/drawing/2014/main" id="{64CAEC8C-14FB-4DA8-AFC7-FFAF48C4CFB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67383" y="144781"/>
            <a:ext cx="2246429" cy="702009"/>
          </a:xfrm>
          <a:prstGeom prst="rect">
            <a:avLst/>
          </a:prstGeom>
        </p:spPr>
      </p:pic>
      <p:sp>
        <p:nvSpPr>
          <p:cNvPr id="8" name="Slide Number Placeholder 7">
            <a:extLst>
              <a:ext uri="{FF2B5EF4-FFF2-40B4-BE49-F238E27FC236}">
                <a16:creationId xmlns:a16="http://schemas.microsoft.com/office/drawing/2014/main" id="{799C46F6-2491-47D1-98FC-242372C91AF3}"/>
              </a:ext>
            </a:extLst>
          </p:cNvPr>
          <p:cNvSpPr>
            <a:spLocks noGrp="1"/>
          </p:cNvSpPr>
          <p:nvPr>
            <p:ph type="sldNum" sz="quarter" idx="12"/>
          </p:nvPr>
        </p:nvSpPr>
        <p:spPr/>
        <p:txBody>
          <a:bodyPr/>
          <a:lstStyle/>
          <a:p>
            <a:fld id="{8C3FA8B5-53A0-4987-93BC-A0BD009116E8}" type="slidenum">
              <a:rPr lang="en-US" smtClean="0">
                <a:latin typeface="Arial" panose="020B0604020202020204" pitchFamily="34" charset="0"/>
                <a:cs typeface="Arial" panose="020B0604020202020204" pitchFamily="34" charset="0"/>
              </a:rPr>
              <a:t>2</a:t>
            </a:fld>
            <a:endParaRPr lang="en-US" dirty="0">
              <a:latin typeface="Arial" panose="020B0604020202020204" pitchFamily="34" charset="0"/>
              <a:cs typeface="Arial" panose="020B0604020202020204" pitchFamily="34" charset="0"/>
            </a:endParaRPr>
          </a:p>
        </p:txBody>
      </p:sp>
      <p:cxnSp>
        <p:nvCxnSpPr>
          <p:cNvPr id="12" name="Straight Connector 11">
            <a:extLst>
              <a:ext uri="{FF2B5EF4-FFF2-40B4-BE49-F238E27FC236}">
                <a16:creationId xmlns:a16="http://schemas.microsoft.com/office/drawing/2014/main" id="{F90ADBFF-25C1-49D0-9D3D-CFB442296D8B}"/>
              </a:ext>
            </a:extLst>
          </p:cNvPr>
          <p:cNvCxnSpPr/>
          <p:nvPr/>
        </p:nvCxnSpPr>
        <p:spPr>
          <a:xfrm>
            <a:off x="838200" y="1252025"/>
            <a:ext cx="8784102" cy="0"/>
          </a:xfrm>
          <a:prstGeom prst="line">
            <a:avLst/>
          </a:prstGeom>
          <a:ln w="19050">
            <a:solidFill>
              <a:srgbClr val="00B0F0"/>
            </a:solidFill>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555395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A94EE-DDF6-4F18-A085-9DB2CB931791}"/>
              </a:ext>
            </a:extLst>
          </p:cNvPr>
          <p:cNvSpPr>
            <a:spLocks noGrp="1"/>
          </p:cNvSpPr>
          <p:nvPr>
            <p:ph type="title"/>
          </p:nvPr>
        </p:nvSpPr>
        <p:spPr>
          <a:xfrm>
            <a:off x="838200" y="511399"/>
            <a:ext cx="8784102" cy="732155"/>
          </a:xfrm>
        </p:spPr>
        <p:txBody>
          <a:bodyPr>
            <a:normAutofit/>
          </a:bodyPr>
          <a:lstStyle/>
          <a:p>
            <a:r>
              <a:rPr lang="ja-JP" altLang="en-US" sz="3200" dirty="0">
                <a:latin typeface="Arial" panose="020B0604020202020204" pitchFamily="34" charset="0"/>
                <a:ea typeface="MS Mincho" panose="02020609040205080304" pitchFamily="49" charset="-128"/>
                <a:cs typeface="Arial" panose="020B0604020202020204" pitchFamily="34" charset="0"/>
              </a:rPr>
              <a:t>改正ポイント：</a:t>
            </a:r>
            <a:r>
              <a:rPr lang="ja-JP" altLang="en-US" sz="4000" dirty="0">
                <a:latin typeface="Arial" panose="020B0604020202020204" pitchFamily="34" charset="0"/>
                <a:ea typeface="MS Mincho" panose="02020609040205080304" pitchFamily="49" charset="-128"/>
                <a:cs typeface="Arial" panose="020B0604020202020204" pitchFamily="34" charset="0"/>
              </a:rPr>
              <a:t>「</a:t>
            </a:r>
            <a:r>
              <a:rPr lang="ja-JP" altLang="en-US" sz="4000" b="1" dirty="0">
                <a:solidFill>
                  <a:srgbClr val="00B0F0"/>
                </a:solidFill>
                <a:latin typeface="Arial" panose="020B0604020202020204" pitchFamily="34" charset="0"/>
                <a:ea typeface="MS Mincho" panose="02020609040205080304" pitchFamily="49" charset="-128"/>
                <a:cs typeface="Arial" panose="020B0604020202020204" pitchFamily="34" charset="0"/>
              </a:rPr>
              <a:t>税率</a:t>
            </a:r>
            <a:r>
              <a:rPr lang="ja-JP" altLang="en-US" sz="4000" dirty="0">
                <a:latin typeface="Arial" panose="020B0604020202020204" pitchFamily="34" charset="0"/>
                <a:ea typeface="MS Mincho" panose="02020609040205080304" pitchFamily="49" charset="-128"/>
                <a:cs typeface="Arial" panose="020B0604020202020204" pitchFamily="34" charset="0"/>
              </a:rPr>
              <a:t>」</a:t>
            </a:r>
            <a:endParaRPr lang="en-US" sz="4000" dirty="0">
              <a:latin typeface="Arial" panose="020B0604020202020204" pitchFamily="34" charset="0"/>
              <a:ea typeface="MS Mincho" panose="02020609040205080304" pitchFamily="49" charset="-128"/>
              <a:cs typeface="Arial" panose="020B0604020202020204" pitchFamily="34" charset="0"/>
            </a:endParaRPr>
          </a:p>
        </p:txBody>
      </p:sp>
      <p:sp>
        <p:nvSpPr>
          <p:cNvPr id="3" name="Footer Placeholder 2">
            <a:extLst>
              <a:ext uri="{FF2B5EF4-FFF2-40B4-BE49-F238E27FC236}">
                <a16:creationId xmlns:a16="http://schemas.microsoft.com/office/drawing/2014/main" id="{CC6375CD-9BE7-4041-83CC-98801F57DBCD}"/>
              </a:ext>
            </a:extLst>
          </p:cNvPr>
          <p:cNvSpPr>
            <a:spLocks noGrp="1"/>
          </p:cNvSpPr>
          <p:nvPr>
            <p:ph type="ftr" sz="quarter" idx="11"/>
          </p:nvPr>
        </p:nvSpPr>
        <p:spPr/>
        <p:txBody>
          <a:bodyPr/>
          <a:lstStyle/>
          <a:p>
            <a:r>
              <a:rPr lang="en-US" b="1">
                <a:solidFill>
                  <a:srgbClr val="00B0F0"/>
                </a:solidFill>
                <a:latin typeface="Arial" panose="020B0604020202020204" pitchFamily="34" charset="0"/>
                <a:ea typeface="MS Mincho" panose="02020609040205080304" pitchFamily="49" charset="-128"/>
                <a:cs typeface="Arial" panose="020B0604020202020204" pitchFamily="34" charset="0"/>
              </a:rPr>
              <a:t>@ANTT</a:t>
            </a:r>
            <a:r>
              <a:rPr lang="ja-JP" altLang="en-US" b="1">
                <a:solidFill>
                  <a:srgbClr val="00B0F0"/>
                </a:solidFill>
                <a:latin typeface="Arial" panose="020B0604020202020204" pitchFamily="34" charset="0"/>
                <a:ea typeface="MS Mincho" panose="02020609040205080304" pitchFamily="49" charset="-128"/>
                <a:cs typeface="Arial" panose="020B0604020202020204" pitchFamily="34" charset="0"/>
              </a:rPr>
              <a:t>コンサルティング</a:t>
            </a:r>
            <a:endParaRPr lang="en-US" b="1">
              <a:solidFill>
                <a:srgbClr val="00B0F0"/>
              </a:solidFill>
              <a:latin typeface="Arial" panose="020B0604020202020204" pitchFamily="34" charset="0"/>
              <a:ea typeface="MS Mincho" panose="02020609040205080304" pitchFamily="49" charset="-128"/>
              <a:cs typeface="Arial" panose="020B0604020202020204" pitchFamily="34" charset="0"/>
            </a:endParaRPr>
          </a:p>
        </p:txBody>
      </p:sp>
      <p:pic>
        <p:nvPicPr>
          <p:cNvPr id="6" name="Picture 5">
            <a:extLst>
              <a:ext uri="{FF2B5EF4-FFF2-40B4-BE49-F238E27FC236}">
                <a16:creationId xmlns:a16="http://schemas.microsoft.com/office/drawing/2014/main" id="{2DF84637-97D9-468F-BFE8-0C1E23301D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67383" y="144781"/>
            <a:ext cx="2246429" cy="702009"/>
          </a:xfrm>
          <a:prstGeom prst="rect">
            <a:avLst/>
          </a:prstGeom>
        </p:spPr>
      </p:pic>
      <p:sp>
        <p:nvSpPr>
          <p:cNvPr id="7" name="Slide Number Placeholder 6">
            <a:extLst>
              <a:ext uri="{FF2B5EF4-FFF2-40B4-BE49-F238E27FC236}">
                <a16:creationId xmlns:a16="http://schemas.microsoft.com/office/drawing/2014/main" id="{0874FD4B-9B39-4D7F-AB4C-DCDAD3BF5B8F}"/>
              </a:ext>
            </a:extLst>
          </p:cNvPr>
          <p:cNvSpPr>
            <a:spLocks noGrp="1"/>
          </p:cNvSpPr>
          <p:nvPr>
            <p:ph type="sldNum" sz="quarter" idx="12"/>
          </p:nvPr>
        </p:nvSpPr>
        <p:spPr/>
        <p:txBody>
          <a:bodyPr/>
          <a:lstStyle/>
          <a:p>
            <a:fld id="{8C3FA8B5-53A0-4987-93BC-A0BD009116E8}" type="slidenum">
              <a:rPr lang="en-US" smtClean="0">
                <a:latin typeface="Arial" panose="020B0604020202020204" pitchFamily="34" charset="0"/>
                <a:cs typeface="Arial" panose="020B0604020202020204" pitchFamily="34" charset="0"/>
              </a:rPr>
              <a:t>20</a:t>
            </a:fld>
            <a:endParaRPr lang="en-US">
              <a:latin typeface="Arial" panose="020B0604020202020204" pitchFamily="34" charset="0"/>
              <a:cs typeface="Arial" panose="020B0604020202020204" pitchFamily="34" charset="0"/>
            </a:endParaRPr>
          </a:p>
        </p:txBody>
      </p:sp>
      <p:cxnSp>
        <p:nvCxnSpPr>
          <p:cNvPr id="8" name="Straight Connector 7">
            <a:extLst>
              <a:ext uri="{FF2B5EF4-FFF2-40B4-BE49-F238E27FC236}">
                <a16:creationId xmlns:a16="http://schemas.microsoft.com/office/drawing/2014/main" id="{1743D5F1-CAA4-4493-AC9E-293DF8EAD50C}"/>
              </a:ext>
            </a:extLst>
          </p:cNvPr>
          <p:cNvCxnSpPr/>
          <p:nvPr/>
        </p:nvCxnSpPr>
        <p:spPr>
          <a:xfrm>
            <a:off x="838200" y="1252025"/>
            <a:ext cx="8784102" cy="0"/>
          </a:xfrm>
          <a:prstGeom prst="line">
            <a:avLst/>
          </a:prstGeom>
          <a:ln w="19050">
            <a:solidFill>
              <a:srgbClr val="00B0F0"/>
            </a:solidFill>
          </a:ln>
        </p:spPr>
        <p:style>
          <a:lnRef idx="3">
            <a:schemeClr val="accent1"/>
          </a:lnRef>
          <a:fillRef idx="0">
            <a:schemeClr val="accent1"/>
          </a:fillRef>
          <a:effectRef idx="2">
            <a:schemeClr val="accent1"/>
          </a:effectRef>
          <a:fontRef idx="minor">
            <a:schemeClr val="tx1"/>
          </a:fontRef>
        </p:style>
      </p:cxnSp>
      <p:graphicFrame>
        <p:nvGraphicFramePr>
          <p:cNvPr id="5" name="Table 4">
            <a:extLst>
              <a:ext uri="{FF2B5EF4-FFF2-40B4-BE49-F238E27FC236}">
                <a16:creationId xmlns:a16="http://schemas.microsoft.com/office/drawing/2014/main" id="{900332B4-8A2A-4B26-B461-70CB2F920945}"/>
              </a:ext>
            </a:extLst>
          </p:cNvPr>
          <p:cNvGraphicFramePr>
            <a:graphicFrameLocks noGrp="1"/>
          </p:cNvGraphicFramePr>
          <p:nvPr>
            <p:extLst>
              <p:ext uri="{D42A27DB-BD31-4B8C-83A1-F6EECF244321}">
                <p14:modId xmlns:p14="http://schemas.microsoft.com/office/powerpoint/2010/main" val="2695206898"/>
              </p:ext>
            </p:extLst>
          </p:nvPr>
        </p:nvGraphicFramePr>
        <p:xfrm>
          <a:off x="838199" y="1496537"/>
          <a:ext cx="10515600" cy="4302760"/>
        </p:xfrm>
        <a:graphic>
          <a:graphicData uri="http://schemas.openxmlformats.org/drawingml/2006/table">
            <a:tbl>
              <a:tblPr firstRow="1" bandRow="1">
                <a:tableStyleId>{3B4B98B0-60AC-42C2-AFA5-B58CD77FA1E5}</a:tableStyleId>
              </a:tblPr>
              <a:tblGrid>
                <a:gridCol w="5257800">
                  <a:extLst>
                    <a:ext uri="{9D8B030D-6E8A-4147-A177-3AD203B41FA5}">
                      <a16:colId xmlns:a16="http://schemas.microsoft.com/office/drawing/2014/main" val="2849171158"/>
                    </a:ext>
                  </a:extLst>
                </a:gridCol>
                <a:gridCol w="5257800">
                  <a:extLst>
                    <a:ext uri="{9D8B030D-6E8A-4147-A177-3AD203B41FA5}">
                      <a16:colId xmlns:a16="http://schemas.microsoft.com/office/drawing/2014/main" val="1510207357"/>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latin typeface="Arial" panose="020B0604020202020204" pitchFamily="34" charset="0"/>
                          <a:ea typeface="MS Mincho" panose="02020609040205080304" pitchFamily="49" charset="-128"/>
                          <a:cs typeface="Arial" panose="020B0604020202020204" pitchFamily="34" charset="0"/>
                        </a:rPr>
                        <a:t>現行法</a:t>
                      </a:r>
                      <a:endParaRPr lang="en-US" sz="1400" dirty="0">
                        <a:latin typeface="Arial" panose="020B0604020202020204" pitchFamily="34" charset="0"/>
                        <a:ea typeface="MS Mincho" panose="02020609040205080304" pitchFamily="49" charset="-128"/>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latin typeface="Arial" panose="020B0604020202020204" pitchFamily="34" charset="0"/>
                          <a:ea typeface="MS Mincho" panose="02020609040205080304" pitchFamily="49" charset="-128"/>
                          <a:cs typeface="Arial" panose="020B0604020202020204" pitchFamily="34" charset="0"/>
                        </a:rPr>
                        <a:t>改正</a:t>
                      </a:r>
                      <a:endParaRPr lang="en-US" sz="1400" dirty="0">
                        <a:latin typeface="Arial" panose="020B0604020202020204" pitchFamily="34" charset="0"/>
                        <a:ea typeface="MS Mincho" panose="02020609040205080304" pitchFamily="49" charset="-128"/>
                        <a:cs typeface="Arial" panose="020B0604020202020204" pitchFamily="34" charset="0"/>
                      </a:endParaRPr>
                    </a:p>
                  </a:txBody>
                  <a:tcPr/>
                </a:tc>
                <a:extLst>
                  <a:ext uri="{0D108BD9-81ED-4DB2-BD59-A6C34878D82A}">
                    <a16:rowId xmlns:a16="http://schemas.microsoft.com/office/drawing/2014/main" val="3171906250"/>
                  </a:ext>
                </a:extLst>
              </a:tr>
              <a:tr h="370840">
                <a:tc>
                  <a:txBody>
                    <a:bodyPr/>
                    <a:lstStyle/>
                    <a:p>
                      <a:pPr marL="285750" indent="-285750" fontAlgn="t">
                        <a:lnSpc>
                          <a:spcPct val="150000"/>
                        </a:lnSpc>
                        <a:buFont typeface="Wingdings" panose="05000000000000000000" pitchFamily="2" charset="2"/>
                        <a:buChar char="§"/>
                      </a:pPr>
                      <a:r>
                        <a:rPr lang="ja-JP" altLang="en-US" sz="1400" kern="1200" dirty="0">
                          <a:effectLst/>
                          <a:latin typeface="Arial" panose="020B0604020202020204" pitchFamily="34" charset="0"/>
                          <a:ea typeface="MS Mincho" panose="02020609040205080304" pitchFamily="49" charset="-128"/>
                          <a:cs typeface="Arial" panose="020B0604020202020204" pitchFamily="34" charset="0"/>
                        </a:rPr>
                        <a:t>給料、賃金など－</a:t>
                      </a:r>
                      <a:r>
                        <a:rPr lang="en-US" altLang="ja-JP" sz="1400" kern="1200" dirty="0">
                          <a:effectLst/>
                          <a:latin typeface="Arial" panose="020B0604020202020204" pitchFamily="34" charset="0"/>
                          <a:ea typeface="MS Mincho" panose="02020609040205080304" pitchFamily="49" charset="-128"/>
                          <a:cs typeface="Arial" panose="020B0604020202020204" pitchFamily="34" charset="0"/>
                        </a:rPr>
                        <a:t>10</a:t>
                      </a:r>
                      <a:r>
                        <a:rPr lang="ja-JP" altLang="en-US" sz="1400" kern="1200" dirty="0">
                          <a:effectLst/>
                          <a:latin typeface="Arial" panose="020B0604020202020204" pitchFamily="34" charset="0"/>
                          <a:ea typeface="MS Mincho" panose="02020609040205080304" pitchFamily="49" charset="-128"/>
                          <a:cs typeface="Arial" panose="020B0604020202020204" pitchFamily="34" charset="0"/>
                        </a:rPr>
                        <a:t>％</a:t>
                      </a:r>
                      <a:endParaRPr lang="en-US" altLang="ja-JP" sz="1400" kern="1200" dirty="0">
                        <a:effectLst/>
                        <a:latin typeface="Arial" panose="020B0604020202020204" pitchFamily="34" charset="0"/>
                        <a:ea typeface="MS Mincho" panose="02020609040205080304" pitchFamily="49" charset="-128"/>
                        <a:cs typeface="Arial" panose="020B0604020202020204" pitchFamily="34" charset="0"/>
                      </a:endParaRPr>
                    </a:p>
                    <a:p>
                      <a:pPr marL="285750" indent="-285750" fontAlgn="t">
                        <a:lnSpc>
                          <a:spcPct val="150000"/>
                        </a:lnSpc>
                        <a:buFont typeface="Wingdings" panose="05000000000000000000" pitchFamily="2" charset="2"/>
                        <a:buChar char="§"/>
                      </a:pPr>
                      <a:r>
                        <a:rPr lang="ja-JP" altLang="en-US" sz="1400" kern="1200" dirty="0">
                          <a:effectLst/>
                          <a:latin typeface="Arial" panose="020B0604020202020204" pitchFamily="34" charset="0"/>
                          <a:ea typeface="MS Mincho" panose="02020609040205080304" pitchFamily="49" charset="-128"/>
                          <a:cs typeface="Arial" panose="020B0604020202020204" pitchFamily="34" charset="0"/>
                        </a:rPr>
                        <a:t>不動産売却による所得－</a:t>
                      </a:r>
                      <a:r>
                        <a:rPr lang="en-US" altLang="ja-JP" sz="1400" kern="1200" dirty="0">
                          <a:effectLst/>
                          <a:latin typeface="Arial" panose="020B0604020202020204" pitchFamily="34" charset="0"/>
                          <a:ea typeface="MS Mincho" panose="02020609040205080304" pitchFamily="49" charset="-128"/>
                          <a:cs typeface="Arial" panose="020B0604020202020204" pitchFamily="34" charset="0"/>
                        </a:rPr>
                        <a:t>2</a:t>
                      </a:r>
                      <a:r>
                        <a:rPr lang="ja-JP" altLang="en-US" sz="1400" kern="1200" dirty="0">
                          <a:effectLst/>
                          <a:latin typeface="Arial" panose="020B0604020202020204" pitchFamily="34" charset="0"/>
                          <a:ea typeface="MS Mincho" panose="02020609040205080304" pitchFamily="49" charset="-128"/>
                          <a:cs typeface="Arial" panose="020B0604020202020204" pitchFamily="34" charset="0"/>
                        </a:rPr>
                        <a:t>％</a:t>
                      </a:r>
                      <a:endParaRPr lang="en-GB" altLang="ja-JP" sz="1400" kern="1200" dirty="0">
                        <a:effectLst/>
                        <a:latin typeface="Arial" panose="020B0604020202020204" pitchFamily="34" charset="0"/>
                        <a:ea typeface="MS Mincho" panose="02020609040205080304" pitchFamily="49" charset="-128"/>
                        <a:cs typeface="Arial" panose="020B0604020202020204" pitchFamily="34" charset="0"/>
                      </a:endParaRPr>
                    </a:p>
                    <a:p>
                      <a:pPr marL="285750" indent="-285750" fontAlgn="t">
                        <a:lnSpc>
                          <a:spcPct val="150000"/>
                        </a:lnSpc>
                        <a:buFont typeface="Wingdings" panose="05000000000000000000" pitchFamily="2" charset="2"/>
                        <a:buChar char="§"/>
                      </a:pPr>
                      <a:r>
                        <a:rPr lang="ja-JP" altLang="en-US" sz="1400" kern="1200" dirty="0">
                          <a:effectLst/>
                          <a:latin typeface="Arial" panose="020B0604020202020204" pitchFamily="34" charset="0"/>
                          <a:ea typeface="MS Mincho" panose="02020609040205080304" pitchFamily="49" charset="-128"/>
                          <a:cs typeface="Arial" panose="020B0604020202020204" pitchFamily="34" charset="0"/>
                        </a:rPr>
                        <a:t>科学、文学、芸術作品、スプーツ大会、デザイン設計などによる所得－</a:t>
                      </a:r>
                      <a:r>
                        <a:rPr lang="en-US" altLang="ja-JP" sz="1400" kern="1200" dirty="0">
                          <a:effectLst/>
                          <a:latin typeface="Arial" panose="020B0604020202020204" pitchFamily="34" charset="0"/>
                          <a:ea typeface="MS Mincho" panose="02020609040205080304" pitchFamily="49" charset="-128"/>
                          <a:cs typeface="Arial" panose="020B0604020202020204" pitchFamily="34" charset="0"/>
                        </a:rPr>
                        <a:t>5</a:t>
                      </a:r>
                      <a:r>
                        <a:rPr lang="ja-JP" altLang="en-US" sz="1400" kern="1200" dirty="0">
                          <a:effectLst/>
                          <a:latin typeface="Arial" panose="020B0604020202020204" pitchFamily="34" charset="0"/>
                          <a:ea typeface="MS Mincho" panose="02020609040205080304" pitchFamily="49" charset="-128"/>
                          <a:cs typeface="Arial" panose="020B0604020202020204" pitchFamily="34" charset="0"/>
                        </a:rPr>
                        <a:t>％</a:t>
                      </a:r>
                      <a:endParaRPr lang="en-US" altLang="ja-JP" sz="1400" kern="1200" dirty="0">
                        <a:effectLst/>
                        <a:latin typeface="Arial" panose="020B0604020202020204" pitchFamily="34" charset="0"/>
                        <a:ea typeface="MS Mincho" panose="02020609040205080304" pitchFamily="49" charset="-128"/>
                        <a:cs typeface="Arial" panose="020B0604020202020204" pitchFamily="34" charset="0"/>
                      </a:endParaRPr>
                    </a:p>
                    <a:p>
                      <a:pPr marL="285750" indent="-285750" fontAlgn="t">
                        <a:lnSpc>
                          <a:spcPct val="150000"/>
                        </a:lnSpc>
                        <a:buFont typeface="Wingdings" panose="05000000000000000000" pitchFamily="2" charset="2"/>
                        <a:buChar char="§"/>
                      </a:pPr>
                      <a:r>
                        <a:rPr lang="ja-JP" altLang="en-US" sz="1400" kern="1200" dirty="0">
                          <a:effectLst/>
                          <a:latin typeface="Arial" panose="020B0604020202020204" pitchFamily="34" charset="0"/>
                          <a:ea typeface="MS Mincho" panose="02020609040205080304" pitchFamily="49" charset="-128"/>
                          <a:cs typeface="Arial" panose="020B0604020202020204" pitchFamily="34" charset="0"/>
                        </a:rPr>
                        <a:t>宝くじ、ギャンブル等による所得－</a:t>
                      </a:r>
                      <a:r>
                        <a:rPr lang="en-US" altLang="ja-JP" sz="1400" kern="1200" dirty="0">
                          <a:effectLst/>
                          <a:latin typeface="Arial" panose="020B0604020202020204" pitchFamily="34" charset="0"/>
                          <a:ea typeface="MS Mincho" panose="02020609040205080304" pitchFamily="49" charset="-128"/>
                          <a:cs typeface="Arial" panose="020B0604020202020204" pitchFamily="34" charset="0"/>
                        </a:rPr>
                        <a:t>40</a:t>
                      </a:r>
                      <a:r>
                        <a:rPr lang="ja-JP" altLang="en-US" sz="1400" kern="1200" dirty="0">
                          <a:effectLst/>
                          <a:latin typeface="Arial" panose="020B0604020202020204" pitchFamily="34" charset="0"/>
                          <a:ea typeface="MS Mincho" panose="02020609040205080304" pitchFamily="49" charset="-128"/>
                          <a:cs typeface="Arial" panose="020B0604020202020204" pitchFamily="34" charset="0"/>
                        </a:rPr>
                        <a:t>％</a:t>
                      </a:r>
                      <a:endParaRPr lang="en-US" altLang="ja-JP" sz="1400" kern="1200" dirty="0">
                        <a:effectLst/>
                        <a:latin typeface="Arial" panose="020B0604020202020204" pitchFamily="34" charset="0"/>
                        <a:ea typeface="MS Mincho" panose="02020609040205080304" pitchFamily="49" charset="-128"/>
                        <a:cs typeface="Arial" panose="020B0604020202020204" pitchFamily="34" charset="0"/>
                      </a:endParaRPr>
                    </a:p>
                    <a:p>
                      <a:pPr marL="285750" indent="-285750" fontAlgn="t">
                        <a:lnSpc>
                          <a:spcPct val="150000"/>
                        </a:lnSpc>
                        <a:buFont typeface="Wingdings" panose="05000000000000000000" pitchFamily="2" charset="2"/>
                        <a:buChar char="§"/>
                      </a:pPr>
                      <a:r>
                        <a:rPr lang="ja-JP" altLang="en-US" sz="1400" kern="1200" dirty="0">
                          <a:effectLst/>
                          <a:latin typeface="Arial" panose="020B0604020202020204" pitchFamily="34" charset="0"/>
                          <a:ea typeface="MS Mincho" panose="02020609040205080304" pitchFamily="49" charset="-128"/>
                          <a:cs typeface="Arial" panose="020B0604020202020204" pitchFamily="34" charset="0"/>
                        </a:rPr>
                        <a:t>ビジネス活動－</a:t>
                      </a:r>
                      <a:r>
                        <a:rPr lang="en-US" altLang="ja-JP" sz="1400" kern="1200" dirty="0">
                          <a:effectLst/>
                          <a:latin typeface="Arial" panose="020B0604020202020204" pitchFamily="34" charset="0"/>
                          <a:ea typeface="MS Mincho" panose="02020609040205080304" pitchFamily="49" charset="-128"/>
                          <a:cs typeface="Arial" panose="020B0604020202020204" pitchFamily="34" charset="0"/>
                        </a:rPr>
                        <a:t>10</a:t>
                      </a:r>
                      <a:r>
                        <a:rPr lang="ja-JP" altLang="en-US" sz="1400" kern="1200" dirty="0">
                          <a:effectLst/>
                          <a:latin typeface="Arial" panose="020B0604020202020204" pitchFamily="34" charset="0"/>
                          <a:ea typeface="MS Mincho" panose="02020609040205080304" pitchFamily="49" charset="-128"/>
                          <a:cs typeface="Arial" panose="020B0604020202020204" pitchFamily="34" charset="0"/>
                        </a:rPr>
                        <a:t>％</a:t>
                      </a:r>
                      <a:endParaRPr lang="en-US" altLang="ja-JP" sz="1400" kern="1200" dirty="0">
                        <a:effectLst/>
                        <a:latin typeface="Arial" panose="020B0604020202020204" pitchFamily="34" charset="0"/>
                        <a:ea typeface="MS Mincho" panose="02020609040205080304" pitchFamily="49" charset="-128"/>
                        <a:cs typeface="Arial" panose="020B0604020202020204" pitchFamily="34" charset="0"/>
                      </a:endParaRPr>
                    </a:p>
                    <a:p>
                      <a:pPr marL="285750" indent="-285750" fontAlgn="t">
                        <a:lnSpc>
                          <a:spcPct val="150000"/>
                        </a:lnSpc>
                        <a:buFont typeface="Wingdings" panose="05000000000000000000" pitchFamily="2" charset="2"/>
                        <a:buChar char="§"/>
                      </a:pPr>
                      <a:r>
                        <a:rPr lang="ja-JP" altLang="en-US" sz="1400" kern="1200" dirty="0">
                          <a:effectLst/>
                          <a:latin typeface="Arial" panose="020B0604020202020204" pitchFamily="34" charset="0"/>
                          <a:ea typeface="MS Mincho" panose="02020609040205080304" pitchFamily="49" charset="-128"/>
                          <a:cs typeface="Arial" panose="020B0604020202020204" pitchFamily="34" charset="0"/>
                        </a:rPr>
                        <a:t>財産による所得－</a:t>
                      </a:r>
                      <a:r>
                        <a:rPr lang="en-US" altLang="ja-JP" sz="1400" kern="1200" dirty="0">
                          <a:effectLst/>
                          <a:latin typeface="Arial" panose="020B0604020202020204" pitchFamily="34" charset="0"/>
                          <a:ea typeface="MS Mincho" panose="02020609040205080304" pitchFamily="49" charset="-128"/>
                          <a:cs typeface="Arial" panose="020B0604020202020204" pitchFamily="34" charset="0"/>
                        </a:rPr>
                        <a:t>10</a:t>
                      </a:r>
                      <a:r>
                        <a:rPr lang="ja-JP" altLang="en-US" sz="1400" kern="1200" dirty="0">
                          <a:effectLst/>
                          <a:latin typeface="Arial" panose="020B0604020202020204" pitchFamily="34" charset="0"/>
                          <a:ea typeface="MS Mincho" panose="02020609040205080304" pitchFamily="49" charset="-128"/>
                          <a:cs typeface="Arial" panose="020B0604020202020204" pitchFamily="34" charset="0"/>
                        </a:rPr>
                        <a:t>％</a:t>
                      </a:r>
                      <a:endParaRPr lang="en-US" altLang="ja-JP" sz="1400" kern="1200" dirty="0">
                        <a:effectLst/>
                        <a:latin typeface="Arial" panose="020B0604020202020204" pitchFamily="34" charset="0"/>
                        <a:ea typeface="MS Mincho" panose="02020609040205080304" pitchFamily="49" charset="-128"/>
                        <a:cs typeface="Arial" panose="020B0604020202020204" pitchFamily="34" charset="0"/>
                      </a:endParaRPr>
                    </a:p>
                    <a:p>
                      <a:pPr marL="285750" indent="-285750" fontAlgn="t">
                        <a:lnSpc>
                          <a:spcPct val="150000"/>
                        </a:lnSpc>
                        <a:buFont typeface="Wingdings" panose="05000000000000000000" pitchFamily="2" charset="2"/>
                        <a:buChar char="§"/>
                      </a:pPr>
                      <a:r>
                        <a:rPr lang="ja-JP" altLang="en-US" sz="1400" kern="1200" dirty="0">
                          <a:effectLst/>
                          <a:latin typeface="Arial" panose="020B0604020202020204" pitchFamily="34" charset="0"/>
                          <a:ea typeface="MS Mincho" panose="02020609040205080304" pitchFamily="49" charset="-128"/>
                          <a:cs typeface="Arial" panose="020B0604020202020204" pitchFamily="34" charset="0"/>
                        </a:rPr>
                        <a:t>財産売却による所得（不動産が除く）－</a:t>
                      </a:r>
                      <a:r>
                        <a:rPr lang="en-US" altLang="ja-JP" sz="1400" kern="1200" dirty="0">
                          <a:effectLst/>
                          <a:latin typeface="Arial" panose="020B0604020202020204" pitchFamily="34" charset="0"/>
                          <a:ea typeface="MS Mincho" panose="02020609040205080304" pitchFamily="49" charset="-128"/>
                          <a:cs typeface="Arial" panose="020B0604020202020204" pitchFamily="34" charset="0"/>
                        </a:rPr>
                        <a:t>10</a:t>
                      </a:r>
                      <a:r>
                        <a:rPr lang="ja-JP" altLang="en-US" sz="1400" kern="1200" dirty="0">
                          <a:effectLst/>
                          <a:latin typeface="Arial" panose="020B0604020202020204" pitchFamily="34" charset="0"/>
                          <a:ea typeface="MS Mincho" panose="02020609040205080304" pitchFamily="49" charset="-128"/>
                          <a:cs typeface="Arial" panose="020B0604020202020204" pitchFamily="34" charset="0"/>
                        </a:rPr>
                        <a:t>％</a:t>
                      </a:r>
                      <a:endParaRPr lang="en-US" altLang="ja-JP" sz="1400" kern="1200" dirty="0">
                        <a:effectLst/>
                        <a:latin typeface="Arial" panose="020B0604020202020204" pitchFamily="34" charset="0"/>
                        <a:ea typeface="MS Mincho" panose="02020609040205080304" pitchFamily="49" charset="-128"/>
                        <a:cs typeface="Arial" panose="020B0604020202020204" pitchFamily="34" charset="0"/>
                      </a:endParaRPr>
                    </a:p>
                    <a:p>
                      <a:pPr marL="285750" indent="-285750" fontAlgn="t">
                        <a:lnSpc>
                          <a:spcPct val="150000"/>
                        </a:lnSpc>
                        <a:buFont typeface="Wingdings" panose="05000000000000000000" pitchFamily="2" charset="2"/>
                        <a:buChar char="§"/>
                      </a:pPr>
                      <a:r>
                        <a:rPr lang="ja-JP" altLang="en-US" sz="1400" kern="1200" dirty="0">
                          <a:effectLst/>
                          <a:latin typeface="Arial" panose="020B0604020202020204" pitchFamily="34" charset="0"/>
                          <a:ea typeface="MS Mincho" panose="02020609040205080304" pitchFamily="49" charset="-128"/>
                          <a:cs typeface="Arial" panose="020B0604020202020204" pitchFamily="34" charset="0"/>
                        </a:rPr>
                        <a:t>間接的な所得－</a:t>
                      </a:r>
                      <a:r>
                        <a:rPr lang="en-US" altLang="ja-JP" sz="1400" kern="1200" dirty="0">
                          <a:effectLst/>
                          <a:latin typeface="Arial" panose="020B0604020202020204" pitchFamily="34" charset="0"/>
                          <a:ea typeface="MS Mincho" panose="02020609040205080304" pitchFamily="49" charset="-128"/>
                          <a:cs typeface="Arial" panose="020B0604020202020204" pitchFamily="34" charset="0"/>
                        </a:rPr>
                        <a:t>10</a:t>
                      </a:r>
                      <a:r>
                        <a:rPr lang="ja-JP" altLang="en-US" sz="1400" kern="1200" dirty="0">
                          <a:effectLst/>
                          <a:latin typeface="Arial" panose="020B0604020202020204" pitchFamily="34" charset="0"/>
                          <a:ea typeface="MS Mincho" panose="02020609040205080304" pitchFamily="49" charset="-128"/>
                          <a:cs typeface="Arial" panose="020B0604020202020204" pitchFamily="34" charset="0"/>
                        </a:rPr>
                        <a:t>％</a:t>
                      </a:r>
                      <a:endParaRPr lang="en-US" altLang="ja-JP" sz="1400" kern="1200" dirty="0">
                        <a:effectLst/>
                        <a:latin typeface="Arial" panose="020B0604020202020204" pitchFamily="34" charset="0"/>
                        <a:ea typeface="MS Mincho" panose="02020609040205080304" pitchFamily="49" charset="-128"/>
                        <a:cs typeface="Arial" panose="020B0604020202020204" pitchFamily="34" charset="0"/>
                      </a:endParaRPr>
                    </a:p>
                    <a:p>
                      <a:pPr marL="285750" indent="-285750" fontAlgn="t">
                        <a:lnSpc>
                          <a:spcPct val="150000"/>
                        </a:lnSpc>
                        <a:buFont typeface="Wingdings" panose="05000000000000000000" pitchFamily="2" charset="2"/>
                        <a:buChar char="§"/>
                      </a:pPr>
                      <a:r>
                        <a:rPr lang="ja-JP" altLang="en-US" sz="1400" kern="1200" dirty="0">
                          <a:effectLst/>
                          <a:latin typeface="Arial" panose="020B0604020202020204" pitchFamily="34" charset="0"/>
                          <a:ea typeface="MS Mincho" panose="02020609040205080304" pitchFamily="49" charset="-128"/>
                          <a:cs typeface="Arial" panose="020B0604020202020204" pitchFamily="34" charset="0"/>
                        </a:rPr>
                        <a:t>土地の占有権・使用権の譲渡－</a:t>
                      </a:r>
                      <a:r>
                        <a:rPr lang="en-US" altLang="ja-JP" sz="1400" kern="1200" dirty="0">
                          <a:effectLst/>
                          <a:latin typeface="Arial" panose="020B0604020202020204" pitchFamily="34" charset="0"/>
                          <a:ea typeface="MS Mincho" panose="02020609040205080304" pitchFamily="49" charset="-128"/>
                          <a:cs typeface="Arial" panose="020B0604020202020204" pitchFamily="34" charset="0"/>
                        </a:rPr>
                        <a:t>10</a:t>
                      </a:r>
                      <a:r>
                        <a:rPr lang="ja-JP" altLang="en-US" sz="1400" kern="1200" dirty="0">
                          <a:effectLst/>
                          <a:latin typeface="Arial" panose="020B0604020202020204" pitchFamily="34" charset="0"/>
                          <a:ea typeface="MS Mincho" panose="02020609040205080304" pitchFamily="49" charset="-128"/>
                          <a:cs typeface="Arial" panose="020B0604020202020204" pitchFamily="34" charset="0"/>
                        </a:rPr>
                        <a:t>％</a:t>
                      </a:r>
                      <a:endParaRPr lang="en-US" altLang="ja-JP" sz="1400" kern="1200" dirty="0">
                        <a:effectLst/>
                        <a:latin typeface="Arial" panose="020B0604020202020204" pitchFamily="34" charset="0"/>
                        <a:ea typeface="MS Mincho" panose="02020609040205080304" pitchFamily="49" charset="-128"/>
                        <a:cs typeface="Arial" panose="020B0604020202020204" pitchFamily="34" charset="0"/>
                      </a:endParaRPr>
                    </a:p>
                    <a:p>
                      <a:pPr marL="285750" indent="-285750" fontAlgn="t">
                        <a:lnSpc>
                          <a:spcPct val="150000"/>
                        </a:lnSpc>
                        <a:buFont typeface="Wingdings" panose="05000000000000000000" pitchFamily="2" charset="2"/>
                        <a:buChar char="§"/>
                      </a:pPr>
                      <a:r>
                        <a:rPr lang="ja-JP" altLang="en-US" sz="1400" kern="1200" dirty="0">
                          <a:effectLst/>
                          <a:latin typeface="Arial" panose="020B0604020202020204" pitchFamily="34" charset="0"/>
                          <a:ea typeface="MS Mincho" panose="02020609040205080304" pitchFamily="49" charset="-128"/>
                          <a:cs typeface="Arial" panose="020B0604020202020204" pitchFamily="34" charset="0"/>
                        </a:rPr>
                        <a:t>非居住者たる納税者の所得－</a:t>
                      </a:r>
                      <a:r>
                        <a:rPr lang="en-US" altLang="ja-JP" sz="1400" kern="1200" dirty="0">
                          <a:effectLst/>
                          <a:latin typeface="Arial" panose="020B0604020202020204" pitchFamily="34" charset="0"/>
                          <a:ea typeface="MS Mincho" panose="02020609040205080304" pitchFamily="49" charset="-128"/>
                          <a:cs typeface="Arial" panose="020B0604020202020204" pitchFamily="34" charset="0"/>
                        </a:rPr>
                        <a:t>20</a:t>
                      </a:r>
                      <a:r>
                        <a:rPr lang="ja-JP" altLang="en-US" sz="1400" kern="1200" dirty="0">
                          <a:effectLst/>
                          <a:latin typeface="Arial" panose="020B0604020202020204" pitchFamily="34" charset="0"/>
                          <a:ea typeface="MS Mincho" panose="02020609040205080304" pitchFamily="49" charset="-128"/>
                          <a:cs typeface="Arial" panose="020B0604020202020204" pitchFamily="34" charset="0"/>
                        </a:rPr>
                        <a:t>％</a:t>
                      </a:r>
                      <a:endParaRPr lang="en-US" altLang="ja-JP" sz="1400" kern="1200" dirty="0">
                        <a:effectLst/>
                        <a:latin typeface="Arial" panose="020B0604020202020204" pitchFamily="34" charset="0"/>
                        <a:ea typeface="MS Mincho" panose="02020609040205080304" pitchFamily="49" charset="-128"/>
                        <a:cs typeface="Arial" panose="020B0604020202020204" pitchFamily="34" charset="0"/>
                      </a:endParaRPr>
                    </a:p>
                    <a:p>
                      <a:pPr marL="285750" indent="-285750" fontAlgn="t">
                        <a:lnSpc>
                          <a:spcPct val="150000"/>
                        </a:lnSpc>
                        <a:buFont typeface="Wingdings" panose="05000000000000000000" pitchFamily="2" charset="2"/>
                        <a:buChar char="§"/>
                      </a:pPr>
                      <a:r>
                        <a:rPr lang="ja-JP" altLang="en-US" sz="1400" kern="1200" dirty="0">
                          <a:effectLst/>
                          <a:latin typeface="Arial" panose="020B0604020202020204" pitchFamily="34" charset="0"/>
                          <a:ea typeface="MS Mincho" panose="02020609040205080304" pitchFamily="49" charset="-128"/>
                          <a:cs typeface="Arial" panose="020B0604020202020204" pitchFamily="34" charset="0"/>
                        </a:rPr>
                        <a:t>配当と利息による所得－</a:t>
                      </a:r>
                      <a:r>
                        <a:rPr lang="en-US" altLang="ja-JP" sz="1400" kern="1200" dirty="0">
                          <a:effectLst/>
                          <a:latin typeface="Arial" panose="020B0604020202020204" pitchFamily="34" charset="0"/>
                          <a:ea typeface="MS Mincho" panose="02020609040205080304" pitchFamily="49" charset="-128"/>
                          <a:cs typeface="Arial" panose="020B0604020202020204" pitchFamily="34" charset="0"/>
                        </a:rPr>
                        <a:t>10</a:t>
                      </a:r>
                      <a:r>
                        <a:rPr lang="ja-JP" altLang="en-US" sz="1400" kern="1200" dirty="0">
                          <a:effectLst/>
                          <a:latin typeface="Arial" panose="020B0604020202020204" pitchFamily="34" charset="0"/>
                          <a:ea typeface="MS Mincho" panose="02020609040205080304" pitchFamily="49" charset="-128"/>
                          <a:cs typeface="Arial" panose="020B0604020202020204" pitchFamily="34" charset="0"/>
                        </a:rPr>
                        <a:t>％</a:t>
                      </a:r>
                      <a:endParaRPr lang="mn-MN" sz="1400" b="0" i="0" kern="1200" dirty="0">
                        <a:solidFill>
                          <a:schemeClr val="dk1"/>
                        </a:solidFill>
                        <a:effectLst/>
                        <a:latin typeface="Arial" panose="020B0604020202020204" pitchFamily="34" charset="0"/>
                        <a:ea typeface="MS Mincho" panose="02020609040205080304" pitchFamily="49" charset="-128"/>
                        <a:cs typeface="Arial" panose="020B0604020202020204" pitchFamily="34" charset="0"/>
                      </a:endParaRPr>
                    </a:p>
                  </a:txBody>
                  <a:tcPr/>
                </a:tc>
                <a:tc>
                  <a:txBody>
                    <a:bodyPr/>
                    <a:lstStyle/>
                    <a:p>
                      <a:pPr marL="285750" marR="0" lvl="0" indent="-285750" algn="l" defTabSz="914400" rtl="0" eaLnBrk="1" fontAlgn="t" latinLnBrk="0" hangingPunct="1">
                        <a:lnSpc>
                          <a:spcPct val="150000"/>
                        </a:lnSpc>
                        <a:spcBef>
                          <a:spcPts val="0"/>
                        </a:spcBef>
                        <a:spcAft>
                          <a:spcPts val="0"/>
                        </a:spcAft>
                        <a:buClrTx/>
                        <a:buSzTx/>
                        <a:buFont typeface="Wingdings" panose="05000000000000000000" pitchFamily="2" charset="2"/>
                        <a:buChar char="§"/>
                        <a:tabLst/>
                        <a:defRPr/>
                      </a:pPr>
                      <a:r>
                        <a:rPr lang="ja-JP" altLang="en-US" sz="1400" kern="1200" dirty="0">
                          <a:effectLst/>
                          <a:latin typeface="Arial" panose="020B0604020202020204" pitchFamily="34" charset="0"/>
                          <a:ea typeface="MS Mincho" panose="02020609040205080304" pitchFamily="49" charset="-128"/>
                          <a:cs typeface="Arial" panose="020B0604020202020204" pitchFamily="34" charset="0"/>
                        </a:rPr>
                        <a:t>給料、賃金など－</a:t>
                      </a:r>
                      <a:r>
                        <a:rPr lang="en-US" altLang="ja-JP" sz="1400" kern="1200" dirty="0">
                          <a:effectLst/>
                          <a:latin typeface="Arial" panose="020B0604020202020204" pitchFamily="34" charset="0"/>
                          <a:ea typeface="MS Mincho" panose="02020609040205080304" pitchFamily="49" charset="-128"/>
                          <a:cs typeface="Arial" panose="020B0604020202020204" pitchFamily="34" charset="0"/>
                        </a:rPr>
                        <a:t>10</a:t>
                      </a:r>
                      <a:r>
                        <a:rPr lang="ja-JP" altLang="en-US" sz="1400" kern="1200" dirty="0">
                          <a:effectLst/>
                          <a:latin typeface="Arial" panose="020B0604020202020204" pitchFamily="34" charset="0"/>
                          <a:ea typeface="MS Mincho" panose="02020609040205080304" pitchFamily="49" charset="-128"/>
                          <a:cs typeface="Arial" panose="020B0604020202020204" pitchFamily="34" charset="0"/>
                        </a:rPr>
                        <a:t>％</a:t>
                      </a:r>
                      <a:endParaRPr lang="en-US" altLang="ja-JP" sz="1400" kern="1200" dirty="0">
                        <a:effectLst/>
                        <a:latin typeface="Arial" panose="020B0604020202020204" pitchFamily="34" charset="0"/>
                        <a:ea typeface="MS Mincho" panose="02020609040205080304" pitchFamily="49" charset="-128"/>
                        <a:cs typeface="Arial" panose="020B0604020202020204" pitchFamily="34" charset="0"/>
                      </a:endParaRPr>
                    </a:p>
                    <a:p>
                      <a:pPr marL="285750" marR="0" lvl="0" indent="-285750" algn="l" defTabSz="914400" rtl="0" eaLnBrk="1" fontAlgn="t" latinLnBrk="0" hangingPunct="1">
                        <a:lnSpc>
                          <a:spcPct val="150000"/>
                        </a:lnSpc>
                        <a:spcBef>
                          <a:spcPts val="0"/>
                        </a:spcBef>
                        <a:spcAft>
                          <a:spcPts val="0"/>
                        </a:spcAft>
                        <a:buClrTx/>
                        <a:buSzTx/>
                        <a:buFont typeface="Wingdings" panose="05000000000000000000" pitchFamily="2" charset="2"/>
                        <a:buChar char="§"/>
                        <a:tabLst/>
                        <a:defRPr/>
                      </a:pPr>
                      <a:r>
                        <a:rPr lang="ja-JP" altLang="en-US" sz="1400" kern="1200" dirty="0">
                          <a:effectLst/>
                          <a:latin typeface="Arial" panose="020B0604020202020204" pitchFamily="34" charset="0"/>
                          <a:ea typeface="MS Mincho" panose="02020609040205080304" pitchFamily="49" charset="-128"/>
                          <a:cs typeface="Arial" panose="020B0604020202020204" pitchFamily="34" charset="0"/>
                        </a:rPr>
                        <a:t>不動産売却による所得－</a:t>
                      </a:r>
                      <a:r>
                        <a:rPr lang="en-US" altLang="ja-JP" sz="1400" kern="1200" dirty="0">
                          <a:effectLst/>
                          <a:latin typeface="Arial" panose="020B0604020202020204" pitchFamily="34" charset="0"/>
                          <a:ea typeface="MS Mincho" panose="02020609040205080304" pitchFamily="49" charset="-128"/>
                          <a:cs typeface="Arial" panose="020B0604020202020204" pitchFamily="34" charset="0"/>
                        </a:rPr>
                        <a:t>2</a:t>
                      </a:r>
                      <a:r>
                        <a:rPr lang="ja-JP" altLang="en-US" sz="1400" kern="1200" dirty="0">
                          <a:effectLst/>
                          <a:latin typeface="Arial" panose="020B0604020202020204" pitchFamily="34" charset="0"/>
                          <a:ea typeface="MS Mincho" panose="02020609040205080304" pitchFamily="49" charset="-128"/>
                          <a:cs typeface="Arial" panose="020B0604020202020204" pitchFamily="34" charset="0"/>
                        </a:rPr>
                        <a:t>％</a:t>
                      </a:r>
                      <a:endParaRPr lang="en-US" altLang="ja-JP" sz="1400" kern="1200" dirty="0">
                        <a:effectLst/>
                        <a:latin typeface="Arial" panose="020B0604020202020204" pitchFamily="34" charset="0"/>
                        <a:ea typeface="MS Mincho" panose="02020609040205080304" pitchFamily="49" charset="-128"/>
                        <a:cs typeface="Arial" panose="020B0604020202020204" pitchFamily="34" charset="0"/>
                      </a:endParaRPr>
                    </a:p>
                    <a:p>
                      <a:pPr marL="285750" indent="-285750" fontAlgn="t">
                        <a:lnSpc>
                          <a:spcPct val="150000"/>
                        </a:lnSpc>
                        <a:buFont typeface="Wingdings" panose="05000000000000000000" pitchFamily="2" charset="2"/>
                        <a:buChar char="§"/>
                      </a:pPr>
                      <a:r>
                        <a:rPr lang="ja-JP" altLang="en-US" sz="1400" kern="1200" dirty="0">
                          <a:effectLst/>
                          <a:latin typeface="Arial" panose="020B0604020202020204" pitchFamily="34" charset="0"/>
                          <a:ea typeface="MS Mincho" panose="02020609040205080304" pitchFamily="49" charset="-128"/>
                          <a:cs typeface="Arial" panose="020B0604020202020204" pitchFamily="34" charset="0"/>
                        </a:rPr>
                        <a:t>間接的な所得－</a:t>
                      </a:r>
                      <a:r>
                        <a:rPr lang="en-US" altLang="ja-JP" sz="1400" kern="1200" dirty="0">
                          <a:effectLst/>
                          <a:latin typeface="Arial" panose="020B0604020202020204" pitchFamily="34" charset="0"/>
                          <a:ea typeface="MS Mincho" panose="02020609040205080304" pitchFamily="49" charset="-128"/>
                          <a:cs typeface="Arial" panose="020B0604020202020204" pitchFamily="34" charset="0"/>
                        </a:rPr>
                        <a:t>10</a:t>
                      </a:r>
                      <a:r>
                        <a:rPr lang="ja-JP" altLang="en-US" sz="1400" kern="1200" dirty="0">
                          <a:effectLst/>
                          <a:latin typeface="Arial" panose="020B0604020202020204" pitchFamily="34" charset="0"/>
                          <a:ea typeface="MS Mincho" panose="02020609040205080304" pitchFamily="49" charset="-128"/>
                          <a:cs typeface="Arial" panose="020B0604020202020204" pitchFamily="34" charset="0"/>
                        </a:rPr>
                        <a:t>％</a:t>
                      </a:r>
                      <a:endParaRPr lang="en-US" altLang="ja-JP" sz="1400" kern="1200" dirty="0">
                        <a:effectLst/>
                        <a:latin typeface="Arial" panose="020B0604020202020204" pitchFamily="34" charset="0"/>
                        <a:ea typeface="MS Mincho" panose="02020609040205080304" pitchFamily="49" charset="-128"/>
                        <a:cs typeface="Arial" panose="020B0604020202020204" pitchFamily="34" charset="0"/>
                      </a:endParaRPr>
                    </a:p>
                    <a:p>
                      <a:pPr marL="285750" indent="-285750" fontAlgn="t">
                        <a:lnSpc>
                          <a:spcPct val="150000"/>
                        </a:lnSpc>
                        <a:buFont typeface="Wingdings" panose="05000000000000000000" pitchFamily="2" charset="2"/>
                        <a:buChar char="§"/>
                      </a:pPr>
                      <a:r>
                        <a:rPr lang="ja-JP" altLang="en-US" sz="1400" kern="1200" dirty="0">
                          <a:effectLst/>
                          <a:latin typeface="Arial" panose="020B0604020202020204" pitchFamily="34" charset="0"/>
                          <a:ea typeface="MS Mincho" panose="02020609040205080304" pitchFamily="49" charset="-128"/>
                          <a:cs typeface="Arial" panose="020B0604020202020204" pitchFamily="34" charset="0"/>
                        </a:rPr>
                        <a:t>芸術やスポーツ大会等による所得－</a:t>
                      </a:r>
                      <a:r>
                        <a:rPr lang="en-US" altLang="ja-JP" sz="1400" kern="1200" dirty="0">
                          <a:effectLst/>
                          <a:latin typeface="Arial" panose="020B0604020202020204" pitchFamily="34" charset="0"/>
                          <a:ea typeface="MS Mincho" panose="02020609040205080304" pitchFamily="49" charset="-128"/>
                          <a:cs typeface="Arial" panose="020B0604020202020204" pitchFamily="34" charset="0"/>
                        </a:rPr>
                        <a:t>5</a:t>
                      </a:r>
                      <a:r>
                        <a:rPr lang="ja-JP" altLang="en-US" sz="1400" kern="1200" dirty="0">
                          <a:effectLst/>
                          <a:latin typeface="Arial" panose="020B0604020202020204" pitchFamily="34" charset="0"/>
                          <a:ea typeface="MS Mincho" panose="02020609040205080304" pitchFamily="49" charset="-128"/>
                          <a:cs typeface="Arial" panose="020B0604020202020204" pitchFamily="34" charset="0"/>
                        </a:rPr>
                        <a:t>％</a:t>
                      </a:r>
                      <a:endParaRPr lang="en-US" altLang="ja-JP" sz="1400" kern="1200" dirty="0">
                        <a:effectLst/>
                        <a:latin typeface="Arial" panose="020B0604020202020204" pitchFamily="34" charset="0"/>
                        <a:ea typeface="MS Mincho" panose="02020609040205080304" pitchFamily="49" charset="-128"/>
                        <a:cs typeface="Arial" panose="020B0604020202020204" pitchFamily="34" charset="0"/>
                      </a:endParaRPr>
                    </a:p>
                    <a:p>
                      <a:pPr marL="285750" marR="0" lvl="0" indent="-285750" algn="l" defTabSz="914400" rtl="0" eaLnBrk="1" fontAlgn="t" latinLnBrk="0" hangingPunct="1">
                        <a:lnSpc>
                          <a:spcPct val="150000"/>
                        </a:lnSpc>
                        <a:spcBef>
                          <a:spcPts val="0"/>
                        </a:spcBef>
                        <a:spcAft>
                          <a:spcPts val="0"/>
                        </a:spcAft>
                        <a:buClrTx/>
                        <a:buSzTx/>
                        <a:buFont typeface="Wingdings" panose="05000000000000000000" pitchFamily="2" charset="2"/>
                        <a:buChar char="§"/>
                        <a:tabLst/>
                        <a:defRPr/>
                      </a:pPr>
                      <a:r>
                        <a:rPr lang="ja-JP" altLang="en-US" sz="1400" kern="1200" dirty="0">
                          <a:effectLst/>
                          <a:latin typeface="Arial" panose="020B0604020202020204" pitchFamily="34" charset="0"/>
                          <a:ea typeface="MS Mincho" panose="02020609040205080304" pitchFamily="49" charset="-128"/>
                          <a:cs typeface="Arial" panose="020B0604020202020204" pitchFamily="34" charset="0"/>
                        </a:rPr>
                        <a:t>宝くじ、ギャンブル等による所得－</a:t>
                      </a:r>
                      <a:r>
                        <a:rPr lang="en-US" altLang="ja-JP" sz="1400" kern="1200" dirty="0">
                          <a:effectLst/>
                          <a:latin typeface="Arial" panose="020B0604020202020204" pitchFamily="34" charset="0"/>
                          <a:ea typeface="MS Mincho" panose="02020609040205080304" pitchFamily="49" charset="-128"/>
                          <a:cs typeface="Arial" panose="020B0604020202020204" pitchFamily="34" charset="0"/>
                        </a:rPr>
                        <a:t>40</a:t>
                      </a:r>
                      <a:r>
                        <a:rPr lang="ja-JP" altLang="en-US" sz="1400" kern="1200" dirty="0">
                          <a:effectLst/>
                          <a:latin typeface="Arial" panose="020B0604020202020204" pitchFamily="34" charset="0"/>
                          <a:ea typeface="MS Mincho" panose="02020609040205080304" pitchFamily="49" charset="-128"/>
                          <a:cs typeface="Arial" panose="020B0604020202020204" pitchFamily="34" charset="0"/>
                        </a:rPr>
                        <a:t>％</a:t>
                      </a:r>
                      <a:endParaRPr lang="en-US" altLang="ja-JP" sz="1400" kern="1200" dirty="0">
                        <a:effectLst/>
                        <a:latin typeface="Arial" panose="020B0604020202020204" pitchFamily="34" charset="0"/>
                        <a:ea typeface="MS Mincho" panose="02020609040205080304" pitchFamily="49" charset="-128"/>
                        <a:cs typeface="Arial" panose="020B0604020202020204" pitchFamily="34" charset="0"/>
                      </a:endParaRPr>
                    </a:p>
                    <a:p>
                      <a:pPr marL="285750" indent="-285750" fontAlgn="t">
                        <a:lnSpc>
                          <a:spcPct val="150000"/>
                        </a:lnSpc>
                        <a:buFont typeface="Wingdings" panose="05000000000000000000" pitchFamily="2" charset="2"/>
                        <a:buChar char="§"/>
                      </a:pPr>
                      <a:r>
                        <a:rPr lang="ja-JP" altLang="en-US" sz="1400" kern="1200" dirty="0">
                          <a:effectLst/>
                          <a:latin typeface="Arial" panose="020B0604020202020204" pitchFamily="34" charset="0"/>
                          <a:ea typeface="MS Mincho" panose="02020609040205080304" pitchFamily="49" charset="-128"/>
                          <a:cs typeface="Arial" panose="020B0604020202020204" pitchFamily="34" charset="0"/>
                        </a:rPr>
                        <a:t>ビジネス活動－</a:t>
                      </a:r>
                      <a:r>
                        <a:rPr lang="en-US" altLang="ja-JP" sz="1400" kern="1200" dirty="0">
                          <a:effectLst/>
                          <a:latin typeface="Arial" panose="020B0604020202020204" pitchFamily="34" charset="0"/>
                          <a:ea typeface="MS Mincho" panose="02020609040205080304" pitchFamily="49" charset="-128"/>
                          <a:cs typeface="Arial" panose="020B0604020202020204" pitchFamily="34" charset="0"/>
                        </a:rPr>
                        <a:t>10</a:t>
                      </a:r>
                      <a:r>
                        <a:rPr lang="ja-JP" altLang="en-US" sz="1400" kern="1200" dirty="0">
                          <a:effectLst/>
                          <a:latin typeface="Arial" panose="020B0604020202020204" pitchFamily="34" charset="0"/>
                          <a:ea typeface="MS Mincho" panose="02020609040205080304" pitchFamily="49" charset="-128"/>
                          <a:cs typeface="Arial" panose="020B0604020202020204" pitchFamily="34" charset="0"/>
                        </a:rPr>
                        <a:t>％</a:t>
                      </a:r>
                      <a:endParaRPr lang="en-US" altLang="ja-JP" sz="1400" kern="1200" dirty="0">
                        <a:effectLst/>
                        <a:latin typeface="Arial" panose="020B0604020202020204" pitchFamily="34" charset="0"/>
                        <a:ea typeface="MS Mincho" panose="02020609040205080304" pitchFamily="49" charset="-128"/>
                        <a:cs typeface="Arial" panose="020B0604020202020204" pitchFamily="34" charset="0"/>
                      </a:endParaRPr>
                    </a:p>
                    <a:p>
                      <a:pPr marL="285750" indent="-285750" fontAlgn="t">
                        <a:lnSpc>
                          <a:spcPct val="150000"/>
                        </a:lnSpc>
                        <a:buFont typeface="Wingdings" panose="05000000000000000000" pitchFamily="2" charset="2"/>
                        <a:buChar char="§"/>
                      </a:pPr>
                      <a:r>
                        <a:rPr lang="ja-JP" altLang="en-US" sz="1400" b="1" kern="1200" dirty="0">
                          <a:solidFill>
                            <a:srgbClr val="00B0F0"/>
                          </a:solidFill>
                          <a:effectLst/>
                          <a:latin typeface="Arial" panose="020B0604020202020204" pitchFamily="34" charset="0"/>
                          <a:ea typeface="MS Mincho" panose="02020609040205080304" pitchFamily="49" charset="-128"/>
                          <a:cs typeface="Arial" panose="020B0604020202020204" pitchFamily="34" charset="0"/>
                        </a:rPr>
                        <a:t>年間売り上げ</a:t>
                      </a:r>
                      <a:r>
                        <a:rPr lang="en-US" altLang="ja-JP" sz="1400" b="1" kern="1200" dirty="0">
                          <a:solidFill>
                            <a:srgbClr val="00B0F0"/>
                          </a:solidFill>
                          <a:effectLst/>
                          <a:latin typeface="Arial" panose="020B0604020202020204" pitchFamily="34" charset="0"/>
                          <a:ea typeface="MS Mincho" panose="02020609040205080304" pitchFamily="49" charset="-128"/>
                          <a:cs typeface="Arial" panose="020B0604020202020204" pitchFamily="34" charset="0"/>
                        </a:rPr>
                        <a:t>5000</a:t>
                      </a:r>
                      <a:r>
                        <a:rPr lang="ja-JP" altLang="en-US" sz="1400" b="1" kern="1200" dirty="0">
                          <a:solidFill>
                            <a:srgbClr val="00B0F0"/>
                          </a:solidFill>
                          <a:effectLst/>
                          <a:latin typeface="Arial" panose="020B0604020202020204" pitchFamily="34" charset="0"/>
                          <a:ea typeface="MS Mincho" panose="02020609040205080304" pitchFamily="49" charset="-128"/>
                          <a:cs typeface="Arial" panose="020B0604020202020204" pitchFamily="34" charset="0"/>
                        </a:rPr>
                        <a:t>万</a:t>
                      </a:r>
                      <a:r>
                        <a:rPr lang="en-US" altLang="ja-JP" sz="1400" b="1" kern="1200" dirty="0">
                          <a:solidFill>
                            <a:srgbClr val="00B0F0"/>
                          </a:solidFill>
                          <a:effectLst/>
                          <a:latin typeface="Arial" panose="020B0604020202020204" pitchFamily="34" charset="0"/>
                          <a:ea typeface="MS Mincho" panose="02020609040205080304" pitchFamily="49" charset="-128"/>
                          <a:cs typeface="Arial" panose="020B0604020202020204" pitchFamily="34" charset="0"/>
                        </a:rPr>
                        <a:t>MNT</a:t>
                      </a:r>
                      <a:r>
                        <a:rPr lang="ja-JP" altLang="en-US" sz="1400" b="1" kern="1200" dirty="0">
                          <a:solidFill>
                            <a:srgbClr val="00B0F0"/>
                          </a:solidFill>
                          <a:effectLst/>
                          <a:latin typeface="Arial" panose="020B0604020202020204" pitchFamily="34" charset="0"/>
                          <a:ea typeface="MS Mincho" panose="02020609040205080304" pitchFamily="49" charset="-128"/>
                          <a:cs typeface="Arial" panose="020B0604020202020204" pitchFamily="34" charset="0"/>
                        </a:rPr>
                        <a:t>以下の所得－</a:t>
                      </a:r>
                      <a:r>
                        <a:rPr lang="en-US" altLang="ja-JP" sz="1400" b="1" kern="1200" dirty="0">
                          <a:solidFill>
                            <a:srgbClr val="00B0F0"/>
                          </a:solidFill>
                          <a:effectLst/>
                          <a:latin typeface="Arial" panose="020B0604020202020204" pitchFamily="34" charset="0"/>
                          <a:ea typeface="MS Mincho" panose="02020609040205080304" pitchFamily="49" charset="-128"/>
                          <a:cs typeface="Arial" panose="020B0604020202020204" pitchFamily="34" charset="0"/>
                        </a:rPr>
                        <a:t>1</a:t>
                      </a:r>
                      <a:r>
                        <a:rPr lang="ja-JP" altLang="en-US" sz="1400" b="1" kern="1200" dirty="0">
                          <a:solidFill>
                            <a:srgbClr val="00B0F0"/>
                          </a:solidFill>
                          <a:effectLst/>
                          <a:latin typeface="Arial" panose="020B0604020202020204" pitchFamily="34" charset="0"/>
                          <a:ea typeface="MS Mincho" panose="02020609040205080304" pitchFamily="49" charset="-128"/>
                          <a:cs typeface="Arial" panose="020B0604020202020204" pitchFamily="34" charset="0"/>
                        </a:rPr>
                        <a:t>％</a:t>
                      </a:r>
                      <a:endParaRPr lang="en-US" altLang="ja-JP" sz="1400" b="1" kern="1200" dirty="0">
                        <a:solidFill>
                          <a:srgbClr val="00B0F0"/>
                        </a:solidFill>
                        <a:effectLst/>
                        <a:latin typeface="Arial" panose="020B0604020202020204" pitchFamily="34" charset="0"/>
                        <a:ea typeface="MS Mincho" panose="02020609040205080304" pitchFamily="49" charset="-128"/>
                        <a:cs typeface="Arial" panose="020B0604020202020204" pitchFamily="34" charset="0"/>
                      </a:endParaRPr>
                    </a:p>
                    <a:p>
                      <a:pPr marL="285750" marR="0" lvl="0" indent="-285750" algn="l" defTabSz="914400" rtl="0" eaLnBrk="1" fontAlgn="t" latinLnBrk="0" hangingPunct="1">
                        <a:lnSpc>
                          <a:spcPct val="150000"/>
                        </a:lnSpc>
                        <a:spcBef>
                          <a:spcPts val="0"/>
                        </a:spcBef>
                        <a:spcAft>
                          <a:spcPts val="0"/>
                        </a:spcAft>
                        <a:buClrTx/>
                        <a:buSzTx/>
                        <a:buFont typeface="Wingdings" panose="05000000000000000000" pitchFamily="2" charset="2"/>
                        <a:buChar char="§"/>
                        <a:tabLst/>
                        <a:defRPr/>
                      </a:pPr>
                      <a:r>
                        <a:rPr lang="ja-JP" altLang="en-US" sz="1400" kern="1200" dirty="0">
                          <a:effectLst/>
                          <a:latin typeface="Arial" panose="020B0604020202020204" pitchFamily="34" charset="0"/>
                          <a:ea typeface="MS Mincho" panose="02020609040205080304" pitchFamily="49" charset="-128"/>
                          <a:cs typeface="Arial" panose="020B0604020202020204" pitchFamily="34" charset="0"/>
                        </a:rPr>
                        <a:t>財産による所得－</a:t>
                      </a:r>
                      <a:r>
                        <a:rPr lang="en-US" altLang="ja-JP" sz="1400" kern="1200" dirty="0">
                          <a:effectLst/>
                          <a:latin typeface="Arial" panose="020B0604020202020204" pitchFamily="34" charset="0"/>
                          <a:ea typeface="MS Mincho" panose="02020609040205080304" pitchFamily="49" charset="-128"/>
                          <a:cs typeface="Arial" panose="020B0604020202020204" pitchFamily="34" charset="0"/>
                        </a:rPr>
                        <a:t>10</a:t>
                      </a:r>
                      <a:r>
                        <a:rPr lang="ja-JP" altLang="en-US" sz="1400" kern="1200" dirty="0">
                          <a:effectLst/>
                          <a:latin typeface="Arial" panose="020B0604020202020204" pitchFamily="34" charset="0"/>
                          <a:ea typeface="MS Mincho" panose="02020609040205080304" pitchFamily="49" charset="-128"/>
                          <a:cs typeface="Arial" panose="020B0604020202020204" pitchFamily="34" charset="0"/>
                        </a:rPr>
                        <a:t>％</a:t>
                      </a:r>
                      <a:endParaRPr lang="en-US" altLang="ja-JP" sz="1400" kern="1200" dirty="0">
                        <a:effectLst/>
                        <a:latin typeface="Arial" panose="020B0604020202020204" pitchFamily="34" charset="0"/>
                        <a:ea typeface="MS Mincho" panose="02020609040205080304" pitchFamily="49" charset="-128"/>
                        <a:cs typeface="Arial" panose="020B0604020202020204" pitchFamily="34" charset="0"/>
                      </a:endParaRPr>
                    </a:p>
                    <a:p>
                      <a:pPr marL="285750" marR="0" lvl="0" indent="-285750" algn="l" defTabSz="914400" rtl="0" eaLnBrk="1" fontAlgn="t" latinLnBrk="0" hangingPunct="1">
                        <a:lnSpc>
                          <a:spcPct val="150000"/>
                        </a:lnSpc>
                        <a:spcBef>
                          <a:spcPts val="0"/>
                        </a:spcBef>
                        <a:spcAft>
                          <a:spcPts val="0"/>
                        </a:spcAft>
                        <a:buClrTx/>
                        <a:buSzTx/>
                        <a:buFont typeface="Wingdings" panose="05000000000000000000" pitchFamily="2" charset="2"/>
                        <a:buChar char="§"/>
                        <a:tabLst/>
                        <a:defRPr/>
                      </a:pPr>
                      <a:r>
                        <a:rPr lang="ja-JP" altLang="en-US" sz="1400" kern="1200" dirty="0">
                          <a:effectLst/>
                          <a:latin typeface="Arial" panose="020B0604020202020204" pitchFamily="34" charset="0"/>
                          <a:ea typeface="MS Mincho" panose="02020609040205080304" pitchFamily="49" charset="-128"/>
                          <a:cs typeface="Arial" panose="020B0604020202020204" pitchFamily="34" charset="0"/>
                        </a:rPr>
                        <a:t>財産売却による所得（不動産が除く）－</a:t>
                      </a:r>
                      <a:r>
                        <a:rPr lang="en-US" altLang="ja-JP" sz="1400" kern="1200" dirty="0">
                          <a:effectLst/>
                          <a:latin typeface="Arial" panose="020B0604020202020204" pitchFamily="34" charset="0"/>
                          <a:ea typeface="MS Mincho" panose="02020609040205080304" pitchFamily="49" charset="-128"/>
                          <a:cs typeface="Arial" panose="020B0604020202020204" pitchFamily="34" charset="0"/>
                        </a:rPr>
                        <a:t>10</a:t>
                      </a:r>
                      <a:r>
                        <a:rPr lang="ja-JP" altLang="en-US" sz="1400" kern="1200" dirty="0">
                          <a:effectLst/>
                          <a:latin typeface="Arial" panose="020B0604020202020204" pitchFamily="34" charset="0"/>
                          <a:ea typeface="MS Mincho" panose="02020609040205080304" pitchFamily="49" charset="-128"/>
                          <a:cs typeface="Arial" panose="020B0604020202020204" pitchFamily="34" charset="0"/>
                        </a:rPr>
                        <a:t>％</a:t>
                      </a:r>
                      <a:endParaRPr lang="en-US" altLang="ja-JP" sz="1400" kern="1200" dirty="0">
                        <a:effectLst/>
                        <a:latin typeface="Arial" panose="020B0604020202020204" pitchFamily="34" charset="0"/>
                        <a:ea typeface="MS Mincho" panose="02020609040205080304" pitchFamily="49" charset="-128"/>
                        <a:cs typeface="Arial" panose="020B0604020202020204" pitchFamily="34" charset="0"/>
                      </a:endParaRPr>
                    </a:p>
                    <a:p>
                      <a:pPr marL="285750" marR="0" lvl="0" indent="-285750" algn="l" defTabSz="914400" rtl="0" eaLnBrk="1" fontAlgn="t" latinLnBrk="0" hangingPunct="1">
                        <a:lnSpc>
                          <a:spcPct val="150000"/>
                        </a:lnSpc>
                        <a:spcBef>
                          <a:spcPts val="0"/>
                        </a:spcBef>
                        <a:spcAft>
                          <a:spcPts val="0"/>
                        </a:spcAft>
                        <a:buClrTx/>
                        <a:buSzTx/>
                        <a:buFont typeface="Wingdings" panose="05000000000000000000" pitchFamily="2" charset="2"/>
                        <a:buChar char="§"/>
                        <a:tabLst/>
                        <a:defRPr/>
                      </a:pPr>
                      <a:r>
                        <a:rPr lang="ja-JP" altLang="en-US" sz="1400" kern="1200" dirty="0">
                          <a:effectLst/>
                          <a:latin typeface="Arial" panose="020B0604020202020204" pitchFamily="34" charset="0"/>
                          <a:ea typeface="MS Mincho" panose="02020609040205080304" pitchFamily="49" charset="-128"/>
                          <a:cs typeface="Arial" panose="020B0604020202020204" pitchFamily="34" charset="0"/>
                        </a:rPr>
                        <a:t>非居住者たる納税者の所得－</a:t>
                      </a:r>
                      <a:r>
                        <a:rPr lang="en-US" altLang="ja-JP" sz="1400" kern="1200" dirty="0">
                          <a:effectLst/>
                          <a:latin typeface="Arial" panose="020B0604020202020204" pitchFamily="34" charset="0"/>
                          <a:ea typeface="MS Mincho" panose="02020609040205080304" pitchFamily="49" charset="-128"/>
                          <a:cs typeface="Arial" panose="020B0604020202020204" pitchFamily="34" charset="0"/>
                        </a:rPr>
                        <a:t>20</a:t>
                      </a:r>
                      <a:r>
                        <a:rPr lang="ja-JP" altLang="en-US" sz="1400" kern="1200" dirty="0">
                          <a:effectLst/>
                          <a:latin typeface="Arial" panose="020B0604020202020204" pitchFamily="34" charset="0"/>
                          <a:ea typeface="MS Mincho" panose="02020609040205080304" pitchFamily="49" charset="-128"/>
                          <a:cs typeface="Arial" panose="020B0604020202020204" pitchFamily="34" charset="0"/>
                        </a:rPr>
                        <a:t>％</a:t>
                      </a:r>
                      <a:endParaRPr lang="en-US" altLang="ja-JP" sz="1400" kern="1200" dirty="0">
                        <a:effectLst/>
                        <a:latin typeface="Arial" panose="020B0604020202020204" pitchFamily="34" charset="0"/>
                        <a:ea typeface="MS Mincho" panose="02020609040205080304" pitchFamily="49" charset="-128"/>
                        <a:cs typeface="Arial" panose="020B0604020202020204" pitchFamily="34" charset="0"/>
                      </a:endParaRPr>
                    </a:p>
                    <a:p>
                      <a:pPr marL="285750" marR="0" lvl="0" indent="-285750" algn="l" defTabSz="914400" rtl="0" eaLnBrk="1" fontAlgn="t" latinLnBrk="0" hangingPunct="1">
                        <a:lnSpc>
                          <a:spcPct val="150000"/>
                        </a:lnSpc>
                        <a:spcBef>
                          <a:spcPts val="0"/>
                        </a:spcBef>
                        <a:spcAft>
                          <a:spcPts val="0"/>
                        </a:spcAft>
                        <a:buClrTx/>
                        <a:buSzTx/>
                        <a:buFont typeface="Wingdings" panose="05000000000000000000" pitchFamily="2" charset="2"/>
                        <a:buChar char="§"/>
                        <a:tabLst/>
                        <a:defRPr/>
                      </a:pPr>
                      <a:r>
                        <a:rPr lang="ja-JP" altLang="en-US" sz="1400" b="1" kern="1200" dirty="0">
                          <a:solidFill>
                            <a:srgbClr val="00B0F0"/>
                          </a:solidFill>
                          <a:effectLst/>
                          <a:latin typeface="Arial" panose="020B0604020202020204" pitchFamily="34" charset="0"/>
                          <a:ea typeface="MS Mincho" panose="02020609040205080304" pitchFamily="49" charset="-128"/>
                          <a:cs typeface="Arial" panose="020B0604020202020204" pitchFamily="34" charset="0"/>
                        </a:rPr>
                        <a:t>マイクロ小売りや仕事やサービス－定額</a:t>
                      </a:r>
                      <a:endParaRPr lang="en-US" altLang="ja-JP" sz="1400" b="1" kern="1200" dirty="0">
                        <a:solidFill>
                          <a:srgbClr val="00B0F0"/>
                        </a:solidFill>
                        <a:effectLst/>
                        <a:latin typeface="Arial" panose="020B0604020202020204" pitchFamily="34" charset="0"/>
                        <a:ea typeface="MS Mincho" panose="02020609040205080304" pitchFamily="49" charset="-128"/>
                        <a:cs typeface="Arial" panose="020B0604020202020204" pitchFamily="34" charset="0"/>
                      </a:endParaRPr>
                    </a:p>
                    <a:p>
                      <a:pPr marL="285750" marR="0" lvl="0" indent="-285750" algn="l" defTabSz="914400" rtl="0" eaLnBrk="1" fontAlgn="t" latinLnBrk="0" hangingPunct="1">
                        <a:lnSpc>
                          <a:spcPct val="150000"/>
                        </a:lnSpc>
                        <a:spcBef>
                          <a:spcPts val="0"/>
                        </a:spcBef>
                        <a:spcAft>
                          <a:spcPts val="0"/>
                        </a:spcAft>
                        <a:buClrTx/>
                        <a:buSzTx/>
                        <a:buFont typeface="Wingdings" panose="05000000000000000000" pitchFamily="2" charset="2"/>
                        <a:buChar char="§"/>
                        <a:tabLst/>
                        <a:defRPr/>
                      </a:pPr>
                      <a:r>
                        <a:rPr lang="ja-JP" altLang="en-US" sz="1400" b="1" kern="1200" dirty="0">
                          <a:solidFill>
                            <a:srgbClr val="00B0F0"/>
                          </a:solidFill>
                          <a:effectLst/>
                          <a:latin typeface="Arial" panose="020B0604020202020204" pitchFamily="34" charset="0"/>
                          <a:ea typeface="MS Mincho" panose="02020609040205080304" pitchFamily="49" charset="-128"/>
                          <a:cs typeface="Arial" panose="020B0604020202020204" pitchFamily="34" charset="0"/>
                        </a:rPr>
                        <a:t>株や債権や債券による配当・利息による所得－</a:t>
                      </a:r>
                      <a:r>
                        <a:rPr lang="en-US" altLang="ja-JP" sz="1400" b="1" kern="1200" dirty="0">
                          <a:solidFill>
                            <a:srgbClr val="00B0F0"/>
                          </a:solidFill>
                          <a:effectLst/>
                          <a:latin typeface="Arial" panose="020B0604020202020204" pitchFamily="34" charset="0"/>
                          <a:ea typeface="MS Mincho" panose="02020609040205080304" pitchFamily="49" charset="-128"/>
                          <a:cs typeface="Arial" panose="020B0604020202020204" pitchFamily="34" charset="0"/>
                        </a:rPr>
                        <a:t>5</a:t>
                      </a:r>
                      <a:r>
                        <a:rPr lang="ja-JP" altLang="en-US" sz="1400" b="1" kern="1200" dirty="0">
                          <a:solidFill>
                            <a:srgbClr val="00B0F0"/>
                          </a:solidFill>
                          <a:effectLst/>
                          <a:latin typeface="Arial" panose="020B0604020202020204" pitchFamily="34" charset="0"/>
                          <a:ea typeface="MS Mincho" panose="02020609040205080304" pitchFamily="49" charset="-128"/>
                          <a:cs typeface="Arial" panose="020B0604020202020204" pitchFamily="34" charset="0"/>
                        </a:rPr>
                        <a:t>％</a:t>
                      </a:r>
                      <a:endParaRPr lang="mn-MN" sz="1400" b="1" i="0" kern="1200" dirty="0">
                        <a:solidFill>
                          <a:srgbClr val="00B0F0"/>
                        </a:solidFill>
                        <a:effectLst/>
                        <a:latin typeface="Arial" panose="020B0604020202020204" pitchFamily="34" charset="0"/>
                        <a:ea typeface="MS Mincho" panose="02020609040205080304" pitchFamily="49" charset="-128"/>
                        <a:cs typeface="Arial" panose="020B0604020202020204" pitchFamily="34" charset="0"/>
                      </a:endParaRPr>
                    </a:p>
                  </a:txBody>
                  <a:tcPr/>
                </a:tc>
                <a:extLst>
                  <a:ext uri="{0D108BD9-81ED-4DB2-BD59-A6C34878D82A}">
                    <a16:rowId xmlns:a16="http://schemas.microsoft.com/office/drawing/2014/main" val="251775559"/>
                  </a:ext>
                </a:extLst>
              </a:tr>
            </a:tbl>
          </a:graphicData>
        </a:graphic>
      </p:graphicFrame>
    </p:spTree>
    <p:extLst>
      <p:ext uri="{BB962C8B-B14F-4D97-AF65-F5344CB8AC3E}">
        <p14:creationId xmlns:p14="http://schemas.microsoft.com/office/powerpoint/2010/main" val="9638973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B1214-869A-42E2-9BFB-3772E1F7110F}"/>
              </a:ext>
            </a:extLst>
          </p:cNvPr>
          <p:cNvSpPr>
            <a:spLocks noGrp="1"/>
          </p:cNvSpPr>
          <p:nvPr>
            <p:ph type="title"/>
          </p:nvPr>
        </p:nvSpPr>
        <p:spPr>
          <a:xfrm>
            <a:off x="838200" y="365126"/>
            <a:ext cx="8784102" cy="886900"/>
          </a:xfrm>
        </p:spPr>
        <p:txBody>
          <a:bodyPr/>
          <a:lstStyle/>
          <a:p>
            <a:r>
              <a:rPr lang="ja-JP" altLang="en-US" dirty="0">
                <a:latin typeface="MS Mincho" panose="02020609040205080304" pitchFamily="49" charset="-128"/>
                <a:ea typeface="MS Mincho" panose="02020609040205080304" pitchFamily="49" charset="-128"/>
              </a:rPr>
              <a:t>現行法に存在する規定の改正④</a:t>
            </a:r>
            <a:endParaRPr lang="en-US" dirty="0"/>
          </a:p>
        </p:txBody>
      </p:sp>
      <p:sp>
        <p:nvSpPr>
          <p:cNvPr id="4" name="Content Placeholder 3">
            <a:extLst>
              <a:ext uri="{FF2B5EF4-FFF2-40B4-BE49-F238E27FC236}">
                <a16:creationId xmlns:a16="http://schemas.microsoft.com/office/drawing/2014/main" id="{FF843024-4289-4B3F-9CFB-088A5E2B4FF9}"/>
              </a:ext>
            </a:extLst>
          </p:cNvPr>
          <p:cNvSpPr>
            <a:spLocks noGrp="1"/>
          </p:cNvSpPr>
          <p:nvPr>
            <p:ph idx="1"/>
          </p:nvPr>
        </p:nvSpPr>
        <p:spPr>
          <a:xfrm>
            <a:off x="838200" y="1507961"/>
            <a:ext cx="10515600" cy="4098008"/>
          </a:xfrm>
        </p:spPr>
        <p:txBody>
          <a:bodyPr>
            <a:normAutofit fontScale="85000" lnSpcReduction="10000"/>
          </a:bodyPr>
          <a:lstStyle/>
          <a:p>
            <a:pPr marL="0" indent="0">
              <a:lnSpc>
                <a:spcPct val="150000"/>
              </a:lnSpc>
              <a:buNone/>
            </a:pPr>
            <a:r>
              <a:rPr lang="ja-JP" altLang="en-US" sz="3300" b="1" dirty="0">
                <a:solidFill>
                  <a:srgbClr val="00B0F0"/>
                </a:solidFill>
                <a:latin typeface="Arial" panose="020B0604020202020204" pitchFamily="34" charset="0"/>
                <a:ea typeface="MS Mincho" panose="02020609040205080304" pitchFamily="49" charset="-128"/>
                <a:cs typeface="Arial" panose="020B0604020202020204" pitchFamily="34" charset="0"/>
              </a:rPr>
              <a:t>減税と免税に関する規制を改善</a:t>
            </a:r>
            <a:endParaRPr lang="en-US" altLang="ja-JP" sz="3300" b="1" dirty="0">
              <a:solidFill>
                <a:srgbClr val="00B0F0"/>
              </a:solidFill>
              <a:latin typeface="Arial" panose="020B0604020202020204" pitchFamily="34" charset="0"/>
              <a:ea typeface="MS Mincho" panose="02020609040205080304" pitchFamily="49" charset="-128"/>
              <a:cs typeface="Arial" panose="020B0604020202020204" pitchFamily="34" charset="0"/>
            </a:endParaRPr>
          </a:p>
          <a:p>
            <a:pPr marL="0" indent="0">
              <a:lnSpc>
                <a:spcPct val="150000"/>
              </a:lnSpc>
              <a:buNone/>
            </a:pPr>
            <a:r>
              <a:rPr lang="ja-JP" altLang="en-US" dirty="0">
                <a:latin typeface="Arial" panose="020B0604020202020204" pitchFamily="34" charset="0"/>
                <a:ea typeface="MS Mincho" panose="02020609040205080304" pitchFamily="49" charset="-128"/>
                <a:cs typeface="Arial" panose="020B0604020202020204" pitchFamily="34" charset="0"/>
              </a:rPr>
              <a:t>・現行法では、減税と免税はその目標としている効果がない場合がある。</a:t>
            </a:r>
            <a:endParaRPr lang="en-US" altLang="ja-JP" dirty="0">
              <a:latin typeface="Arial" panose="020B0604020202020204" pitchFamily="34" charset="0"/>
              <a:ea typeface="MS Mincho" panose="02020609040205080304" pitchFamily="49" charset="-128"/>
              <a:cs typeface="Arial" panose="020B0604020202020204" pitchFamily="34" charset="0"/>
            </a:endParaRPr>
          </a:p>
          <a:p>
            <a:pPr marL="0" indent="0">
              <a:lnSpc>
                <a:spcPct val="150000"/>
              </a:lnSpc>
              <a:buNone/>
            </a:pPr>
            <a:r>
              <a:rPr lang="ja-JP" altLang="en-US" dirty="0">
                <a:latin typeface="Arial" panose="020B0604020202020204" pitchFamily="34" charset="0"/>
                <a:ea typeface="MS Mincho" panose="02020609040205080304" pitchFamily="49" charset="-128"/>
                <a:cs typeface="Arial" panose="020B0604020202020204" pitchFamily="34" charset="0"/>
              </a:rPr>
              <a:t>・減税・免税制度が求められる納税者に適用されない問題がある。</a:t>
            </a:r>
            <a:endParaRPr lang="en-US" altLang="ja-JP" dirty="0">
              <a:latin typeface="Arial" panose="020B0604020202020204" pitchFamily="34" charset="0"/>
              <a:ea typeface="MS Mincho" panose="02020609040205080304" pitchFamily="49" charset="-128"/>
              <a:cs typeface="Arial" panose="020B0604020202020204" pitchFamily="34" charset="0"/>
            </a:endParaRPr>
          </a:p>
          <a:p>
            <a:pPr marL="0" indent="0">
              <a:lnSpc>
                <a:spcPct val="150000"/>
              </a:lnSpc>
              <a:buNone/>
            </a:pPr>
            <a:r>
              <a:rPr lang="ja-JP" altLang="en-US" dirty="0">
                <a:latin typeface="Arial" panose="020B0604020202020204" pitchFamily="34" charset="0"/>
                <a:ea typeface="MS Mincho" panose="02020609040205080304" pitchFamily="49" charset="-128"/>
                <a:cs typeface="Arial" panose="020B0604020202020204" pitchFamily="34" charset="0"/>
              </a:rPr>
              <a:t>・減税・免税につき、納税者が税務申告書を提出し、納付した後に還付するシステムが導入された。その結果、納税者はより納税に責任をもつようになり、減税・免税の効果が増す。</a:t>
            </a:r>
            <a:endParaRPr lang="mn-MN" dirty="0">
              <a:latin typeface="Arial" panose="020B0604020202020204" pitchFamily="34" charset="0"/>
              <a:ea typeface="MS Mincho" panose="02020609040205080304" pitchFamily="49" charset="-128"/>
              <a:cs typeface="Arial" panose="020B0604020202020204" pitchFamily="34" charset="0"/>
            </a:endParaRPr>
          </a:p>
          <a:p>
            <a:pPr marL="0" indent="0">
              <a:lnSpc>
                <a:spcPct val="150000"/>
              </a:lnSpc>
              <a:buNone/>
            </a:pPr>
            <a:endParaRPr lang="en-US" dirty="0">
              <a:latin typeface="Arial" panose="020B0604020202020204" pitchFamily="34" charset="0"/>
              <a:ea typeface="MS Mincho" panose="02020609040205080304" pitchFamily="49" charset="-128"/>
              <a:cs typeface="Arial" panose="020B0604020202020204" pitchFamily="34" charset="0"/>
            </a:endParaRPr>
          </a:p>
        </p:txBody>
      </p:sp>
      <p:sp>
        <p:nvSpPr>
          <p:cNvPr id="3" name="Footer Placeholder 2">
            <a:extLst>
              <a:ext uri="{FF2B5EF4-FFF2-40B4-BE49-F238E27FC236}">
                <a16:creationId xmlns:a16="http://schemas.microsoft.com/office/drawing/2014/main" id="{9D87A09A-A434-45E8-B5E1-457E63D2292E}"/>
              </a:ext>
            </a:extLst>
          </p:cNvPr>
          <p:cNvSpPr>
            <a:spLocks noGrp="1"/>
          </p:cNvSpPr>
          <p:nvPr>
            <p:ph type="ftr" sz="quarter" idx="11"/>
          </p:nvPr>
        </p:nvSpPr>
        <p:spPr/>
        <p:txBody>
          <a:bodyPr/>
          <a:lstStyle/>
          <a:p>
            <a:r>
              <a:rPr lang="en-US" b="1" dirty="0">
                <a:solidFill>
                  <a:srgbClr val="00B0F0"/>
                </a:solidFill>
              </a:rPr>
              <a:t>@ANTT</a:t>
            </a:r>
            <a:r>
              <a:rPr lang="ja-JP" altLang="en-US" b="1" dirty="0">
                <a:solidFill>
                  <a:srgbClr val="00B0F0"/>
                </a:solidFill>
              </a:rPr>
              <a:t>コンサルティング</a:t>
            </a:r>
            <a:endParaRPr lang="en-US" b="1" dirty="0">
              <a:solidFill>
                <a:srgbClr val="00B0F0"/>
              </a:solidFill>
            </a:endParaRPr>
          </a:p>
        </p:txBody>
      </p:sp>
      <p:pic>
        <p:nvPicPr>
          <p:cNvPr id="6" name="Picture 5">
            <a:extLst>
              <a:ext uri="{FF2B5EF4-FFF2-40B4-BE49-F238E27FC236}">
                <a16:creationId xmlns:a16="http://schemas.microsoft.com/office/drawing/2014/main" id="{25400CE5-B623-4312-AEC5-EA4E3D48BAC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67383" y="144781"/>
            <a:ext cx="2246429" cy="702009"/>
          </a:xfrm>
          <a:prstGeom prst="rect">
            <a:avLst/>
          </a:prstGeom>
        </p:spPr>
      </p:pic>
      <p:sp>
        <p:nvSpPr>
          <p:cNvPr id="7" name="Slide Number Placeholder 6">
            <a:extLst>
              <a:ext uri="{FF2B5EF4-FFF2-40B4-BE49-F238E27FC236}">
                <a16:creationId xmlns:a16="http://schemas.microsoft.com/office/drawing/2014/main" id="{F0704E16-50B7-4225-AC6D-E03A741E1744}"/>
              </a:ext>
            </a:extLst>
          </p:cNvPr>
          <p:cNvSpPr>
            <a:spLocks noGrp="1"/>
          </p:cNvSpPr>
          <p:nvPr>
            <p:ph type="sldNum" sz="quarter" idx="12"/>
          </p:nvPr>
        </p:nvSpPr>
        <p:spPr/>
        <p:txBody>
          <a:bodyPr/>
          <a:lstStyle/>
          <a:p>
            <a:fld id="{8C3FA8B5-53A0-4987-93BC-A0BD009116E8}" type="slidenum">
              <a:rPr lang="en-US" smtClean="0"/>
              <a:t>21</a:t>
            </a:fld>
            <a:endParaRPr lang="en-US"/>
          </a:p>
        </p:txBody>
      </p:sp>
      <p:cxnSp>
        <p:nvCxnSpPr>
          <p:cNvPr id="8" name="Straight Connector 7">
            <a:extLst>
              <a:ext uri="{FF2B5EF4-FFF2-40B4-BE49-F238E27FC236}">
                <a16:creationId xmlns:a16="http://schemas.microsoft.com/office/drawing/2014/main" id="{58A9C3FD-84C2-4C07-94DE-8CF5E8EDDCF6}"/>
              </a:ext>
            </a:extLst>
          </p:cNvPr>
          <p:cNvCxnSpPr/>
          <p:nvPr/>
        </p:nvCxnSpPr>
        <p:spPr>
          <a:xfrm>
            <a:off x="838200" y="1252025"/>
            <a:ext cx="8784102" cy="0"/>
          </a:xfrm>
          <a:prstGeom prst="line">
            <a:avLst/>
          </a:prstGeom>
          <a:ln w="19050">
            <a:solidFill>
              <a:srgbClr val="00B0F0"/>
            </a:solidFill>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55099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69A4BDAD-5C8F-4769-A05E-3B69A1355645}"/>
              </a:ext>
            </a:extLst>
          </p:cNvPr>
          <p:cNvSpPr>
            <a:spLocks noGrp="1"/>
          </p:cNvSpPr>
          <p:nvPr>
            <p:ph type="ftr" sz="quarter" idx="11"/>
          </p:nvPr>
        </p:nvSpPr>
        <p:spPr/>
        <p:txBody>
          <a:bodyPr/>
          <a:lstStyle/>
          <a:p>
            <a:r>
              <a:rPr lang="en-US" b="1" dirty="0">
                <a:solidFill>
                  <a:srgbClr val="00B0F0"/>
                </a:solidFill>
                <a:latin typeface="Arial" panose="020B0604020202020204" pitchFamily="34" charset="0"/>
                <a:ea typeface="MS Mincho" panose="02020609040205080304" pitchFamily="49" charset="-128"/>
                <a:cs typeface="Arial" panose="020B0604020202020204" pitchFamily="34" charset="0"/>
              </a:rPr>
              <a:t>@ANTT</a:t>
            </a:r>
            <a:r>
              <a:rPr lang="ja-JP" altLang="en-US" b="1" dirty="0">
                <a:solidFill>
                  <a:srgbClr val="00B0F0"/>
                </a:solidFill>
                <a:latin typeface="Arial" panose="020B0604020202020204" pitchFamily="34" charset="0"/>
                <a:ea typeface="MS Mincho" panose="02020609040205080304" pitchFamily="49" charset="-128"/>
                <a:cs typeface="Arial" panose="020B0604020202020204" pitchFamily="34" charset="0"/>
              </a:rPr>
              <a:t>コンサルティング</a:t>
            </a:r>
            <a:endParaRPr lang="en-US" b="1" dirty="0">
              <a:solidFill>
                <a:srgbClr val="00B0F0"/>
              </a:solidFill>
              <a:latin typeface="Arial" panose="020B0604020202020204" pitchFamily="34" charset="0"/>
              <a:ea typeface="MS Mincho" panose="02020609040205080304" pitchFamily="49" charset="-128"/>
              <a:cs typeface="Arial" panose="020B0604020202020204" pitchFamily="34" charset="0"/>
            </a:endParaRPr>
          </a:p>
        </p:txBody>
      </p:sp>
      <p:pic>
        <p:nvPicPr>
          <p:cNvPr id="6" name="Picture 5">
            <a:extLst>
              <a:ext uri="{FF2B5EF4-FFF2-40B4-BE49-F238E27FC236}">
                <a16:creationId xmlns:a16="http://schemas.microsoft.com/office/drawing/2014/main" id="{420C2857-C992-483C-8CDA-4007078118E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67383" y="144781"/>
            <a:ext cx="2246429" cy="702009"/>
          </a:xfrm>
          <a:prstGeom prst="rect">
            <a:avLst/>
          </a:prstGeom>
        </p:spPr>
      </p:pic>
      <p:sp>
        <p:nvSpPr>
          <p:cNvPr id="7" name="Slide Number Placeholder 6">
            <a:extLst>
              <a:ext uri="{FF2B5EF4-FFF2-40B4-BE49-F238E27FC236}">
                <a16:creationId xmlns:a16="http://schemas.microsoft.com/office/drawing/2014/main" id="{A976F7CD-EF25-4D39-8BE8-C0A4FF8ED870}"/>
              </a:ext>
            </a:extLst>
          </p:cNvPr>
          <p:cNvSpPr>
            <a:spLocks noGrp="1"/>
          </p:cNvSpPr>
          <p:nvPr>
            <p:ph type="sldNum" sz="quarter" idx="12"/>
          </p:nvPr>
        </p:nvSpPr>
        <p:spPr/>
        <p:txBody>
          <a:bodyPr/>
          <a:lstStyle/>
          <a:p>
            <a:fld id="{8C3FA8B5-53A0-4987-93BC-A0BD009116E8}" type="slidenum">
              <a:rPr lang="en-US" smtClean="0">
                <a:latin typeface="Arial" panose="020B0604020202020204" pitchFamily="34" charset="0"/>
                <a:cs typeface="Arial" panose="020B0604020202020204" pitchFamily="34" charset="0"/>
              </a:rPr>
              <a:t>22</a:t>
            </a:fld>
            <a:endParaRPr lang="en-US" dirty="0">
              <a:latin typeface="Arial" panose="020B0604020202020204" pitchFamily="34" charset="0"/>
              <a:cs typeface="Arial" panose="020B0604020202020204" pitchFamily="34" charset="0"/>
            </a:endParaRPr>
          </a:p>
        </p:txBody>
      </p:sp>
      <p:cxnSp>
        <p:nvCxnSpPr>
          <p:cNvPr id="8" name="Straight Connector 7">
            <a:extLst>
              <a:ext uri="{FF2B5EF4-FFF2-40B4-BE49-F238E27FC236}">
                <a16:creationId xmlns:a16="http://schemas.microsoft.com/office/drawing/2014/main" id="{C31EB369-0610-4EAC-AD28-5253EC25CCEC}"/>
              </a:ext>
            </a:extLst>
          </p:cNvPr>
          <p:cNvCxnSpPr/>
          <p:nvPr/>
        </p:nvCxnSpPr>
        <p:spPr>
          <a:xfrm>
            <a:off x="838200" y="1252025"/>
            <a:ext cx="8784102" cy="0"/>
          </a:xfrm>
          <a:prstGeom prst="line">
            <a:avLst/>
          </a:prstGeom>
          <a:ln w="19050">
            <a:solidFill>
              <a:srgbClr val="00B0F0"/>
            </a:solidFill>
          </a:ln>
        </p:spPr>
        <p:style>
          <a:lnRef idx="3">
            <a:schemeClr val="accent1"/>
          </a:lnRef>
          <a:fillRef idx="0">
            <a:schemeClr val="accent1"/>
          </a:fillRef>
          <a:effectRef idx="2">
            <a:schemeClr val="accent1"/>
          </a:effectRef>
          <a:fontRef idx="minor">
            <a:schemeClr val="tx1"/>
          </a:fontRef>
        </p:style>
      </p:cxnSp>
      <p:sp>
        <p:nvSpPr>
          <p:cNvPr id="9" name="Title 8">
            <a:extLst>
              <a:ext uri="{FF2B5EF4-FFF2-40B4-BE49-F238E27FC236}">
                <a16:creationId xmlns:a16="http://schemas.microsoft.com/office/drawing/2014/main" id="{6D221D0A-0C53-44B2-A369-7D24249451CF}"/>
              </a:ext>
            </a:extLst>
          </p:cNvPr>
          <p:cNvSpPr>
            <a:spLocks noGrp="1"/>
          </p:cNvSpPr>
          <p:nvPr>
            <p:ph type="title"/>
          </p:nvPr>
        </p:nvSpPr>
        <p:spPr>
          <a:xfrm>
            <a:off x="838200" y="365126"/>
            <a:ext cx="8784102" cy="886900"/>
          </a:xfrm>
        </p:spPr>
        <p:txBody>
          <a:bodyPr>
            <a:normAutofit/>
          </a:bodyPr>
          <a:lstStyle/>
          <a:p>
            <a:r>
              <a:rPr lang="ja-JP" altLang="en-US" sz="4000" dirty="0">
                <a:latin typeface="MS Mincho" panose="02020609040205080304" pitchFamily="49" charset="-128"/>
                <a:ea typeface="MS Mincho" panose="02020609040205080304" pitchFamily="49" charset="-128"/>
                <a:cs typeface="Arial" panose="020B0604020202020204" pitchFamily="34" charset="0"/>
              </a:rPr>
              <a:t>改正後の免税</a:t>
            </a:r>
            <a:endParaRPr lang="en-US" sz="4000" dirty="0">
              <a:latin typeface="MS Mincho" panose="02020609040205080304" pitchFamily="49" charset="-128"/>
              <a:ea typeface="MS Mincho" panose="02020609040205080304" pitchFamily="49" charset="-128"/>
              <a:cs typeface="Arial" panose="020B0604020202020204" pitchFamily="34" charset="0"/>
            </a:endParaRPr>
          </a:p>
        </p:txBody>
      </p:sp>
      <p:sp>
        <p:nvSpPr>
          <p:cNvPr id="11" name="Content Placeholder 10">
            <a:extLst>
              <a:ext uri="{FF2B5EF4-FFF2-40B4-BE49-F238E27FC236}">
                <a16:creationId xmlns:a16="http://schemas.microsoft.com/office/drawing/2014/main" id="{303128F2-0948-45A5-9C6F-93F03B941F60}"/>
              </a:ext>
            </a:extLst>
          </p:cNvPr>
          <p:cNvSpPr>
            <a:spLocks noGrp="1"/>
          </p:cNvSpPr>
          <p:nvPr>
            <p:ph idx="1"/>
          </p:nvPr>
        </p:nvSpPr>
        <p:spPr>
          <a:xfrm>
            <a:off x="838200" y="1517814"/>
            <a:ext cx="10515600" cy="4838536"/>
          </a:xfrm>
        </p:spPr>
        <p:txBody>
          <a:bodyPr>
            <a:normAutofit fontScale="62500" lnSpcReduction="20000"/>
          </a:bodyPr>
          <a:lstStyle/>
          <a:p>
            <a:pPr>
              <a:lnSpc>
                <a:spcPct val="160000"/>
              </a:lnSpc>
              <a:buFont typeface="Wingdings" panose="05000000000000000000" pitchFamily="2" charset="2"/>
              <a:buChar char="§"/>
            </a:pPr>
            <a:r>
              <a:rPr lang="ja-JP" altLang="en-US" dirty="0">
                <a:latin typeface="Arial" panose="020B0604020202020204" pitchFamily="34" charset="0"/>
                <a:ea typeface="MS Mincho" panose="02020609040205080304" pitchFamily="49" charset="-128"/>
                <a:cs typeface="Arial" panose="020B0604020202020204" pitchFamily="34" charset="0"/>
              </a:rPr>
              <a:t>法律上に定めるところにより給付する年金、手当て、支給、免除、賠償金、１回の無償援助</a:t>
            </a:r>
            <a:endParaRPr lang="en-US" altLang="ja-JP" dirty="0">
              <a:latin typeface="Arial" panose="020B0604020202020204" pitchFamily="34" charset="0"/>
              <a:ea typeface="MS Mincho" panose="02020609040205080304" pitchFamily="49" charset="-128"/>
              <a:cs typeface="Arial" panose="020B0604020202020204" pitchFamily="34" charset="0"/>
            </a:endParaRPr>
          </a:p>
          <a:p>
            <a:pPr>
              <a:lnSpc>
                <a:spcPct val="160000"/>
              </a:lnSpc>
              <a:buFont typeface="Wingdings" panose="05000000000000000000" pitchFamily="2" charset="2"/>
              <a:buChar char="§"/>
            </a:pPr>
            <a:r>
              <a:rPr lang="ja-JP" altLang="en-US" dirty="0">
                <a:latin typeface="Arial" panose="020B0604020202020204" pitchFamily="34" charset="0"/>
                <a:ea typeface="MS Mincho" panose="02020609040205080304" pitchFamily="49" charset="-128"/>
                <a:cs typeface="Arial" panose="020B0604020202020204" pitchFamily="34" charset="0"/>
              </a:rPr>
              <a:t>障がい者の所得</a:t>
            </a:r>
            <a:endParaRPr lang="en-US" altLang="ja-JP" dirty="0">
              <a:latin typeface="Arial" panose="020B0604020202020204" pitchFamily="34" charset="0"/>
              <a:ea typeface="MS Mincho" panose="02020609040205080304" pitchFamily="49" charset="-128"/>
              <a:cs typeface="Arial" panose="020B0604020202020204" pitchFamily="34" charset="0"/>
            </a:endParaRPr>
          </a:p>
          <a:p>
            <a:pPr>
              <a:lnSpc>
                <a:spcPct val="160000"/>
              </a:lnSpc>
              <a:buFont typeface="Wingdings" panose="05000000000000000000" pitchFamily="2" charset="2"/>
              <a:buChar char="§"/>
            </a:pPr>
            <a:r>
              <a:rPr lang="ja-JP" altLang="en-US" dirty="0">
                <a:latin typeface="Arial" panose="020B0604020202020204" pitchFamily="34" charset="0"/>
                <a:ea typeface="MS Mincho" panose="02020609040205080304" pitchFamily="49" charset="-128"/>
                <a:cs typeface="Arial" panose="020B0604020202020204" pitchFamily="34" charset="0"/>
              </a:rPr>
              <a:t>災害の際における援助（外国政府、法人、個人、国際機関からのもの）</a:t>
            </a:r>
            <a:endParaRPr lang="en-US" altLang="ja-JP" dirty="0">
              <a:latin typeface="Arial" panose="020B0604020202020204" pitchFamily="34" charset="0"/>
              <a:ea typeface="MS Mincho" panose="02020609040205080304" pitchFamily="49" charset="-128"/>
              <a:cs typeface="Arial" panose="020B0604020202020204" pitchFamily="34" charset="0"/>
            </a:endParaRPr>
          </a:p>
          <a:p>
            <a:pPr>
              <a:lnSpc>
                <a:spcPct val="160000"/>
              </a:lnSpc>
              <a:buFont typeface="Wingdings" panose="05000000000000000000" pitchFamily="2" charset="2"/>
              <a:buChar char="§"/>
            </a:pPr>
            <a:r>
              <a:rPr lang="ja-JP" altLang="en-US" dirty="0">
                <a:latin typeface="Arial" panose="020B0604020202020204" pitchFamily="34" charset="0"/>
                <a:ea typeface="MS Mincho" panose="02020609040205080304" pitchFamily="49" charset="-128"/>
                <a:cs typeface="Arial" panose="020B0604020202020204" pitchFamily="34" charset="0"/>
              </a:rPr>
              <a:t>遊牧民の家畜に関する所得</a:t>
            </a:r>
            <a:endParaRPr lang="en-US" altLang="ja-JP" dirty="0">
              <a:latin typeface="Arial" panose="020B0604020202020204" pitchFamily="34" charset="0"/>
              <a:ea typeface="MS Mincho" panose="02020609040205080304" pitchFamily="49" charset="-128"/>
              <a:cs typeface="Arial" panose="020B0604020202020204" pitchFamily="34" charset="0"/>
            </a:endParaRPr>
          </a:p>
          <a:p>
            <a:pPr>
              <a:lnSpc>
                <a:spcPct val="160000"/>
              </a:lnSpc>
              <a:buFont typeface="Wingdings" panose="05000000000000000000" pitchFamily="2" charset="2"/>
              <a:buChar char="§"/>
            </a:pPr>
            <a:r>
              <a:rPr lang="ja-JP" altLang="en-US" dirty="0">
                <a:latin typeface="Arial" panose="020B0604020202020204" pitchFamily="34" charset="0"/>
                <a:ea typeface="MS Mincho" panose="02020609040205080304" pitchFamily="49" charset="-128"/>
                <a:cs typeface="Arial" panose="020B0604020202020204" pitchFamily="34" charset="0"/>
              </a:rPr>
              <a:t>政府、モンゴル開発銀行の債券の支給、利息、延滞料</a:t>
            </a:r>
            <a:endParaRPr lang="en-US" altLang="ja-JP" dirty="0">
              <a:latin typeface="Arial" panose="020B0604020202020204" pitchFamily="34" charset="0"/>
              <a:ea typeface="MS Mincho" panose="02020609040205080304" pitchFamily="49" charset="-128"/>
              <a:cs typeface="Arial" panose="020B0604020202020204" pitchFamily="34" charset="0"/>
            </a:endParaRPr>
          </a:p>
          <a:p>
            <a:pPr>
              <a:lnSpc>
                <a:spcPct val="160000"/>
              </a:lnSpc>
              <a:buFont typeface="Wingdings" panose="05000000000000000000" pitchFamily="2" charset="2"/>
              <a:buChar char="§"/>
            </a:pPr>
            <a:r>
              <a:rPr lang="ja-JP" altLang="en-US" dirty="0">
                <a:latin typeface="Arial" panose="020B0604020202020204" pitchFamily="34" charset="0"/>
                <a:ea typeface="MS Mincho" panose="02020609040205080304" pitchFamily="49" charset="-128"/>
                <a:cs typeface="Arial" panose="020B0604020202020204" pitchFamily="34" charset="0"/>
              </a:rPr>
              <a:t>家族メンバーの間における土地の占有権・使用権の譲渡</a:t>
            </a:r>
            <a:endParaRPr lang="en-US" altLang="ja-JP" dirty="0">
              <a:latin typeface="Arial" panose="020B0604020202020204" pitchFamily="34" charset="0"/>
              <a:ea typeface="MS Mincho" panose="02020609040205080304" pitchFamily="49" charset="-128"/>
              <a:cs typeface="Arial" panose="020B0604020202020204" pitchFamily="34" charset="0"/>
            </a:endParaRPr>
          </a:p>
          <a:p>
            <a:pPr>
              <a:lnSpc>
                <a:spcPct val="160000"/>
              </a:lnSpc>
              <a:buFont typeface="Wingdings" panose="05000000000000000000" pitchFamily="2" charset="2"/>
              <a:buChar char="§"/>
            </a:pPr>
            <a:r>
              <a:rPr lang="ja-JP" altLang="en-US" dirty="0">
                <a:latin typeface="Arial" panose="020B0604020202020204" pitchFamily="34" charset="0"/>
                <a:ea typeface="MS Mincho" panose="02020609040205080304" pitchFamily="49" charset="-128"/>
                <a:cs typeface="Arial" panose="020B0604020202020204" pitchFamily="34" charset="0"/>
              </a:rPr>
              <a:t>付加価値税による報酬</a:t>
            </a:r>
            <a:endParaRPr lang="en-US" altLang="ja-JP" dirty="0">
              <a:latin typeface="Arial" panose="020B0604020202020204" pitchFamily="34" charset="0"/>
              <a:ea typeface="MS Mincho" panose="02020609040205080304" pitchFamily="49" charset="-128"/>
              <a:cs typeface="Arial" panose="020B0604020202020204" pitchFamily="34" charset="0"/>
            </a:endParaRPr>
          </a:p>
          <a:p>
            <a:pPr>
              <a:lnSpc>
                <a:spcPct val="160000"/>
              </a:lnSpc>
              <a:buFont typeface="Wingdings" panose="05000000000000000000" pitchFamily="2" charset="2"/>
              <a:buChar char="§"/>
            </a:pPr>
            <a:r>
              <a:rPr lang="ja-JP" altLang="en-US" dirty="0">
                <a:latin typeface="Arial" panose="020B0604020202020204" pitchFamily="34" charset="0"/>
                <a:ea typeface="MS Mincho" panose="02020609040205080304" pitchFamily="49" charset="-128"/>
                <a:cs typeface="Arial" panose="020B0604020202020204" pitchFamily="34" charset="0"/>
              </a:rPr>
              <a:t>大使館等、国連、国際機関で勤務する外国人とその家族の給料や手当、その者の外国で得た所得</a:t>
            </a:r>
            <a:endParaRPr lang="en-US" altLang="ja-JP" dirty="0">
              <a:latin typeface="Arial" panose="020B0604020202020204" pitchFamily="34" charset="0"/>
              <a:ea typeface="MS Mincho" panose="02020609040205080304" pitchFamily="49" charset="-128"/>
              <a:cs typeface="Arial" panose="020B0604020202020204" pitchFamily="34" charset="0"/>
            </a:endParaRPr>
          </a:p>
        </p:txBody>
      </p:sp>
    </p:spTree>
    <p:extLst>
      <p:ext uri="{BB962C8B-B14F-4D97-AF65-F5344CB8AC3E}">
        <p14:creationId xmlns:p14="http://schemas.microsoft.com/office/powerpoint/2010/main" val="793124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A94EE-DDF6-4F18-A085-9DB2CB931791}"/>
              </a:ext>
            </a:extLst>
          </p:cNvPr>
          <p:cNvSpPr>
            <a:spLocks noGrp="1"/>
          </p:cNvSpPr>
          <p:nvPr>
            <p:ph type="title"/>
          </p:nvPr>
        </p:nvSpPr>
        <p:spPr>
          <a:xfrm>
            <a:off x="838200" y="471317"/>
            <a:ext cx="8784102" cy="741681"/>
          </a:xfrm>
        </p:spPr>
        <p:txBody>
          <a:bodyPr>
            <a:normAutofit/>
          </a:bodyPr>
          <a:lstStyle/>
          <a:p>
            <a:r>
              <a:rPr lang="ja-JP" altLang="en-US" sz="4000" dirty="0">
                <a:latin typeface="MS Mincho" panose="02020609040205080304" pitchFamily="49" charset="-128"/>
                <a:ea typeface="MS Mincho" panose="02020609040205080304" pitchFamily="49" charset="-128"/>
              </a:rPr>
              <a:t>改正後の減税</a:t>
            </a:r>
            <a:endParaRPr lang="en-US" sz="4000" dirty="0">
              <a:latin typeface="MS Mincho" panose="02020609040205080304" pitchFamily="49" charset="-128"/>
              <a:ea typeface="MS Mincho" panose="02020609040205080304" pitchFamily="49" charset="-128"/>
            </a:endParaRPr>
          </a:p>
        </p:txBody>
      </p:sp>
      <p:sp>
        <p:nvSpPr>
          <p:cNvPr id="3" name="Footer Placeholder 2">
            <a:extLst>
              <a:ext uri="{FF2B5EF4-FFF2-40B4-BE49-F238E27FC236}">
                <a16:creationId xmlns:a16="http://schemas.microsoft.com/office/drawing/2014/main" id="{797847F9-3929-4DB4-8E55-785FB3D49CE5}"/>
              </a:ext>
            </a:extLst>
          </p:cNvPr>
          <p:cNvSpPr>
            <a:spLocks noGrp="1"/>
          </p:cNvSpPr>
          <p:nvPr>
            <p:ph type="ftr" sz="quarter" idx="11"/>
          </p:nvPr>
        </p:nvSpPr>
        <p:spPr/>
        <p:txBody>
          <a:bodyPr/>
          <a:lstStyle/>
          <a:p>
            <a:r>
              <a:rPr lang="en-US" b="1">
                <a:solidFill>
                  <a:srgbClr val="00B0F0"/>
                </a:solidFill>
                <a:latin typeface="Arial" panose="020B0604020202020204" pitchFamily="34" charset="0"/>
                <a:ea typeface="MS Mincho" panose="02020609040205080304" pitchFamily="49" charset="-128"/>
                <a:cs typeface="Arial" panose="020B0604020202020204" pitchFamily="34" charset="0"/>
              </a:rPr>
              <a:t>@ANTT</a:t>
            </a:r>
            <a:r>
              <a:rPr lang="ja-JP" altLang="en-US" b="1">
                <a:solidFill>
                  <a:srgbClr val="00B0F0"/>
                </a:solidFill>
                <a:latin typeface="Arial" panose="020B0604020202020204" pitchFamily="34" charset="0"/>
                <a:ea typeface="MS Mincho" panose="02020609040205080304" pitchFamily="49" charset="-128"/>
                <a:cs typeface="Arial" panose="020B0604020202020204" pitchFamily="34" charset="0"/>
              </a:rPr>
              <a:t>コンサルティング</a:t>
            </a:r>
            <a:endParaRPr lang="en-US" b="1">
              <a:solidFill>
                <a:srgbClr val="00B0F0"/>
              </a:solidFill>
              <a:latin typeface="Arial" panose="020B0604020202020204" pitchFamily="34" charset="0"/>
              <a:ea typeface="MS Mincho" panose="02020609040205080304" pitchFamily="49" charset="-128"/>
              <a:cs typeface="Arial" panose="020B0604020202020204" pitchFamily="34" charset="0"/>
            </a:endParaRPr>
          </a:p>
        </p:txBody>
      </p:sp>
      <p:pic>
        <p:nvPicPr>
          <p:cNvPr id="6" name="Picture 5">
            <a:extLst>
              <a:ext uri="{FF2B5EF4-FFF2-40B4-BE49-F238E27FC236}">
                <a16:creationId xmlns:a16="http://schemas.microsoft.com/office/drawing/2014/main" id="{34488AC8-67A8-4ADE-84E5-CD1903EBD9A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67383" y="144781"/>
            <a:ext cx="2246429" cy="702009"/>
          </a:xfrm>
          <a:prstGeom prst="rect">
            <a:avLst/>
          </a:prstGeom>
        </p:spPr>
      </p:pic>
      <p:sp>
        <p:nvSpPr>
          <p:cNvPr id="7" name="Slide Number Placeholder 6">
            <a:extLst>
              <a:ext uri="{FF2B5EF4-FFF2-40B4-BE49-F238E27FC236}">
                <a16:creationId xmlns:a16="http://schemas.microsoft.com/office/drawing/2014/main" id="{E13842ED-6EA1-4198-B882-E4D330217663}"/>
              </a:ext>
            </a:extLst>
          </p:cNvPr>
          <p:cNvSpPr>
            <a:spLocks noGrp="1"/>
          </p:cNvSpPr>
          <p:nvPr>
            <p:ph type="sldNum" sz="quarter" idx="12"/>
          </p:nvPr>
        </p:nvSpPr>
        <p:spPr/>
        <p:txBody>
          <a:bodyPr/>
          <a:lstStyle/>
          <a:p>
            <a:fld id="{8C3FA8B5-53A0-4987-93BC-A0BD009116E8}" type="slidenum">
              <a:rPr lang="en-US" smtClean="0">
                <a:latin typeface="Arial" panose="020B0604020202020204" pitchFamily="34" charset="0"/>
                <a:cs typeface="Arial" panose="020B0604020202020204" pitchFamily="34" charset="0"/>
              </a:rPr>
              <a:t>23</a:t>
            </a:fld>
            <a:endParaRPr lang="en-US" dirty="0">
              <a:latin typeface="Arial" panose="020B0604020202020204" pitchFamily="34" charset="0"/>
              <a:cs typeface="Arial" panose="020B0604020202020204" pitchFamily="34" charset="0"/>
            </a:endParaRPr>
          </a:p>
        </p:txBody>
      </p:sp>
      <p:cxnSp>
        <p:nvCxnSpPr>
          <p:cNvPr id="8" name="Straight Connector 7">
            <a:extLst>
              <a:ext uri="{FF2B5EF4-FFF2-40B4-BE49-F238E27FC236}">
                <a16:creationId xmlns:a16="http://schemas.microsoft.com/office/drawing/2014/main" id="{EC65E982-6FF3-408A-8E00-11726B2A863E}"/>
              </a:ext>
            </a:extLst>
          </p:cNvPr>
          <p:cNvCxnSpPr/>
          <p:nvPr/>
        </p:nvCxnSpPr>
        <p:spPr>
          <a:xfrm>
            <a:off x="838200" y="1252025"/>
            <a:ext cx="8784102" cy="0"/>
          </a:xfrm>
          <a:prstGeom prst="line">
            <a:avLst/>
          </a:prstGeom>
          <a:ln w="19050">
            <a:solidFill>
              <a:srgbClr val="00B0F0"/>
            </a:solidFill>
          </a:ln>
        </p:spPr>
        <p:style>
          <a:lnRef idx="3">
            <a:schemeClr val="accent1"/>
          </a:lnRef>
          <a:fillRef idx="0">
            <a:schemeClr val="accent1"/>
          </a:fillRef>
          <a:effectRef idx="2">
            <a:schemeClr val="accent1"/>
          </a:effectRef>
          <a:fontRef idx="minor">
            <a:schemeClr val="tx1"/>
          </a:fontRef>
        </p:style>
      </p:cxnSp>
      <p:sp>
        <p:nvSpPr>
          <p:cNvPr id="9" name="Content Placeholder 8">
            <a:extLst>
              <a:ext uri="{FF2B5EF4-FFF2-40B4-BE49-F238E27FC236}">
                <a16:creationId xmlns:a16="http://schemas.microsoft.com/office/drawing/2014/main" id="{55BC17DD-3130-43CB-AB26-9C42A5631F9B}"/>
              </a:ext>
            </a:extLst>
          </p:cNvPr>
          <p:cNvSpPr>
            <a:spLocks noGrp="1"/>
          </p:cNvSpPr>
          <p:nvPr>
            <p:ph idx="1"/>
          </p:nvPr>
        </p:nvSpPr>
        <p:spPr>
          <a:xfrm>
            <a:off x="691816" y="1493748"/>
            <a:ext cx="10808368" cy="4823571"/>
          </a:xfrm>
        </p:spPr>
        <p:txBody>
          <a:bodyPr>
            <a:normAutofit fontScale="55000" lnSpcReduction="20000"/>
          </a:bodyPr>
          <a:lstStyle/>
          <a:p>
            <a:pPr>
              <a:lnSpc>
                <a:spcPct val="170000"/>
              </a:lnSpc>
            </a:pPr>
            <a:r>
              <a:rPr lang="ja-JP" altLang="en-US" sz="2900" dirty="0">
                <a:latin typeface="Arial" panose="020B0604020202020204" pitchFamily="34" charset="0"/>
                <a:ea typeface="MS Mincho" panose="02020609040205080304" pitchFamily="49" charset="-128"/>
                <a:cs typeface="Arial" panose="020B0604020202020204" pitchFamily="34" charset="0"/>
              </a:rPr>
              <a:t>給料や賃金などに関する所得（金額により</a:t>
            </a:r>
            <a:r>
              <a:rPr lang="en-US" altLang="ja-JP" sz="2900" dirty="0">
                <a:latin typeface="Arial" panose="020B0604020202020204" pitchFamily="34" charset="0"/>
                <a:ea typeface="MS Mincho" panose="02020609040205080304" pitchFamily="49" charset="-128"/>
                <a:cs typeface="Arial" panose="020B0604020202020204" pitchFamily="34" charset="0"/>
              </a:rPr>
              <a:t>4000MNT</a:t>
            </a:r>
            <a:r>
              <a:rPr lang="ja-JP" altLang="en-US" sz="2900" dirty="0">
                <a:latin typeface="Arial" panose="020B0604020202020204" pitchFamily="34" charset="0"/>
                <a:ea typeface="MS Mincho" panose="02020609040205080304" pitchFamily="49" charset="-128"/>
                <a:cs typeface="Arial" panose="020B0604020202020204" pitchFamily="34" charset="0"/>
              </a:rPr>
              <a:t>－</a:t>
            </a:r>
            <a:r>
              <a:rPr lang="en-US" altLang="ja-JP" sz="2900" dirty="0">
                <a:latin typeface="Arial" panose="020B0604020202020204" pitchFamily="34" charset="0"/>
                <a:ea typeface="MS Mincho" panose="02020609040205080304" pitchFamily="49" charset="-128"/>
                <a:cs typeface="Arial" panose="020B0604020202020204" pitchFamily="34" charset="0"/>
              </a:rPr>
              <a:t>20000MNT</a:t>
            </a:r>
            <a:r>
              <a:rPr lang="ja-JP" altLang="en-US" sz="2900" dirty="0">
                <a:latin typeface="Arial" panose="020B0604020202020204" pitchFamily="34" charset="0"/>
                <a:ea typeface="MS Mincho" panose="02020609040205080304" pitchFamily="49" charset="-128"/>
                <a:cs typeface="Arial" panose="020B0604020202020204" pitchFamily="34" charset="0"/>
              </a:rPr>
              <a:t>で減少）</a:t>
            </a:r>
            <a:endParaRPr lang="en-US" altLang="ja-JP" sz="2900" dirty="0">
              <a:latin typeface="Arial" panose="020B0604020202020204" pitchFamily="34" charset="0"/>
              <a:ea typeface="MS Mincho" panose="02020609040205080304" pitchFamily="49" charset="-128"/>
              <a:cs typeface="Arial" panose="020B0604020202020204" pitchFamily="34" charset="0"/>
            </a:endParaRPr>
          </a:p>
          <a:p>
            <a:pPr>
              <a:lnSpc>
                <a:spcPct val="170000"/>
              </a:lnSpc>
            </a:pPr>
            <a:r>
              <a:rPr lang="ja-JP" altLang="en-US" sz="2900" dirty="0">
                <a:latin typeface="Arial" panose="020B0604020202020204" pitchFamily="34" charset="0"/>
                <a:ea typeface="MS Mincho" panose="02020609040205080304" pitchFamily="49" charset="-128"/>
                <a:cs typeface="Arial" panose="020B0604020202020204" pitchFamily="34" charset="0"/>
              </a:rPr>
              <a:t>穀物、ジャガイモ、野菜、その種子、果物、果実、その種子と実生、苗、飼料植物－</a:t>
            </a:r>
            <a:r>
              <a:rPr lang="en-US" altLang="ja-JP" sz="2900" dirty="0">
                <a:latin typeface="Arial" panose="020B0604020202020204" pitchFamily="34" charset="0"/>
                <a:ea typeface="MS Mincho" panose="02020609040205080304" pitchFamily="49" charset="-128"/>
                <a:cs typeface="Arial" panose="020B0604020202020204" pitchFamily="34" charset="0"/>
              </a:rPr>
              <a:t>50</a:t>
            </a:r>
            <a:r>
              <a:rPr lang="ja-JP" altLang="en-US" sz="2900" dirty="0">
                <a:latin typeface="Arial" panose="020B0604020202020204" pitchFamily="34" charset="0"/>
                <a:ea typeface="MS Mincho" panose="02020609040205080304" pitchFamily="49" charset="-128"/>
                <a:cs typeface="Arial" panose="020B0604020202020204" pitchFamily="34" charset="0"/>
              </a:rPr>
              <a:t>％</a:t>
            </a:r>
            <a:endParaRPr lang="en-US" altLang="ja-JP" sz="2900" dirty="0">
              <a:latin typeface="Arial" panose="020B0604020202020204" pitchFamily="34" charset="0"/>
              <a:ea typeface="MS Mincho" panose="02020609040205080304" pitchFamily="49" charset="-128"/>
              <a:cs typeface="Arial" panose="020B0604020202020204" pitchFamily="34" charset="0"/>
            </a:endParaRPr>
          </a:p>
          <a:p>
            <a:pPr>
              <a:lnSpc>
                <a:spcPct val="170000"/>
              </a:lnSpc>
            </a:pPr>
            <a:r>
              <a:rPr lang="ja-JP" altLang="en-US" sz="2900" dirty="0">
                <a:latin typeface="Arial" panose="020B0604020202020204" pitchFamily="34" charset="0"/>
                <a:ea typeface="MS Mincho" panose="02020609040205080304" pitchFamily="49" charset="-128"/>
                <a:cs typeface="Arial" panose="020B0604020202020204" pitchFamily="34" charset="0"/>
              </a:rPr>
              <a:t>アパート・住宅の購入－</a:t>
            </a:r>
            <a:r>
              <a:rPr lang="en-US" altLang="ja-JP" sz="2900" dirty="0">
                <a:latin typeface="Arial" panose="020B0604020202020204" pitchFamily="34" charset="0"/>
                <a:ea typeface="MS Mincho" panose="02020609040205080304" pitchFamily="49" charset="-128"/>
                <a:cs typeface="Arial" panose="020B0604020202020204" pitchFamily="34" charset="0"/>
              </a:rPr>
              <a:t>600</a:t>
            </a:r>
            <a:r>
              <a:rPr lang="ja-JP" altLang="en-US" sz="2900" dirty="0">
                <a:latin typeface="Arial" panose="020B0604020202020204" pitchFamily="34" charset="0"/>
                <a:ea typeface="MS Mincho" panose="02020609040205080304" pitchFamily="49" charset="-128"/>
                <a:cs typeface="Arial" panose="020B0604020202020204" pitchFamily="34" charset="0"/>
              </a:rPr>
              <a:t>万</a:t>
            </a:r>
            <a:r>
              <a:rPr lang="en-US" altLang="ja-JP" sz="2900" dirty="0">
                <a:latin typeface="Arial" panose="020B0604020202020204" pitchFamily="34" charset="0"/>
                <a:ea typeface="MS Mincho" panose="02020609040205080304" pitchFamily="49" charset="-128"/>
                <a:cs typeface="Arial" panose="020B0604020202020204" pitchFamily="34" charset="0"/>
              </a:rPr>
              <a:t>MNT</a:t>
            </a:r>
          </a:p>
          <a:p>
            <a:pPr>
              <a:lnSpc>
                <a:spcPct val="170000"/>
              </a:lnSpc>
            </a:pPr>
            <a:r>
              <a:rPr lang="ja-JP" altLang="en-US" sz="2900" dirty="0">
                <a:latin typeface="Arial" panose="020B0604020202020204" pitchFamily="34" charset="0"/>
                <a:ea typeface="MS Mincho" panose="02020609040205080304" pitchFamily="49" charset="-128"/>
                <a:cs typeface="Arial" panose="020B0604020202020204" pitchFamily="34" charset="0"/>
              </a:rPr>
              <a:t>学費（モンゴル人）</a:t>
            </a:r>
            <a:endParaRPr lang="en-US" altLang="ja-JP" sz="2900" dirty="0">
              <a:latin typeface="Arial" panose="020B0604020202020204" pitchFamily="34" charset="0"/>
              <a:ea typeface="MS Mincho" panose="02020609040205080304" pitchFamily="49" charset="-128"/>
              <a:cs typeface="Arial" panose="020B0604020202020204" pitchFamily="34" charset="0"/>
            </a:endParaRPr>
          </a:p>
          <a:p>
            <a:pPr>
              <a:lnSpc>
                <a:spcPct val="170000"/>
              </a:lnSpc>
            </a:pPr>
            <a:r>
              <a:rPr lang="ja-JP" altLang="en-US" sz="2900" dirty="0">
                <a:latin typeface="Arial" panose="020B0604020202020204" pitchFamily="34" charset="0"/>
                <a:ea typeface="MS Mincho" panose="02020609040205080304" pitchFamily="49" charset="-128"/>
                <a:cs typeface="Arial" panose="020B0604020202020204" pitchFamily="34" charset="0"/>
              </a:rPr>
              <a:t>大気汚染防止のために、再生可能エネルギーに関する機械・設備などの購入</a:t>
            </a:r>
            <a:endParaRPr lang="en-US" altLang="ja-JP" sz="2900" dirty="0">
              <a:latin typeface="Arial" panose="020B0604020202020204" pitchFamily="34" charset="0"/>
              <a:ea typeface="MS Mincho" panose="02020609040205080304" pitchFamily="49" charset="-128"/>
              <a:cs typeface="Arial" panose="020B0604020202020204" pitchFamily="34" charset="0"/>
            </a:endParaRPr>
          </a:p>
          <a:p>
            <a:pPr>
              <a:lnSpc>
                <a:spcPct val="170000"/>
              </a:lnSpc>
            </a:pPr>
            <a:r>
              <a:rPr lang="ja-JP" altLang="en-US" sz="2900" dirty="0">
                <a:latin typeface="Arial" panose="020B0604020202020204" pitchFamily="34" charset="0"/>
                <a:ea typeface="MS Mincho" panose="02020609040205080304" pitchFamily="49" charset="-128"/>
                <a:cs typeface="Arial" panose="020B0604020202020204" pitchFamily="34" charset="0"/>
              </a:rPr>
              <a:t>文化遺産の保護と修復への寄付</a:t>
            </a:r>
            <a:endParaRPr lang="en-US" altLang="ja-JP" sz="2900" dirty="0">
              <a:latin typeface="Arial" panose="020B0604020202020204" pitchFamily="34" charset="0"/>
              <a:ea typeface="MS Mincho" panose="02020609040205080304" pitchFamily="49" charset="-128"/>
              <a:cs typeface="Arial" panose="020B0604020202020204" pitchFamily="34" charset="0"/>
            </a:endParaRPr>
          </a:p>
          <a:p>
            <a:pPr>
              <a:lnSpc>
                <a:spcPct val="170000"/>
              </a:lnSpc>
            </a:pPr>
            <a:r>
              <a:rPr lang="ja-JP" altLang="en-US" sz="2900" dirty="0">
                <a:latin typeface="Arial" panose="020B0604020202020204" pitchFamily="34" charset="0"/>
                <a:ea typeface="MS Mincho" panose="02020609040205080304" pitchFamily="49" charset="-128"/>
                <a:cs typeface="Arial" panose="020B0604020202020204" pitchFamily="34" charset="0"/>
              </a:rPr>
              <a:t>ドナー賠償、保険賠償、政府からの賞</a:t>
            </a:r>
            <a:endParaRPr lang="en-US" altLang="ja-JP" sz="2900" dirty="0">
              <a:latin typeface="Arial" panose="020B0604020202020204" pitchFamily="34" charset="0"/>
              <a:ea typeface="MS Mincho" panose="02020609040205080304" pitchFamily="49" charset="-128"/>
              <a:cs typeface="Arial" panose="020B0604020202020204" pitchFamily="34" charset="0"/>
            </a:endParaRPr>
          </a:p>
          <a:p>
            <a:pPr>
              <a:lnSpc>
                <a:spcPct val="170000"/>
              </a:lnSpc>
            </a:pPr>
            <a:r>
              <a:rPr lang="ja-JP" altLang="en-US" sz="2900" dirty="0">
                <a:latin typeface="Arial" panose="020B0604020202020204" pitchFamily="34" charset="0"/>
                <a:ea typeface="MS Mincho" panose="02020609040205080304" pitchFamily="49" charset="-128"/>
                <a:cs typeface="Arial" panose="020B0604020202020204" pitchFamily="34" charset="0"/>
              </a:rPr>
              <a:t>ウランバートル市から</a:t>
            </a:r>
            <a:r>
              <a:rPr lang="en-US" altLang="ja-JP" sz="2900" dirty="0">
                <a:latin typeface="Arial" panose="020B0604020202020204" pitchFamily="34" charset="0"/>
                <a:ea typeface="MS Mincho" panose="02020609040205080304" pitchFamily="49" charset="-128"/>
                <a:cs typeface="Arial" panose="020B0604020202020204" pitchFamily="34" charset="0"/>
              </a:rPr>
              <a:t>500</a:t>
            </a:r>
            <a:r>
              <a:rPr lang="ja-JP" altLang="en-US" sz="2900" dirty="0">
                <a:latin typeface="Arial" panose="020B0604020202020204" pitchFamily="34" charset="0"/>
                <a:ea typeface="MS Mincho" panose="02020609040205080304" pitchFamily="49" charset="-128"/>
                <a:cs typeface="Arial" panose="020B0604020202020204" pitchFamily="34" charset="0"/>
              </a:rPr>
              <a:t>キロ以上に離れているアイマグとソムで事業をする個人の税額は</a:t>
            </a:r>
            <a:r>
              <a:rPr lang="en-US" altLang="ja-JP" sz="2900" dirty="0">
                <a:latin typeface="Arial" panose="020B0604020202020204" pitchFamily="34" charset="0"/>
                <a:ea typeface="MS Mincho" panose="02020609040205080304" pitchFamily="49" charset="-128"/>
                <a:cs typeface="Arial" panose="020B0604020202020204" pitchFamily="34" charset="0"/>
              </a:rPr>
              <a:t>50</a:t>
            </a:r>
            <a:r>
              <a:rPr lang="ja-JP" altLang="en-US" sz="2900" dirty="0">
                <a:latin typeface="Arial" panose="020B0604020202020204" pitchFamily="34" charset="0"/>
                <a:ea typeface="MS Mincho" panose="02020609040205080304" pitchFamily="49" charset="-128"/>
                <a:cs typeface="Arial" panose="020B0604020202020204" pitchFamily="34" charset="0"/>
              </a:rPr>
              <a:t>％。</a:t>
            </a:r>
            <a:r>
              <a:rPr lang="en-US" altLang="ja-JP" sz="2900" dirty="0">
                <a:latin typeface="Arial" panose="020B0604020202020204" pitchFamily="34" charset="0"/>
                <a:ea typeface="MS Mincho" panose="02020609040205080304" pitchFamily="49" charset="-128"/>
                <a:cs typeface="Arial" panose="020B0604020202020204" pitchFamily="34" charset="0"/>
              </a:rPr>
              <a:t>1000</a:t>
            </a:r>
            <a:r>
              <a:rPr lang="ja-JP" altLang="en-US" sz="2900" dirty="0">
                <a:latin typeface="Arial" panose="020B0604020202020204" pitchFamily="34" charset="0"/>
                <a:ea typeface="MS Mincho" panose="02020609040205080304" pitchFamily="49" charset="-128"/>
                <a:cs typeface="Arial" panose="020B0604020202020204" pitchFamily="34" charset="0"/>
              </a:rPr>
              <a:t>キロ以上離れているアイマグとソムに事業をする個人の税額は</a:t>
            </a:r>
            <a:r>
              <a:rPr lang="en-US" altLang="ja-JP" sz="2900" dirty="0">
                <a:latin typeface="Arial" panose="020B0604020202020204" pitchFamily="34" charset="0"/>
                <a:ea typeface="MS Mincho" panose="02020609040205080304" pitchFamily="49" charset="-128"/>
                <a:cs typeface="Arial" panose="020B0604020202020204" pitchFamily="34" charset="0"/>
              </a:rPr>
              <a:t>90</a:t>
            </a:r>
            <a:r>
              <a:rPr lang="ja-JP" altLang="en-US" sz="2900" dirty="0">
                <a:latin typeface="Arial" panose="020B0604020202020204" pitchFamily="34" charset="0"/>
                <a:ea typeface="MS Mincho" panose="02020609040205080304" pitchFamily="49" charset="-128"/>
                <a:cs typeface="Arial" panose="020B0604020202020204" pitchFamily="34" charset="0"/>
              </a:rPr>
              <a:t>％減税される（ビジネス活動で得た所得に対する税金）。</a:t>
            </a:r>
            <a:endParaRPr lang="en-US" altLang="ja-JP" sz="2900" dirty="0">
              <a:latin typeface="Arial" panose="020B0604020202020204" pitchFamily="34" charset="0"/>
              <a:ea typeface="MS Mincho" panose="02020609040205080304" pitchFamily="49" charset="-128"/>
              <a:cs typeface="Arial" panose="020B0604020202020204" pitchFamily="34" charset="0"/>
            </a:endParaRPr>
          </a:p>
          <a:p>
            <a:pPr>
              <a:lnSpc>
                <a:spcPct val="170000"/>
              </a:lnSpc>
            </a:pPr>
            <a:endParaRPr lang="mn-MN" altLang="ja-JP" dirty="0">
              <a:latin typeface="Arial" panose="020B0604020202020204" pitchFamily="34" charset="0"/>
              <a:ea typeface="MS Mincho" panose="02020609040205080304" pitchFamily="49" charset="-128"/>
              <a:cs typeface="Arial" panose="020B0604020202020204" pitchFamily="34" charset="0"/>
            </a:endParaRPr>
          </a:p>
        </p:txBody>
      </p:sp>
    </p:spTree>
    <p:extLst>
      <p:ext uri="{BB962C8B-B14F-4D97-AF65-F5344CB8AC3E}">
        <p14:creationId xmlns:p14="http://schemas.microsoft.com/office/powerpoint/2010/main" val="31636536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B1214-869A-42E2-9BFB-3772E1F7110F}"/>
              </a:ext>
            </a:extLst>
          </p:cNvPr>
          <p:cNvSpPr>
            <a:spLocks noGrp="1"/>
          </p:cNvSpPr>
          <p:nvPr>
            <p:ph type="title"/>
          </p:nvPr>
        </p:nvSpPr>
        <p:spPr>
          <a:xfrm>
            <a:off x="838200" y="365126"/>
            <a:ext cx="8784102" cy="886900"/>
          </a:xfrm>
        </p:spPr>
        <p:txBody>
          <a:bodyPr>
            <a:normAutofit/>
          </a:bodyPr>
          <a:lstStyle/>
          <a:p>
            <a:r>
              <a:rPr lang="ja-JP" altLang="en-US" sz="4000" dirty="0">
                <a:latin typeface="MS Mincho" panose="02020609040205080304" pitchFamily="49" charset="-128"/>
                <a:ea typeface="MS Mincho" panose="02020609040205080304" pitchFamily="49" charset="-128"/>
              </a:rPr>
              <a:t>現行法に存在する規定の改正⑤</a:t>
            </a:r>
            <a:endParaRPr lang="en-US" sz="4000" dirty="0"/>
          </a:p>
        </p:txBody>
      </p:sp>
      <p:sp>
        <p:nvSpPr>
          <p:cNvPr id="4" name="Content Placeholder 3">
            <a:extLst>
              <a:ext uri="{FF2B5EF4-FFF2-40B4-BE49-F238E27FC236}">
                <a16:creationId xmlns:a16="http://schemas.microsoft.com/office/drawing/2014/main" id="{233450C1-25EA-4CB8-8D4C-E3448023D6B2}"/>
              </a:ext>
            </a:extLst>
          </p:cNvPr>
          <p:cNvSpPr>
            <a:spLocks noGrp="1"/>
          </p:cNvSpPr>
          <p:nvPr>
            <p:ph idx="1"/>
          </p:nvPr>
        </p:nvSpPr>
        <p:spPr>
          <a:xfrm>
            <a:off x="838200" y="1599776"/>
            <a:ext cx="10515600" cy="4351338"/>
          </a:xfrm>
        </p:spPr>
        <p:txBody>
          <a:bodyPr>
            <a:normAutofit/>
          </a:bodyPr>
          <a:lstStyle/>
          <a:p>
            <a:pPr>
              <a:lnSpc>
                <a:spcPct val="150000"/>
              </a:lnSpc>
              <a:buFont typeface="Wingdings" panose="05000000000000000000" pitchFamily="2" charset="2"/>
              <a:buChar char="q"/>
            </a:pPr>
            <a:r>
              <a:rPr lang="ja-JP" altLang="en-US" dirty="0">
                <a:latin typeface="Arial" panose="020B0604020202020204" pitchFamily="34" charset="0"/>
                <a:ea typeface="MS Mincho" panose="02020609040205080304" pitchFamily="49" charset="-128"/>
                <a:cs typeface="Arial" panose="020B0604020202020204" pitchFamily="34" charset="0"/>
              </a:rPr>
              <a:t>非居住者たる納税者が「モンゴル国で」または「モンゴル国からの源泉されて」得た所得に対する課税対象所得を確定する規定を明確にした。</a:t>
            </a:r>
            <a:endParaRPr lang="mn-MN" altLang="ja-JP" dirty="0">
              <a:latin typeface="Arial" panose="020B0604020202020204" pitchFamily="34" charset="0"/>
              <a:ea typeface="MS Mincho" panose="02020609040205080304" pitchFamily="49" charset="-128"/>
              <a:cs typeface="Arial" panose="020B0604020202020204" pitchFamily="34" charset="0"/>
            </a:endParaRPr>
          </a:p>
          <a:p>
            <a:pPr>
              <a:lnSpc>
                <a:spcPct val="150000"/>
              </a:lnSpc>
              <a:buFont typeface="Wingdings" panose="05000000000000000000" pitchFamily="2" charset="2"/>
              <a:buChar char="q"/>
            </a:pPr>
            <a:r>
              <a:rPr lang="ja-JP" altLang="en-US" dirty="0">
                <a:latin typeface="Arial" panose="020B0604020202020204" pitchFamily="34" charset="0"/>
                <a:ea typeface="MS Mincho" panose="02020609040205080304" pitchFamily="49" charset="-128"/>
                <a:cs typeface="Arial" panose="020B0604020202020204" pitchFamily="34" charset="0"/>
              </a:rPr>
              <a:t>非居住者たる納税者の所得に対して課税する規定につき、具体的な規定がないためこれまでどのように徴収するかなど不明で問題が多かった。これについて、明確に規定した。</a:t>
            </a:r>
            <a:endParaRPr lang="en-US" dirty="0">
              <a:latin typeface="Arial" panose="020B0604020202020204" pitchFamily="34" charset="0"/>
              <a:ea typeface="MS Mincho" panose="02020609040205080304" pitchFamily="49" charset="-128"/>
              <a:cs typeface="Arial" panose="020B0604020202020204" pitchFamily="34" charset="0"/>
            </a:endParaRPr>
          </a:p>
        </p:txBody>
      </p:sp>
      <p:sp>
        <p:nvSpPr>
          <p:cNvPr id="3" name="Footer Placeholder 2">
            <a:extLst>
              <a:ext uri="{FF2B5EF4-FFF2-40B4-BE49-F238E27FC236}">
                <a16:creationId xmlns:a16="http://schemas.microsoft.com/office/drawing/2014/main" id="{0B29B585-440B-4C73-84F5-02447E4F9C01}"/>
              </a:ext>
            </a:extLst>
          </p:cNvPr>
          <p:cNvSpPr>
            <a:spLocks noGrp="1"/>
          </p:cNvSpPr>
          <p:nvPr>
            <p:ph type="ftr" sz="quarter" idx="11"/>
          </p:nvPr>
        </p:nvSpPr>
        <p:spPr/>
        <p:txBody>
          <a:bodyPr/>
          <a:lstStyle/>
          <a:p>
            <a:r>
              <a:rPr lang="en-US" b="1" dirty="0">
                <a:solidFill>
                  <a:srgbClr val="00B0F0"/>
                </a:solidFill>
                <a:latin typeface="Arial" panose="020B0604020202020204" pitchFamily="34" charset="0"/>
                <a:ea typeface="MS Mincho" panose="02020609040205080304" pitchFamily="49" charset="-128"/>
                <a:cs typeface="Arial" panose="020B0604020202020204" pitchFamily="34" charset="0"/>
              </a:rPr>
              <a:t>@ANTT</a:t>
            </a:r>
            <a:r>
              <a:rPr lang="ja-JP" altLang="en-US" b="1" dirty="0">
                <a:solidFill>
                  <a:srgbClr val="00B0F0"/>
                </a:solidFill>
                <a:latin typeface="Arial" panose="020B0604020202020204" pitchFamily="34" charset="0"/>
                <a:ea typeface="MS Mincho" panose="02020609040205080304" pitchFamily="49" charset="-128"/>
                <a:cs typeface="Arial" panose="020B0604020202020204" pitchFamily="34" charset="0"/>
              </a:rPr>
              <a:t>コンサルティング</a:t>
            </a:r>
            <a:endParaRPr lang="en-US" b="1" dirty="0">
              <a:solidFill>
                <a:srgbClr val="00B0F0"/>
              </a:solidFill>
              <a:latin typeface="Arial" panose="020B0604020202020204" pitchFamily="34" charset="0"/>
              <a:ea typeface="MS Mincho" panose="02020609040205080304" pitchFamily="49" charset="-128"/>
              <a:cs typeface="Arial" panose="020B0604020202020204" pitchFamily="34" charset="0"/>
            </a:endParaRPr>
          </a:p>
        </p:txBody>
      </p:sp>
      <p:pic>
        <p:nvPicPr>
          <p:cNvPr id="6" name="Picture 5">
            <a:extLst>
              <a:ext uri="{FF2B5EF4-FFF2-40B4-BE49-F238E27FC236}">
                <a16:creationId xmlns:a16="http://schemas.microsoft.com/office/drawing/2014/main" id="{B179637F-568E-4F23-BE93-0AF151BB95D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67383" y="144781"/>
            <a:ext cx="2246429" cy="702009"/>
          </a:xfrm>
          <a:prstGeom prst="rect">
            <a:avLst/>
          </a:prstGeom>
        </p:spPr>
      </p:pic>
      <p:sp>
        <p:nvSpPr>
          <p:cNvPr id="7" name="Slide Number Placeholder 6">
            <a:extLst>
              <a:ext uri="{FF2B5EF4-FFF2-40B4-BE49-F238E27FC236}">
                <a16:creationId xmlns:a16="http://schemas.microsoft.com/office/drawing/2014/main" id="{C37585B6-783B-4576-A33F-B28DE2AD405B}"/>
              </a:ext>
            </a:extLst>
          </p:cNvPr>
          <p:cNvSpPr>
            <a:spLocks noGrp="1"/>
          </p:cNvSpPr>
          <p:nvPr>
            <p:ph type="sldNum" sz="quarter" idx="12"/>
          </p:nvPr>
        </p:nvSpPr>
        <p:spPr/>
        <p:txBody>
          <a:bodyPr/>
          <a:lstStyle/>
          <a:p>
            <a:fld id="{8C3FA8B5-53A0-4987-93BC-A0BD009116E8}" type="slidenum">
              <a:rPr lang="en-US" smtClean="0">
                <a:latin typeface="Arial" panose="020B0604020202020204" pitchFamily="34" charset="0"/>
                <a:cs typeface="Arial" panose="020B0604020202020204" pitchFamily="34" charset="0"/>
              </a:rPr>
              <a:t>24</a:t>
            </a:fld>
            <a:endParaRPr lang="en-US" dirty="0">
              <a:latin typeface="Arial" panose="020B0604020202020204" pitchFamily="34" charset="0"/>
              <a:cs typeface="Arial" panose="020B0604020202020204" pitchFamily="34" charset="0"/>
            </a:endParaRPr>
          </a:p>
        </p:txBody>
      </p:sp>
      <p:cxnSp>
        <p:nvCxnSpPr>
          <p:cNvPr id="8" name="Straight Connector 7">
            <a:extLst>
              <a:ext uri="{FF2B5EF4-FFF2-40B4-BE49-F238E27FC236}">
                <a16:creationId xmlns:a16="http://schemas.microsoft.com/office/drawing/2014/main" id="{51E32191-F3C0-480F-BFBE-7144BA9220DE}"/>
              </a:ext>
            </a:extLst>
          </p:cNvPr>
          <p:cNvCxnSpPr/>
          <p:nvPr/>
        </p:nvCxnSpPr>
        <p:spPr>
          <a:xfrm>
            <a:off x="838200" y="1252025"/>
            <a:ext cx="8784102" cy="0"/>
          </a:xfrm>
          <a:prstGeom prst="line">
            <a:avLst/>
          </a:prstGeom>
          <a:ln w="19050">
            <a:solidFill>
              <a:srgbClr val="00B0F0"/>
            </a:solidFill>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92929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A94EE-DDF6-4F18-A085-9DB2CB931791}"/>
              </a:ext>
            </a:extLst>
          </p:cNvPr>
          <p:cNvSpPr>
            <a:spLocks noGrp="1"/>
          </p:cNvSpPr>
          <p:nvPr>
            <p:ph type="title"/>
          </p:nvPr>
        </p:nvSpPr>
        <p:spPr>
          <a:xfrm>
            <a:off x="838200" y="465220"/>
            <a:ext cx="8784102" cy="786805"/>
          </a:xfrm>
        </p:spPr>
        <p:txBody>
          <a:bodyPr>
            <a:normAutofit fontScale="90000"/>
          </a:bodyPr>
          <a:lstStyle/>
          <a:p>
            <a:r>
              <a:rPr lang="ja-JP" altLang="en-US" sz="3100" dirty="0">
                <a:latin typeface="MS Mincho" panose="02020609040205080304" pitchFamily="49" charset="-128"/>
                <a:ea typeface="MS Mincho" panose="02020609040205080304" pitchFamily="49" charset="-128"/>
                <a:cs typeface="Arial" panose="020B0604020202020204" pitchFamily="34" charset="0"/>
              </a:rPr>
              <a:t>改正ポイント：「</a:t>
            </a:r>
            <a:r>
              <a:rPr lang="ja-JP" altLang="en-US" sz="3100" b="1" dirty="0">
                <a:solidFill>
                  <a:srgbClr val="00B0F0"/>
                </a:solidFill>
                <a:latin typeface="MS Mincho" panose="02020609040205080304" pitchFamily="49" charset="-128"/>
                <a:ea typeface="MS Mincho" panose="02020609040205080304" pitchFamily="49" charset="-128"/>
                <a:cs typeface="Arial" panose="020B0604020202020204" pitchFamily="34" charset="0"/>
              </a:rPr>
              <a:t>モンゴル国からの源泉による所得</a:t>
            </a:r>
            <a:r>
              <a:rPr lang="ja-JP" altLang="en-US" sz="3100" dirty="0">
                <a:latin typeface="MS Mincho" panose="02020609040205080304" pitchFamily="49" charset="-128"/>
                <a:ea typeface="MS Mincho" panose="02020609040205080304" pitchFamily="49" charset="-128"/>
                <a:cs typeface="Arial" panose="020B0604020202020204" pitchFamily="34" charset="0"/>
              </a:rPr>
              <a:t>」</a:t>
            </a:r>
            <a:endParaRPr lang="en-US" sz="4000" dirty="0">
              <a:latin typeface="MS Mincho" panose="02020609040205080304" pitchFamily="49" charset="-128"/>
              <a:ea typeface="MS Mincho" panose="02020609040205080304" pitchFamily="49" charset="-128"/>
              <a:cs typeface="Arial" panose="020B0604020202020204" pitchFamily="34" charset="0"/>
            </a:endParaRPr>
          </a:p>
        </p:txBody>
      </p:sp>
      <p:graphicFrame>
        <p:nvGraphicFramePr>
          <p:cNvPr id="4" name="Content Placeholder 3">
            <a:extLst>
              <a:ext uri="{FF2B5EF4-FFF2-40B4-BE49-F238E27FC236}">
                <a16:creationId xmlns:a16="http://schemas.microsoft.com/office/drawing/2014/main" id="{EDA41054-0C6A-4A76-AE66-C2C6ABC489AC}"/>
              </a:ext>
            </a:extLst>
          </p:cNvPr>
          <p:cNvGraphicFramePr>
            <a:graphicFrameLocks noGrp="1"/>
          </p:cNvGraphicFramePr>
          <p:nvPr>
            <p:ph idx="1"/>
            <p:extLst>
              <p:ext uri="{D42A27DB-BD31-4B8C-83A1-F6EECF244321}">
                <p14:modId xmlns:p14="http://schemas.microsoft.com/office/powerpoint/2010/main" val="3067113317"/>
              </p:ext>
            </p:extLst>
          </p:nvPr>
        </p:nvGraphicFramePr>
        <p:xfrm>
          <a:off x="838200" y="1633595"/>
          <a:ext cx="10515600" cy="4214305"/>
        </p:xfrm>
        <a:graphic>
          <a:graphicData uri="http://schemas.openxmlformats.org/drawingml/2006/table">
            <a:tbl>
              <a:tblPr firstRow="1" bandRow="1">
                <a:tableStyleId>{3B4B98B0-60AC-42C2-AFA5-B58CD77FA1E5}</a:tableStyleId>
              </a:tblPr>
              <a:tblGrid>
                <a:gridCol w="5257800">
                  <a:extLst>
                    <a:ext uri="{9D8B030D-6E8A-4147-A177-3AD203B41FA5}">
                      <a16:colId xmlns:a16="http://schemas.microsoft.com/office/drawing/2014/main" val="2675085131"/>
                    </a:ext>
                  </a:extLst>
                </a:gridCol>
                <a:gridCol w="5257800">
                  <a:extLst>
                    <a:ext uri="{9D8B030D-6E8A-4147-A177-3AD203B41FA5}">
                      <a16:colId xmlns:a16="http://schemas.microsoft.com/office/drawing/2014/main" val="93145604"/>
                    </a:ext>
                  </a:extLst>
                </a:gridCol>
              </a:tblGrid>
              <a:tr h="370840">
                <a:tc>
                  <a:txBody>
                    <a:bodyPr/>
                    <a:lstStyle/>
                    <a:p>
                      <a:pPr>
                        <a:lnSpc>
                          <a:spcPct val="150000"/>
                        </a:lnSpc>
                      </a:pPr>
                      <a:r>
                        <a:rPr lang="ja-JP" altLang="en-US" sz="2000" dirty="0">
                          <a:latin typeface="Arial" panose="020B0604020202020204" pitchFamily="34" charset="0"/>
                          <a:ea typeface="MS Mincho" panose="02020609040205080304" pitchFamily="49" charset="-128"/>
                          <a:cs typeface="Arial" panose="020B0604020202020204" pitchFamily="34" charset="0"/>
                        </a:rPr>
                        <a:t>現行法（旧個人所得税法）</a:t>
                      </a:r>
                      <a:endParaRPr lang="en-US" sz="2000" dirty="0">
                        <a:latin typeface="Arial" panose="020B0604020202020204" pitchFamily="34" charset="0"/>
                        <a:ea typeface="MS Mincho" panose="02020609040205080304" pitchFamily="49" charset="-128"/>
                        <a:cs typeface="Arial" panose="020B0604020202020204" pitchFamily="34" charset="0"/>
                      </a:endParaRPr>
                    </a:p>
                  </a:txBody>
                  <a:tcPr/>
                </a:tc>
                <a:tc>
                  <a:txBody>
                    <a:bodyPr/>
                    <a:lstStyle/>
                    <a:p>
                      <a:pPr>
                        <a:lnSpc>
                          <a:spcPct val="150000"/>
                        </a:lnSpc>
                      </a:pPr>
                      <a:r>
                        <a:rPr lang="ja-JP" altLang="en-US" sz="2000" dirty="0">
                          <a:latin typeface="Arial" panose="020B0604020202020204" pitchFamily="34" charset="0"/>
                          <a:ea typeface="MS Mincho" panose="02020609040205080304" pitchFamily="49" charset="-128"/>
                          <a:cs typeface="Arial" panose="020B0604020202020204" pitchFamily="34" charset="0"/>
                        </a:rPr>
                        <a:t>改正法（新個人所得税法）</a:t>
                      </a:r>
                      <a:endParaRPr lang="en-US" sz="2000" dirty="0">
                        <a:latin typeface="Arial" panose="020B0604020202020204" pitchFamily="34" charset="0"/>
                        <a:ea typeface="MS Mincho" panose="02020609040205080304" pitchFamily="49" charset="-128"/>
                        <a:cs typeface="Arial" panose="020B0604020202020204" pitchFamily="34" charset="0"/>
                      </a:endParaRPr>
                    </a:p>
                  </a:txBody>
                  <a:tcPr/>
                </a:tc>
                <a:extLst>
                  <a:ext uri="{0D108BD9-81ED-4DB2-BD59-A6C34878D82A}">
                    <a16:rowId xmlns:a16="http://schemas.microsoft.com/office/drawing/2014/main" val="315479920"/>
                  </a:ext>
                </a:extLst>
              </a:tr>
              <a:tr h="370840">
                <a:tc>
                  <a:txBody>
                    <a:bodyPr/>
                    <a:lstStyle/>
                    <a:p>
                      <a:pPr>
                        <a:lnSpc>
                          <a:spcPct val="150000"/>
                        </a:lnSpc>
                      </a:pPr>
                      <a:r>
                        <a:rPr lang="ja-JP" altLang="en-US" sz="2000" u="none" strike="noStrike" kern="1200" baseline="0" dirty="0">
                          <a:latin typeface="Arial" panose="020B0604020202020204" pitchFamily="34" charset="0"/>
                          <a:ea typeface="MS Mincho" panose="02020609040205080304" pitchFamily="49" charset="-128"/>
                          <a:cs typeface="Arial" panose="020B0604020202020204" pitchFamily="34" charset="0"/>
                        </a:rPr>
                        <a:t>「モンゴル国の地域から得た所得」につき、実務的には、非居住者たる納税者の課税所得について、モンゴル国から源泉された全ての所得がこれにあたるとされている。</a:t>
                      </a:r>
                      <a:r>
                        <a:rPr lang="mn-MN" sz="2000" u="none" strike="noStrike" kern="1200" baseline="0" dirty="0">
                          <a:latin typeface="Arial" panose="020B0604020202020204" pitchFamily="34" charset="0"/>
                          <a:ea typeface="MS Mincho" panose="02020609040205080304" pitchFamily="49" charset="-128"/>
                          <a:cs typeface="Arial" panose="020B0604020202020204" pitchFamily="34" charset="0"/>
                        </a:rPr>
                        <a:t>	</a:t>
                      </a:r>
                    </a:p>
                    <a:p>
                      <a:pPr>
                        <a:lnSpc>
                          <a:spcPct val="150000"/>
                        </a:lnSpc>
                      </a:pPr>
                      <a:endParaRPr lang="mn-MN" sz="2000" b="0" i="0" u="none" strike="noStrike" kern="1200" baseline="0" dirty="0">
                        <a:solidFill>
                          <a:schemeClr val="dk1"/>
                        </a:solidFill>
                        <a:latin typeface="Arial" panose="020B0604020202020204" pitchFamily="34" charset="0"/>
                        <a:ea typeface="MS Mincho" panose="02020609040205080304" pitchFamily="49" charset="-128"/>
                        <a:cs typeface="Arial" panose="020B0604020202020204" pitchFamily="34" charset="0"/>
                      </a:endParaRPr>
                    </a:p>
                  </a:txBody>
                  <a:tcPr/>
                </a:tc>
                <a:tc>
                  <a:txBody>
                    <a:bodyPr/>
                    <a:lstStyle/>
                    <a:p>
                      <a:pPr>
                        <a:lnSpc>
                          <a:spcPct val="150000"/>
                        </a:lnSpc>
                      </a:pPr>
                      <a:r>
                        <a:rPr lang="ja-JP" altLang="en-US" sz="2000" b="0" i="0" u="none" strike="noStrike" kern="1200" baseline="0" dirty="0">
                          <a:solidFill>
                            <a:schemeClr val="dk1"/>
                          </a:solidFill>
                          <a:latin typeface="Arial" panose="020B0604020202020204" pitchFamily="34" charset="0"/>
                          <a:ea typeface="MS Mincho" panose="02020609040205080304" pitchFamily="49" charset="-128"/>
                          <a:cs typeface="Arial" panose="020B0604020202020204" pitchFamily="34" charset="0"/>
                        </a:rPr>
                        <a:t>「モンゴル国からの源泉による所得」という用語が改正法で定義された。</a:t>
                      </a:r>
                      <a:endParaRPr lang="en-US" altLang="ja-JP" sz="2000" b="0" i="0" u="none" strike="noStrike" kern="1200" baseline="0" dirty="0">
                        <a:solidFill>
                          <a:schemeClr val="dk1"/>
                        </a:solidFill>
                        <a:latin typeface="Arial" panose="020B0604020202020204" pitchFamily="34" charset="0"/>
                        <a:ea typeface="MS Mincho" panose="02020609040205080304" pitchFamily="49" charset="-128"/>
                        <a:cs typeface="Arial" panose="020B0604020202020204" pitchFamily="34" charset="0"/>
                      </a:endParaRPr>
                    </a:p>
                    <a:p>
                      <a:pPr>
                        <a:lnSpc>
                          <a:spcPct val="150000"/>
                        </a:lnSpc>
                      </a:pPr>
                      <a:r>
                        <a:rPr lang="ja-JP" altLang="en-US" sz="2000" b="0" i="0" u="none" strike="noStrike" kern="1200" baseline="0" dirty="0">
                          <a:solidFill>
                            <a:schemeClr val="dk1"/>
                          </a:solidFill>
                          <a:latin typeface="Arial" panose="020B0604020202020204" pitchFamily="34" charset="0"/>
                          <a:ea typeface="MS Mincho" panose="02020609040205080304" pitchFamily="49" charset="-128"/>
                          <a:cs typeface="Arial" panose="020B0604020202020204" pitchFamily="34" charset="0"/>
                        </a:rPr>
                        <a:t>その結果、非居住者たる納税者の課税所得について、法人所得税法と同様に広い範囲を定め、実務と合致することとなった。</a:t>
                      </a:r>
                      <a:endParaRPr lang="mn-MN" sz="2000" b="0" i="0" u="none" strike="noStrike" kern="1200" baseline="0" dirty="0">
                        <a:solidFill>
                          <a:schemeClr val="dk1"/>
                        </a:solidFill>
                        <a:latin typeface="Arial" panose="020B0604020202020204" pitchFamily="34" charset="0"/>
                        <a:ea typeface="MS Mincho" panose="02020609040205080304" pitchFamily="49" charset="-128"/>
                        <a:cs typeface="Arial" panose="020B0604020202020204" pitchFamily="34" charset="0"/>
                      </a:endParaRPr>
                    </a:p>
                  </a:txBody>
                  <a:tcPr/>
                </a:tc>
                <a:extLst>
                  <a:ext uri="{0D108BD9-81ED-4DB2-BD59-A6C34878D82A}">
                    <a16:rowId xmlns:a16="http://schemas.microsoft.com/office/drawing/2014/main" val="138635200"/>
                  </a:ext>
                </a:extLst>
              </a:tr>
              <a:tr h="370840">
                <a:tc>
                  <a:txBody>
                    <a:bodyPr/>
                    <a:lstStyle/>
                    <a:p>
                      <a:pPr>
                        <a:lnSpc>
                          <a:spcPct val="150000"/>
                        </a:lnSpc>
                      </a:pPr>
                      <a:endParaRPr lang="mn-MN" sz="2000" b="0" i="0" u="none" strike="noStrike" kern="1200" baseline="0" dirty="0">
                        <a:solidFill>
                          <a:schemeClr val="dk1"/>
                        </a:solidFill>
                        <a:latin typeface="Arial" panose="020B0604020202020204" pitchFamily="34" charset="0"/>
                        <a:ea typeface="MS Mincho" panose="02020609040205080304" pitchFamily="49" charset="-128"/>
                        <a:cs typeface="Arial" panose="020B0604020202020204" pitchFamily="34" charset="0"/>
                      </a:endParaRPr>
                    </a:p>
                  </a:txBody>
                  <a:tcPr/>
                </a:tc>
                <a:tc>
                  <a:txBody>
                    <a:bodyPr/>
                    <a:lstStyle/>
                    <a:p>
                      <a:pPr>
                        <a:lnSpc>
                          <a:spcPct val="150000"/>
                        </a:lnSpc>
                      </a:pPr>
                      <a:r>
                        <a:rPr lang="ja-JP" altLang="en-US" sz="2000" b="1" i="0" u="none" strike="noStrike" kern="1200" baseline="0" dirty="0">
                          <a:solidFill>
                            <a:schemeClr val="dk1"/>
                          </a:solidFill>
                          <a:latin typeface="Arial" panose="020B0604020202020204" pitchFamily="34" charset="0"/>
                          <a:ea typeface="MS Mincho" panose="02020609040205080304" pitchFamily="49" charset="-128"/>
                          <a:cs typeface="Arial" panose="020B0604020202020204" pitchFamily="34" charset="0"/>
                        </a:rPr>
                        <a:t>改正法</a:t>
                      </a:r>
                      <a:r>
                        <a:rPr lang="ja-JP" altLang="en-US" sz="2000" b="0" i="0" u="none" strike="noStrike" kern="1200" baseline="0" dirty="0">
                          <a:solidFill>
                            <a:schemeClr val="dk1"/>
                          </a:solidFill>
                          <a:latin typeface="Arial" panose="020B0604020202020204" pitchFamily="34" charset="0"/>
                          <a:ea typeface="MS Mincho" panose="02020609040205080304" pitchFamily="49" charset="-128"/>
                          <a:cs typeface="Arial" panose="020B0604020202020204" pitchFamily="34" charset="0"/>
                        </a:rPr>
                        <a:t>：</a:t>
                      </a:r>
                      <a:r>
                        <a:rPr lang="en-US" altLang="ja-JP" sz="2000" b="1" i="0" u="none" strike="noStrike" kern="1200" baseline="0" dirty="0">
                          <a:solidFill>
                            <a:srgbClr val="00B0F0"/>
                          </a:solidFill>
                          <a:latin typeface="Arial" panose="020B0604020202020204" pitchFamily="34" charset="0"/>
                          <a:ea typeface="MS Mincho" panose="02020609040205080304" pitchFamily="49" charset="-128"/>
                          <a:cs typeface="Arial" panose="020B0604020202020204" pitchFamily="34" charset="0"/>
                        </a:rPr>
                        <a:t>4</a:t>
                      </a:r>
                      <a:r>
                        <a:rPr lang="ja-JP" altLang="en-US" sz="2000" b="1" i="0" u="none" strike="noStrike" kern="1200" baseline="0" dirty="0">
                          <a:solidFill>
                            <a:srgbClr val="00B0F0"/>
                          </a:solidFill>
                          <a:latin typeface="Arial" panose="020B0604020202020204" pitchFamily="34" charset="0"/>
                          <a:ea typeface="MS Mincho" panose="02020609040205080304" pitchFamily="49" charset="-128"/>
                          <a:cs typeface="Arial" panose="020B0604020202020204" pitchFamily="34" charset="0"/>
                        </a:rPr>
                        <a:t>条</a:t>
                      </a:r>
                      <a:r>
                        <a:rPr lang="en-US" altLang="ja-JP" sz="2000" b="1" i="0" u="none" strike="noStrike" kern="1200" baseline="0" dirty="0">
                          <a:solidFill>
                            <a:srgbClr val="00B0F0"/>
                          </a:solidFill>
                          <a:latin typeface="Arial" panose="020B0604020202020204" pitchFamily="34" charset="0"/>
                          <a:ea typeface="MS Mincho" panose="02020609040205080304" pitchFamily="49" charset="-128"/>
                          <a:cs typeface="Arial" panose="020B0604020202020204" pitchFamily="34" charset="0"/>
                        </a:rPr>
                        <a:t>1</a:t>
                      </a:r>
                      <a:r>
                        <a:rPr lang="ja-JP" altLang="en-US" sz="2000" b="1" i="0" u="none" strike="noStrike" kern="1200" baseline="0" dirty="0">
                          <a:solidFill>
                            <a:srgbClr val="00B0F0"/>
                          </a:solidFill>
                          <a:latin typeface="Arial" panose="020B0604020202020204" pitchFamily="34" charset="0"/>
                          <a:ea typeface="MS Mincho" panose="02020609040205080304" pitchFamily="49" charset="-128"/>
                          <a:cs typeface="Arial" panose="020B0604020202020204" pitchFamily="34" charset="0"/>
                        </a:rPr>
                        <a:t>項</a:t>
                      </a:r>
                      <a:r>
                        <a:rPr lang="en-US" altLang="ja-JP" sz="2000" b="1" i="0" u="none" strike="noStrike" kern="1200" baseline="0" dirty="0">
                          <a:solidFill>
                            <a:srgbClr val="00B0F0"/>
                          </a:solidFill>
                          <a:latin typeface="Arial" panose="020B0604020202020204" pitchFamily="34" charset="0"/>
                          <a:ea typeface="MS Mincho" panose="02020609040205080304" pitchFamily="49" charset="-128"/>
                          <a:cs typeface="Arial" panose="020B0604020202020204" pitchFamily="34" charset="0"/>
                        </a:rPr>
                        <a:t>8</a:t>
                      </a:r>
                      <a:r>
                        <a:rPr lang="ja-JP" altLang="en-US" sz="2000" b="1" i="0" u="none" strike="noStrike" kern="1200" baseline="0" dirty="0">
                          <a:solidFill>
                            <a:srgbClr val="00B0F0"/>
                          </a:solidFill>
                          <a:latin typeface="Arial" panose="020B0604020202020204" pitchFamily="34" charset="0"/>
                          <a:ea typeface="MS Mincho" panose="02020609040205080304" pitchFamily="49" charset="-128"/>
                          <a:cs typeface="Arial" panose="020B0604020202020204" pitchFamily="34" charset="0"/>
                        </a:rPr>
                        <a:t>号、</a:t>
                      </a:r>
                      <a:r>
                        <a:rPr lang="en-US" altLang="ja-JP" sz="2000" b="1" i="0" u="none" strike="noStrike" kern="1200" baseline="0" dirty="0">
                          <a:solidFill>
                            <a:srgbClr val="00B0F0"/>
                          </a:solidFill>
                          <a:latin typeface="Arial" panose="020B0604020202020204" pitchFamily="34" charset="0"/>
                          <a:ea typeface="MS Mincho" panose="02020609040205080304" pitchFamily="49" charset="-128"/>
                          <a:cs typeface="Arial" panose="020B0604020202020204" pitchFamily="34" charset="0"/>
                        </a:rPr>
                        <a:t>5</a:t>
                      </a:r>
                      <a:r>
                        <a:rPr lang="ja-JP" altLang="en-US" sz="2000" b="1" i="0" u="none" strike="noStrike" kern="1200" baseline="0" dirty="0">
                          <a:solidFill>
                            <a:srgbClr val="00B0F0"/>
                          </a:solidFill>
                          <a:latin typeface="Arial" panose="020B0604020202020204" pitchFamily="34" charset="0"/>
                          <a:ea typeface="MS Mincho" panose="02020609040205080304" pitchFamily="49" charset="-128"/>
                          <a:cs typeface="Arial" panose="020B0604020202020204" pitchFamily="34" charset="0"/>
                        </a:rPr>
                        <a:t>条、</a:t>
                      </a:r>
                      <a:r>
                        <a:rPr lang="en-US" altLang="ja-JP" sz="2000" b="1" i="0" u="none" strike="noStrike" kern="1200" baseline="0" dirty="0">
                          <a:solidFill>
                            <a:srgbClr val="00B0F0"/>
                          </a:solidFill>
                          <a:latin typeface="Arial" panose="020B0604020202020204" pitchFamily="34" charset="0"/>
                          <a:ea typeface="MS Mincho" panose="02020609040205080304" pitchFamily="49" charset="-128"/>
                          <a:cs typeface="Arial" panose="020B0604020202020204" pitchFamily="34" charset="0"/>
                        </a:rPr>
                        <a:t>6</a:t>
                      </a:r>
                      <a:r>
                        <a:rPr lang="ja-JP" altLang="en-US" sz="2000" b="1" i="0" u="none" strike="noStrike" kern="1200" baseline="0" dirty="0">
                          <a:solidFill>
                            <a:srgbClr val="00B0F0"/>
                          </a:solidFill>
                          <a:latin typeface="Arial" panose="020B0604020202020204" pitchFamily="34" charset="0"/>
                          <a:ea typeface="MS Mincho" panose="02020609040205080304" pitchFamily="49" charset="-128"/>
                          <a:cs typeface="Arial" panose="020B0604020202020204" pitchFamily="34" charset="0"/>
                        </a:rPr>
                        <a:t>条</a:t>
                      </a:r>
                      <a:r>
                        <a:rPr lang="en-US" altLang="ja-JP" sz="2000" b="1" i="0" u="none" strike="noStrike" kern="1200" baseline="0" dirty="0">
                          <a:solidFill>
                            <a:srgbClr val="00B0F0"/>
                          </a:solidFill>
                          <a:latin typeface="Arial" panose="020B0604020202020204" pitchFamily="34" charset="0"/>
                          <a:ea typeface="MS Mincho" panose="02020609040205080304" pitchFamily="49" charset="-128"/>
                          <a:cs typeface="Arial" panose="020B0604020202020204" pitchFamily="34" charset="0"/>
                        </a:rPr>
                        <a:t>1</a:t>
                      </a:r>
                      <a:r>
                        <a:rPr lang="ja-JP" altLang="en-US" sz="2000" b="1" i="0" u="none" strike="noStrike" kern="1200" baseline="0" dirty="0">
                          <a:solidFill>
                            <a:srgbClr val="00B0F0"/>
                          </a:solidFill>
                          <a:latin typeface="Arial" panose="020B0604020202020204" pitchFamily="34" charset="0"/>
                          <a:ea typeface="MS Mincho" panose="02020609040205080304" pitchFamily="49" charset="-128"/>
                          <a:cs typeface="Arial" panose="020B0604020202020204" pitchFamily="34" charset="0"/>
                        </a:rPr>
                        <a:t>項と</a:t>
                      </a:r>
                      <a:r>
                        <a:rPr lang="en-US" altLang="ja-JP" sz="2000" b="1" i="0" u="none" strike="noStrike" kern="1200" baseline="0" dirty="0">
                          <a:solidFill>
                            <a:srgbClr val="00B0F0"/>
                          </a:solidFill>
                          <a:latin typeface="Arial" panose="020B0604020202020204" pitchFamily="34" charset="0"/>
                          <a:ea typeface="MS Mincho" panose="02020609040205080304" pitchFamily="49" charset="-128"/>
                          <a:cs typeface="Arial" panose="020B0604020202020204" pitchFamily="34" charset="0"/>
                        </a:rPr>
                        <a:t>2</a:t>
                      </a:r>
                      <a:r>
                        <a:rPr lang="ja-JP" altLang="en-US" sz="2000" b="1" i="0" u="none" strike="noStrike" kern="1200" baseline="0" dirty="0">
                          <a:solidFill>
                            <a:srgbClr val="00B0F0"/>
                          </a:solidFill>
                          <a:latin typeface="Arial" panose="020B0604020202020204" pitchFamily="34" charset="0"/>
                          <a:ea typeface="MS Mincho" panose="02020609040205080304" pitchFamily="49" charset="-128"/>
                          <a:cs typeface="Arial" panose="020B0604020202020204" pitchFamily="34" charset="0"/>
                        </a:rPr>
                        <a:t>項、</a:t>
                      </a:r>
                      <a:r>
                        <a:rPr lang="en-US" altLang="ja-JP" sz="2000" b="1" i="0" u="none" strike="noStrike" kern="1200" baseline="0" dirty="0">
                          <a:solidFill>
                            <a:srgbClr val="00B0F0"/>
                          </a:solidFill>
                          <a:latin typeface="Arial" panose="020B0604020202020204" pitchFamily="34" charset="0"/>
                          <a:ea typeface="MS Mincho" panose="02020609040205080304" pitchFamily="49" charset="-128"/>
                          <a:cs typeface="Arial" panose="020B0604020202020204" pitchFamily="34" charset="0"/>
                        </a:rPr>
                        <a:t>20</a:t>
                      </a:r>
                      <a:r>
                        <a:rPr lang="ja-JP" altLang="en-US" sz="2000" b="1" i="0" u="none" strike="noStrike" kern="1200" baseline="0" dirty="0">
                          <a:solidFill>
                            <a:srgbClr val="00B0F0"/>
                          </a:solidFill>
                          <a:latin typeface="Arial" panose="020B0604020202020204" pitchFamily="34" charset="0"/>
                          <a:ea typeface="MS Mincho" panose="02020609040205080304" pitchFamily="49" charset="-128"/>
                          <a:cs typeface="Arial" panose="020B0604020202020204" pitchFamily="34" charset="0"/>
                        </a:rPr>
                        <a:t>条</a:t>
                      </a:r>
                      <a:endParaRPr lang="mn-MN" sz="2000" b="1" i="0" u="none" strike="noStrike" kern="1200" baseline="0" dirty="0">
                        <a:solidFill>
                          <a:srgbClr val="00B0F0"/>
                        </a:solidFill>
                        <a:latin typeface="Arial" panose="020B0604020202020204" pitchFamily="34" charset="0"/>
                        <a:ea typeface="MS Mincho" panose="02020609040205080304" pitchFamily="49" charset="-128"/>
                        <a:cs typeface="Arial" panose="020B0604020202020204" pitchFamily="34" charset="0"/>
                      </a:endParaRPr>
                    </a:p>
                  </a:txBody>
                  <a:tcPr/>
                </a:tc>
                <a:extLst>
                  <a:ext uri="{0D108BD9-81ED-4DB2-BD59-A6C34878D82A}">
                    <a16:rowId xmlns:a16="http://schemas.microsoft.com/office/drawing/2014/main" val="3570435955"/>
                  </a:ext>
                </a:extLst>
              </a:tr>
            </a:tbl>
          </a:graphicData>
        </a:graphic>
      </p:graphicFrame>
      <p:sp>
        <p:nvSpPr>
          <p:cNvPr id="3" name="Footer Placeholder 2">
            <a:extLst>
              <a:ext uri="{FF2B5EF4-FFF2-40B4-BE49-F238E27FC236}">
                <a16:creationId xmlns:a16="http://schemas.microsoft.com/office/drawing/2014/main" id="{AEDE3EE4-9F12-4026-A64A-6F4515EBC53D}"/>
              </a:ext>
            </a:extLst>
          </p:cNvPr>
          <p:cNvSpPr>
            <a:spLocks noGrp="1"/>
          </p:cNvSpPr>
          <p:nvPr>
            <p:ph type="ftr" sz="quarter" idx="11"/>
          </p:nvPr>
        </p:nvSpPr>
        <p:spPr/>
        <p:txBody>
          <a:bodyPr/>
          <a:lstStyle/>
          <a:p>
            <a:r>
              <a:rPr lang="en-US" b="1" dirty="0">
                <a:solidFill>
                  <a:srgbClr val="00B0F0"/>
                </a:solidFill>
                <a:latin typeface="Arial" panose="020B0604020202020204" pitchFamily="34" charset="0"/>
                <a:ea typeface="MS Mincho" panose="02020609040205080304" pitchFamily="49" charset="-128"/>
                <a:cs typeface="Arial" panose="020B0604020202020204" pitchFamily="34" charset="0"/>
              </a:rPr>
              <a:t>@ANTT</a:t>
            </a:r>
            <a:r>
              <a:rPr lang="ja-JP" altLang="en-US" b="1" dirty="0">
                <a:solidFill>
                  <a:srgbClr val="00B0F0"/>
                </a:solidFill>
                <a:latin typeface="Arial" panose="020B0604020202020204" pitchFamily="34" charset="0"/>
                <a:ea typeface="MS Mincho" panose="02020609040205080304" pitchFamily="49" charset="-128"/>
                <a:cs typeface="Arial" panose="020B0604020202020204" pitchFamily="34" charset="0"/>
              </a:rPr>
              <a:t>コンサルティング</a:t>
            </a:r>
            <a:endParaRPr lang="en-US" b="1" dirty="0">
              <a:solidFill>
                <a:srgbClr val="00B0F0"/>
              </a:solidFill>
              <a:latin typeface="Arial" panose="020B0604020202020204" pitchFamily="34" charset="0"/>
              <a:ea typeface="MS Mincho" panose="02020609040205080304" pitchFamily="49" charset="-128"/>
              <a:cs typeface="Arial" panose="020B0604020202020204" pitchFamily="34" charset="0"/>
            </a:endParaRPr>
          </a:p>
        </p:txBody>
      </p:sp>
      <p:pic>
        <p:nvPicPr>
          <p:cNvPr id="6" name="Picture 5">
            <a:extLst>
              <a:ext uri="{FF2B5EF4-FFF2-40B4-BE49-F238E27FC236}">
                <a16:creationId xmlns:a16="http://schemas.microsoft.com/office/drawing/2014/main" id="{C832E771-AE28-4FF1-A6AB-59234884473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67383" y="144781"/>
            <a:ext cx="2246429" cy="702009"/>
          </a:xfrm>
          <a:prstGeom prst="rect">
            <a:avLst/>
          </a:prstGeom>
        </p:spPr>
      </p:pic>
      <p:sp>
        <p:nvSpPr>
          <p:cNvPr id="7" name="Slide Number Placeholder 6">
            <a:extLst>
              <a:ext uri="{FF2B5EF4-FFF2-40B4-BE49-F238E27FC236}">
                <a16:creationId xmlns:a16="http://schemas.microsoft.com/office/drawing/2014/main" id="{F6F7A50C-50C7-4642-B35E-96E39B94C39F}"/>
              </a:ext>
            </a:extLst>
          </p:cNvPr>
          <p:cNvSpPr>
            <a:spLocks noGrp="1"/>
          </p:cNvSpPr>
          <p:nvPr>
            <p:ph type="sldNum" sz="quarter" idx="12"/>
          </p:nvPr>
        </p:nvSpPr>
        <p:spPr/>
        <p:txBody>
          <a:bodyPr/>
          <a:lstStyle/>
          <a:p>
            <a:fld id="{8C3FA8B5-53A0-4987-93BC-A0BD009116E8}" type="slidenum">
              <a:rPr lang="en-US" smtClean="0">
                <a:latin typeface="Arial" panose="020B0604020202020204" pitchFamily="34" charset="0"/>
                <a:cs typeface="Arial" panose="020B0604020202020204" pitchFamily="34" charset="0"/>
              </a:rPr>
              <a:t>25</a:t>
            </a:fld>
            <a:endParaRPr lang="en-US">
              <a:latin typeface="Arial" panose="020B0604020202020204" pitchFamily="34" charset="0"/>
              <a:cs typeface="Arial" panose="020B0604020202020204" pitchFamily="34" charset="0"/>
            </a:endParaRPr>
          </a:p>
        </p:txBody>
      </p:sp>
      <p:cxnSp>
        <p:nvCxnSpPr>
          <p:cNvPr id="8" name="Straight Connector 7">
            <a:extLst>
              <a:ext uri="{FF2B5EF4-FFF2-40B4-BE49-F238E27FC236}">
                <a16:creationId xmlns:a16="http://schemas.microsoft.com/office/drawing/2014/main" id="{52E1835D-B638-4674-A8D7-4A30A344C72C}"/>
              </a:ext>
            </a:extLst>
          </p:cNvPr>
          <p:cNvCxnSpPr/>
          <p:nvPr/>
        </p:nvCxnSpPr>
        <p:spPr>
          <a:xfrm>
            <a:off x="838200" y="1252025"/>
            <a:ext cx="8784102" cy="0"/>
          </a:xfrm>
          <a:prstGeom prst="line">
            <a:avLst/>
          </a:prstGeom>
          <a:ln w="19050">
            <a:solidFill>
              <a:srgbClr val="00B0F0"/>
            </a:solidFill>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865011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B17509-77EA-4E0B-AB82-0DB99831A77F}"/>
              </a:ext>
            </a:extLst>
          </p:cNvPr>
          <p:cNvSpPr>
            <a:spLocks noGrp="1"/>
          </p:cNvSpPr>
          <p:nvPr>
            <p:ph type="title"/>
          </p:nvPr>
        </p:nvSpPr>
        <p:spPr>
          <a:xfrm>
            <a:off x="838200" y="365126"/>
            <a:ext cx="8784102" cy="886900"/>
          </a:xfrm>
        </p:spPr>
        <p:txBody>
          <a:bodyPr>
            <a:normAutofit/>
          </a:bodyPr>
          <a:lstStyle/>
          <a:p>
            <a:r>
              <a:rPr lang="ja-JP" altLang="en-US" sz="4000" dirty="0">
                <a:latin typeface="MS Mincho" panose="02020609040205080304" pitchFamily="49" charset="-128"/>
                <a:ea typeface="MS Mincho" panose="02020609040205080304" pitchFamily="49" charset="-128"/>
              </a:rPr>
              <a:t>法律違反における法的責任</a:t>
            </a:r>
            <a:r>
              <a:rPr lang="en-US" altLang="ja-JP" sz="4000" dirty="0">
                <a:latin typeface="MS Mincho" panose="02020609040205080304" pitchFamily="49" charset="-128"/>
                <a:ea typeface="MS Mincho" panose="02020609040205080304" pitchFamily="49" charset="-128"/>
              </a:rPr>
              <a:t>	</a:t>
            </a:r>
            <a:endParaRPr lang="en-US" sz="4000" dirty="0">
              <a:latin typeface="MS Mincho" panose="02020609040205080304" pitchFamily="49" charset="-128"/>
              <a:ea typeface="MS Mincho" panose="02020609040205080304" pitchFamily="49" charset="-128"/>
            </a:endParaRPr>
          </a:p>
        </p:txBody>
      </p:sp>
      <p:graphicFrame>
        <p:nvGraphicFramePr>
          <p:cNvPr id="4" name="Content Placeholder 3">
            <a:extLst>
              <a:ext uri="{FF2B5EF4-FFF2-40B4-BE49-F238E27FC236}">
                <a16:creationId xmlns:a16="http://schemas.microsoft.com/office/drawing/2014/main" id="{494DD76A-3AEB-4E21-826F-C1D089C4B817}"/>
              </a:ext>
            </a:extLst>
          </p:cNvPr>
          <p:cNvGraphicFramePr>
            <a:graphicFrameLocks noGrp="1"/>
          </p:cNvGraphicFramePr>
          <p:nvPr>
            <p:ph idx="1"/>
            <p:extLst>
              <p:ext uri="{D42A27DB-BD31-4B8C-83A1-F6EECF244321}">
                <p14:modId xmlns:p14="http://schemas.microsoft.com/office/powerpoint/2010/main" val="3334152680"/>
              </p:ext>
            </p:extLst>
          </p:nvPr>
        </p:nvGraphicFramePr>
        <p:xfrm>
          <a:off x="838200" y="1893970"/>
          <a:ext cx="10515600" cy="3009964"/>
        </p:xfrm>
        <a:graphic>
          <a:graphicData uri="http://schemas.openxmlformats.org/drawingml/2006/table">
            <a:tbl>
              <a:tblPr firstRow="1" bandRow="1">
                <a:tableStyleId>{3B4B98B0-60AC-42C2-AFA5-B58CD77FA1E5}</a:tableStyleId>
              </a:tblPr>
              <a:tblGrid>
                <a:gridCol w="5257800">
                  <a:extLst>
                    <a:ext uri="{9D8B030D-6E8A-4147-A177-3AD203B41FA5}">
                      <a16:colId xmlns:a16="http://schemas.microsoft.com/office/drawing/2014/main" val="2357330991"/>
                    </a:ext>
                  </a:extLst>
                </a:gridCol>
                <a:gridCol w="5257800">
                  <a:extLst>
                    <a:ext uri="{9D8B030D-6E8A-4147-A177-3AD203B41FA5}">
                      <a16:colId xmlns:a16="http://schemas.microsoft.com/office/drawing/2014/main" val="214061626"/>
                    </a:ext>
                  </a:extLst>
                </a:gridCol>
              </a:tblGrid>
              <a:tr h="370840">
                <a:tc>
                  <a:txBody>
                    <a:bodyPr/>
                    <a:lstStyle/>
                    <a:p>
                      <a:pPr>
                        <a:lnSpc>
                          <a:spcPct val="150000"/>
                        </a:lnSpc>
                      </a:pPr>
                      <a:r>
                        <a:rPr lang="ja-JP" altLang="en-US" dirty="0">
                          <a:latin typeface="Arial" panose="020B0604020202020204" pitchFamily="34" charset="0"/>
                          <a:ea typeface="MS Mincho" panose="02020609040205080304" pitchFamily="49" charset="-128"/>
                          <a:cs typeface="Arial" panose="020B0604020202020204" pitchFamily="34" charset="0"/>
                        </a:rPr>
                        <a:t>行政処罰法（</a:t>
                      </a:r>
                      <a:r>
                        <a:rPr lang="en-US" altLang="ja-JP" dirty="0">
                          <a:latin typeface="Arial" panose="020B0604020202020204" pitchFamily="34" charset="0"/>
                          <a:ea typeface="MS Mincho" panose="02020609040205080304" pitchFamily="49" charset="-128"/>
                          <a:cs typeface="Arial" panose="020B0604020202020204" pitchFamily="34" charset="0"/>
                        </a:rPr>
                        <a:t>2017</a:t>
                      </a:r>
                      <a:r>
                        <a:rPr lang="ja-JP" altLang="en-US" dirty="0">
                          <a:latin typeface="Arial" panose="020B0604020202020204" pitchFamily="34" charset="0"/>
                          <a:ea typeface="MS Mincho" panose="02020609040205080304" pitchFamily="49" charset="-128"/>
                          <a:cs typeface="Arial" panose="020B0604020202020204" pitchFamily="34" charset="0"/>
                        </a:rPr>
                        <a:t>）</a:t>
                      </a:r>
                      <a:endParaRPr lang="en-US" dirty="0">
                        <a:latin typeface="Arial" panose="020B0604020202020204" pitchFamily="34" charset="0"/>
                        <a:ea typeface="MS Mincho" panose="02020609040205080304" pitchFamily="49" charset="-128"/>
                        <a:cs typeface="Arial" panose="020B0604020202020204" pitchFamily="34" charset="0"/>
                      </a:endParaRPr>
                    </a:p>
                  </a:txBody>
                  <a:tcPr/>
                </a:tc>
                <a:tc>
                  <a:txBody>
                    <a:bodyPr/>
                    <a:lstStyle/>
                    <a:p>
                      <a:pPr>
                        <a:lnSpc>
                          <a:spcPct val="150000"/>
                        </a:lnSpc>
                      </a:pPr>
                      <a:r>
                        <a:rPr lang="ja-JP" altLang="en-US" dirty="0">
                          <a:latin typeface="Arial" panose="020B0604020202020204" pitchFamily="34" charset="0"/>
                          <a:ea typeface="MS Mincho" panose="02020609040205080304" pitchFamily="49" charset="-128"/>
                          <a:cs typeface="Arial" panose="020B0604020202020204" pitchFamily="34" charset="0"/>
                        </a:rPr>
                        <a:t>刑法（</a:t>
                      </a:r>
                      <a:r>
                        <a:rPr lang="en-US" altLang="ja-JP" dirty="0">
                          <a:latin typeface="Arial" panose="020B0604020202020204" pitchFamily="34" charset="0"/>
                          <a:ea typeface="MS Mincho" panose="02020609040205080304" pitchFamily="49" charset="-128"/>
                          <a:cs typeface="Arial" panose="020B0604020202020204" pitchFamily="34" charset="0"/>
                        </a:rPr>
                        <a:t>2015</a:t>
                      </a:r>
                      <a:r>
                        <a:rPr lang="ja-JP" altLang="en-US" dirty="0">
                          <a:latin typeface="Arial" panose="020B0604020202020204" pitchFamily="34" charset="0"/>
                          <a:ea typeface="MS Mincho" panose="02020609040205080304" pitchFamily="49" charset="-128"/>
                          <a:cs typeface="Arial" panose="020B0604020202020204" pitchFamily="34" charset="0"/>
                        </a:rPr>
                        <a:t>）</a:t>
                      </a:r>
                      <a:endParaRPr lang="en-US" dirty="0">
                        <a:latin typeface="Arial" panose="020B0604020202020204" pitchFamily="34" charset="0"/>
                        <a:ea typeface="MS Mincho" panose="02020609040205080304" pitchFamily="49" charset="-128"/>
                        <a:cs typeface="Arial" panose="020B0604020202020204" pitchFamily="34" charset="0"/>
                      </a:endParaRPr>
                    </a:p>
                  </a:txBody>
                  <a:tcPr/>
                </a:tc>
                <a:extLst>
                  <a:ext uri="{0D108BD9-81ED-4DB2-BD59-A6C34878D82A}">
                    <a16:rowId xmlns:a16="http://schemas.microsoft.com/office/drawing/2014/main" val="3587040712"/>
                  </a:ext>
                </a:extLst>
              </a:tr>
              <a:tr h="370840">
                <a:tc>
                  <a:txBody>
                    <a:bodyPr/>
                    <a:lstStyle/>
                    <a:p>
                      <a:pPr>
                        <a:lnSpc>
                          <a:spcPct val="150000"/>
                        </a:lnSpc>
                      </a:pPr>
                      <a:r>
                        <a:rPr lang="ja-JP" altLang="en-US" dirty="0">
                          <a:latin typeface="Arial" panose="020B0604020202020204" pitchFamily="34" charset="0"/>
                          <a:ea typeface="MS Mincho" panose="02020609040205080304" pitchFamily="49" charset="-128"/>
                          <a:cs typeface="Arial" panose="020B0604020202020204" pitchFamily="34" charset="0"/>
                        </a:rPr>
                        <a:t>第</a:t>
                      </a:r>
                      <a:r>
                        <a:rPr lang="en-US" altLang="ja-JP" dirty="0">
                          <a:latin typeface="Arial" panose="020B0604020202020204" pitchFamily="34" charset="0"/>
                          <a:ea typeface="MS Mincho" panose="02020609040205080304" pitchFamily="49" charset="-128"/>
                          <a:cs typeface="Arial" panose="020B0604020202020204" pitchFamily="34" charset="0"/>
                        </a:rPr>
                        <a:t>11</a:t>
                      </a:r>
                      <a:r>
                        <a:rPr lang="ja-JP" altLang="en-US" dirty="0">
                          <a:latin typeface="Arial" panose="020B0604020202020204" pitchFamily="34" charset="0"/>
                          <a:ea typeface="MS Mincho" panose="02020609040205080304" pitchFamily="49" charset="-128"/>
                          <a:cs typeface="Arial" panose="020B0604020202020204" pitchFamily="34" charset="0"/>
                        </a:rPr>
                        <a:t>条</a:t>
                      </a:r>
                      <a:r>
                        <a:rPr lang="en-US" altLang="ja-JP" dirty="0">
                          <a:latin typeface="Arial" panose="020B0604020202020204" pitchFamily="34" charset="0"/>
                          <a:ea typeface="MS Mincho" panose="02020609040205080304" pitchFamily="49" charset="-128"/>
                          <a:cs typeface="Arial" panose="020B0604020202020204" pitchFamily="34" charset="0"/>
                        </a:rPr>
                        <a:t>19</a:t>
                      </a:r>
                      <a:r>
                        <a:rPr lang="ja-JP" altLang="en-US" dirty="0">
                          <a:latin typeface="Arial" panose="020B0604020202020204" pitchFamily="34" charset="0"/>
                          <a:ea typeface="MS Mincho" panose="02020609040205080304" pitchFamily="49" charset="-128"/>
                          <a:cs typeface="Arial" panose="020B0604020202020204" pitchFamily="34" charset="0"/>
                        </a:rPr>
                        <a:t>項：租税法違反</a:t>
                      </a:r>
                      <a:endParaRPr lang="en-US" altLang="ja-JP" dirty="0">
                        <a:latin typeface="Arial" panose="020B0604020202020204" pitchFamily="34" charset="0"/>
                        <a:ea typeface="MS Mincho" panose="02020609040205080304" pitchFamily="49" charset="-128"/>
                        <a:cs typeface="Arial" panose="020B0604020202020204" pitchFamily="34" charset="0"/>
                      </a:endParaRPr>
                    </a:p>
                    <a:p>
                      <a:pPr marL="285750" indent="-285750">
                        <a:lnSpc>
                          <a:spcPct val="150000"/>
                        </a:lnSpc>
                        <a:buFont typeface="Wingdings" panose="05000000000000000000" pitchFamily="2" charset="2"/>
                        <a:buChar char="q"/>
                      </a:pPr>
                      <a:r>
                        <a:rPr lang="ja-JP" altLang="en-US" dirty="0">
                          <a:latin typeface="Arial" panose="020B0604020202020204" pitchFamily="34" charset="0"/>
                          <a:ea typeface="MS Mincho" panose="02020609040205080304" pitchFamily="49" charset="-128"/>
                          <a:cs typeface="Arial" panose="020B0604020202020204" pitchFamily="34" charset="0"/>
                        </a:rPr>
                        <a:t>個人に対する罰金</a:t>
                      </a:r>
                      <a:endParaRPr lang="en-US" altLang="ja-JP" dirty="0">
                        <a:latin typeface="Arial" panose="020B0604020202020204" pitchFamily="34" charset="0"/>
                        <a:ea typeface="MS Mincho" panose="02020609040205080304" pitchFamily="49" charset="-128"/>
                        <a:cs typeface="Arial" panose="020B0604020202020204" pitchFamily="34" charset="0"/>
                      </a:endParaRPr>
                    </a:p>
                    <a:p>
                      <a:pPr marL="285750" indent="-285750">
                        <a:lnSpc>
                          <a:spcPct val="150000"/>
                        </a:lnSpc>
                        <a:buFont typeface="Wingdings" panose="05000000000000000000" pitchFamily="2" charset="2"/>
                        <a:buChar char="q"/>
                      </a:pPr>
                      <a:r>
                        <a:rPr lang="ja-JP" altLang="en-US" dirty="0">
                          <a:latin typeface="Arial" panose="020B0604020202020204" pitchFamily="34" charset="0"/>
                          <a:ea typeface="MS Mincho" panose="02020609040205080304" pitchFamily="49" charset="-128"/>
                          <a:cs typeface="Arial" panose="020B0604020202020204" pitchFamily="34" charset="0"/>
                        </a:rPr>
                        <a:t>違反行為により</a:t>
                      </a:r>
                      <a:r>
                        <a:rPr lang="en-US" altLang="ja-JP" dirty="0">
                          <a:latin typeface="Arial" panose="020B0604020202020204" pitchFamily="34" charset="0"/>
                          <a:ea typeface="MS Mincho" panose="02020609040205080304" pitchFamily="49" charset="-128"/>
                          <a:cs typeface="Arial" panose="020B0604020202020204" pitchFamily="34" charset="0"/>
                        </a:rPr>
                        <a:t>100</a:t>
                      </a:r>
                      <a:r>
                        <a:rPr lang="mn-MN" altLang="ja-JP" dirty="0">
                          <a:latin typeface="Arial" panose="020B0604020202020204" pitchFamily="34" charset="0"/>
                          <a:ea typeface="MS Mincho" panose="02020609040205080304" pitchFamily="49" charset="-128"/>
                          <a:cs typeface="Arial" panose="020B0604020202020204" pitchFamily="34" charset="0"/>
                        </a:rPr>
                        <a:t>,</a:t>
                      </a:r>
                      <a:r>
                        <a:rPr lang="en-US" altLang="ja-JP" dirty="0">
                          <a:latin typeface="Arial" panose="020B0604020202020204" pitchFamily="34" charset="0"/>
                          <a:ea typeface="MS Mincho" panose="02020609040205080304" pitchFamily="49" charset="-128"/>
                          <a:cs typeface="Arial" panose="020B0604020202020204" pitchFamily="34" charset="0"/>
                        </a:rPr>
                        <a:t>000MNT</a:t>
                      </a:r>
                      <a:r>
                        <a:rPr lang="mn-MN" altLang="ja-JP" dirty="0">
                          <a:latin typeface="Arial" panose="020B0604020202020204" pitchFamily="34" charset="0"/>
                          <a:ea typeface="MS Mincho" panose="02020609040205080304" pitchFamily="49" charset="-128"/>
                          <a:cs typeface="Arial" panose="020B0604020202020204" pitchFamily="34" charset="0"/>
                        </a:rPr>
                        <a:t>-</a:t>
                      </a:r>
                      <a:r>
                        <a:rPr lang="en-US" altLang="ja-JP" dirty="0">
                          <a:latin typeface="Arial" panose="020B0604020202020204" pitchFamily="34" charset="0"/>
                          <a:ea typeface="MS Mincho" panose="02020609040205080304" pitchFamily="49" charset="-128"/>
                          <a:cs typeface="Arial" panose="020B0604020202020204" pitchFamily="34" charset="0"/>
                        </a:rPr>
                        <a:t>1</a:t>
                      </a:r>
                      <a:r>
                        <a:rPr lang="mn-MN" altLang="ja-JP" dirty="0">
                          <a:latin typeface="Arial" panose="020B0604020202020204" pitchFamily="34" charset="0"/>
                          <a:ea typeface="MS Mincho" panose="02020609040205080304" pitchFamily="49" charset="-128"/>
                          <a:cs typeface="Arial" panose="020B0604020202020204" pitchFamily="34" charset="0"/>
                        </a:rPr>
                        <a:t>,</a:t>
                      </a:r>
                      <a:r>
                        <a:rPr lang="en-US" altLang="ja-JP" dirty="0">
                          <a:latin typeface="Arial" panose="020B0604020202020204" pitchFamily="34" charset="0"/>
                          <a:ea typeface="MS Mincho" panose="02020609040205080304" pitchFamily="49" charset="-128"/>
                          <a:cs typeface="Arial" panose="020B0604020202020204" pitchFamily="34" charset="0"/>
                        </a:rPr>
                        <a:t>500</a:t>
                      </a:r>
                      <a:r>
                        <a:rPr lang="mn-MN" altLang="ja-JP" dirty="0">
                          <a:latin typeface="Arial" panose="020B0604020202020204" pitchFamily="34" charset="0"/>
                          <a:ea typeface="MS Mincho" panose="02020609040205080304" pitchFamily="49" charset="-128"/>
                          <a:cs typeface="Arial" panose="020B0604020202020204" pitchFamily="34" charset="0"/>
                        </a:rPr>
                        <a:t>,</a:t>
                      </a:r>
                      <a:r>
                        <a:rPr lang="en-US" altLang="ja-JP" dirty="0">
                          <a:latin typeface="Arial" panose="020B0604020202020204" pitchFamily="34" charset="0"/>
                          <a:ea typeface="MS Mincho" panose="02020609040205080304" pitchFamily="49" charset="-128"/>
                          <a:cs typeface="Arial" panose="020B0604020202020204" pitchFamily="34" charset="0"/>
                        </a:rPr>
                        <a:t>000MNT</a:t>
                      </a:r>
                      <a:endParaRPr lang="en-US" dirty="0">
                        <a:latin typeface="Arial" panose="020B0604020202020204" pitchFamily="34" charset="0"/>
                        <a:ea typeface="MS Mincho" panose="02020609040205080304" pitchFamily="49" charset="-128"/>
                        <a:cs typeface="Arial" panose="020B0604020202020204" pitchFamily="34" charset="0"/>
                      </a:endParaRPr>
                    </a:p>
                  </a:txBody>
                  <a:tcPr/>
                </a:tc>
                <a:tc>
                  <a:txBody>
                    <a:bodyPr/>
                    <a:lstStyle/>
                    <a:p>
                      <a:pPr fontAlgn="t">
                        <a:lnSpc>
                          <a:spcPct val="150000"/>
                        </a:lnSpc>
                      </a:pPr>
                      <a:r>
                        <a:rPr lang="ja-JP" altLang="en-US" sz="1800" kern="1200" dirty="0">
                          <a:effectLst/>
                          <a:latin typeface="Arial" panose="020B0604020202020204" pitchFamily="34" charset="0"/>
                          <a:ea typeface="MS Mincho" panose="02020609040205080304" pitchFamily="49" charset="-128"/>
                          <a:cs typeface="Arial" panose="020B0604020202020204" pitchFamily="34" charset="0"/>
                        </a:rPr>
                        <a:t>第</a:t>
                      </a:r>
                      <a:r>
                        <a:rPr lang="en-US" altLang="ja-JP" sz="1800" kern="1200" dirty="0">
                          <a:effectLst/>
                          <a:latin typeface="Arial" panose="020B0604020202020204" pitchFamily="34" charset="0"/>
                          <a:ea typeface="MS Mincho" panose="02020609040205080304" pitchFamily="49" charset="-128"/>
                          <a:cs typeface="Arial" panose="020B0604020202020204" pitchFamily="34" charset="0"/>
                        </a:rPr>
                        <a:t>18</a:t>
                      </a:r>
                      <a:r>
                        <a:rPr lang="ja-JP" altLang="en-US" sz="1800" kern="1200" dirty="0">
                          <a:effectLst/>
                          <a:latin typeface="Arial" panose="020B0604020202020204" pitchFamily="34" charset="0"/>
                          <a:ea typeface="MS Mincho" panose="02020609040205080304" pitchFamily="49" charset="-128"/>
                          <a:cs typeface="Arial" panose="020B0604020202020204" pitchFamily="34" charset="0"/>
                        </a:rPr>
                        <a:t>条</a:t>
                      </a:r>
                      <a:r>
                        <a:rPr lang="en-US" altLang="ja-JP" sz="1800" kern="1200" dirty="0">
                          <a:effectLst/>
                          <a:latin typeface="Arial" panose="020B0604020202020204" pitchFamily="34" charset="0"/>
                          <a:ea typeface="MS Mincho" panose="02020609040205080304" pitchFamily="49" charset="-128"/>
                          <a:cs typeface="Arial" panose="020B0604020202020204" pitchFamily="34" charset="0"/>
                        </a:rPr>
                        <a:t>3</a:t>
                      </a:r>
                      <a:r>
                        <a:rPr lang="ja-JP" altLang="en-US" sz="1800" kern="1200" dirty="0">
                          <a:effectLst/>
                          <a:latin typeface="Arial" panose="020B0604020202020204" pitchFamily="34" charset="0"/>
                          <a:ea typeface="MS Mincho" panose="02020609040205080304" pitchFamily="49" charset="-128"/>
                          <a:cs typeface="Arial" panose="020B0604020202020204" pitchFamily="34" charset="0"/>
                        </a:rPr>
                        <a:t>項：脱税</a:t>
                      </a:r>
                      <a:endParaRPr lang="en-US" sz="1800" kern="1200" dirty="0">
                        <a:effectLst/>
                        <a:latin typeface="Arial" panose="020B0604020202020204" pitchFamily="34" charset="0"/>
                        <a:ea typeface="MS Mincho" panose="02020609040205080304" pitchFamily="49" charset="-128"/>
                        <a:cs typeface="Arial" panose="020B0604020202020204" pitchFamily="34" charset="0"/>
                      </a:endParaRPr>
                    </a:p>
                    <a:p>
                      <a:pPr fontAlgn="t">
                        <a:lnSpc>
                          <a:spcPct val="150000"/>
                        </a:lnSpc>
                      </a:pPr>
                      <a:r>
                        <a:rPr lang="ja-JP" altLang="en-US" sz="1800" kern="1200" dirty="0">
                          <a:effectLst/>
                          <a:latin typeface="Arial" panose="020B0604020202020204" pitchFamily="34" charset="0"/>
                          <a:ea typeface="MS Mincho" panose="02020609040205080304" pitchFamily="49" charset="-128"/>
                          <a:cs typeface="Arial" panose="020B0604020202020204" pitchFamily="34" charset="0"/>
                        </a:rPr>
                        <a:t>納税者は、脱税する目的で課税対象所得、財産、商品・サービスを虚偽で確定した場合、隠した場合には、罰金（</a:t>
                      </a:r>
                      <a:r>
                        <a:rPr lang="en-US" altLang="ja-JP" sz="1800" kern="1200" dirty="0">
                          <a:effectLst/>
                          <a:latin typeface="Arial" panose="020B0604020202020204" pitchFamily="34" charset="0"/>
                          <a:ea typeface="MS Mincho" panose="02020609040205080304" pitchFamily="49" charset="-128"/>
                          <a:cs typeface="Arial" panose="020B0604020202020204" pitchFamily="34" charset="0"/>
                        </a:rPr>
                        <a:t>450000MNT</a:t>
                      </a:r>
                      <a:r>
                        <a:rPr lang="ja-JP" altLang="en-US" sz="1800" kern="1200" dirty="0">
                          <a:effectLst/>
                          <a:latin typeface="Arial" panose="020B0604020202020204" pitchFamily="34" charset="0"/>
                          <a:ea typeface="MS Mincho" panose="02020609040205080304" pitchFamily="49" charset="-128"/>
                          <a:cs typeface="Arial" panose="020B0604020202020204" pitchFamily="34" charset="0"/>
                        </a:rPr>
                        <a:t>～</a:t>
                      </a:r>
                      <a:r>
                        <a:rPr lang="en-US" altLang="ja-JP" sz="1800" kern="1200" dirty="0">
                          <a:effectLst/>
                          <a:latin typeface="Arial" panose="020B0604020202020204" pitchFamily="34" charset="0"/>
                          <a:ea typeface="MS Mincho" panose="02020609040205080304" pitchFamily="49" charset="-128"/>
                          <a:cs typeface="Arial" panose="020B0604020202020204" pitchFamily="34" charset="0"/>
                        </a:rPr>
                        <a:t>5400000MNT</a:t>
                      </a:r>
                      <a:r>
                        <a:rPr lang="ja-JP" altLang="en-US" sz="1800" kern="1200" dirty="0">
                          <a:effectLst/>
                          <a:latin typeface="Arial" panose="020B0604020202020204" pitchFamily="34" charset="0"/>
                          <a:ea typeface="MS Mincho" panose="02020609040205080304" pitchFamily="49" charset="-128"/>
                          <a:cs typeface="Arial" panose="020B0604020202020204" pitchFamily="34" charset="0"/>
                        </a:rPr>
                        <a:t>）、強制労働（</a:t>
                      </a:r>
                      <a:r>
                        <a:rPr lang="en-US" altLang="ja-JP" sz="1800" kern="1200" dirty="0">
                          <a:effectLst/>
                          <a:latin typeface="Arial" panose="020B0604020202020204" pitchFamily="34" charset="0"/>
                          <a:ea typeface="MS Mincho" panose="02020609040205080304" pitchFamily="49" charset="-128"/>
                          <a:cs typeface="Arial" panose="020B0604020202020204" pitchFamily="34" charset="0"/>
                        </a:rPr>
                        <a:t>240</a:t>
                      </a:r>
                      <a:r>
                        <a:rPr lang="ja-JP" altLang="en-US" sz="1800" kern="1200" dirty="0">
                          <a:effectLst/>
                          <a:latin typeface="Arial" panose="020B0604020202020204" pitchFamily="34" charset="0"/>
                          <a:ea typeface="MS Mincho" panose="02020609040205080304" pitchFamily="49" charset="-128"/>
                          <a:cs typeface="Arial" panose="020B0604020202020204" pitchFamily="34" charset="0"/>
                        </a:rPr>
                        <a:t>時間～</a:t>
                      </a:r>
                      <a:r>
                        <a:rPr lang="en-US" altLang="ja-JP" sz="1800" kern="1200" dirty="0">
                          <a:effectLst/>
                          <a:latin typeface="Arial" panose="020B0604020202020204" pitchFamily="34" charset="0"/>
                          <a:ea typeface="MS Mincho" panose="02020609040205080304" pitchFamily="49" charset="-128"/>
                          <a:cs typeface="Arial" panose="020B0604020202020204" pitchFamily="34" charset="0"/>
                        </a:rPr>
                        <a:t>720</a:t>
                      </a:r>
                      <a:r>
                        <a:rPr lang="ja-JP" altLang="en-US" sz="1800" kern="1200" dirty="0">
                          <a:effectLst/>
                          <a:latin typeface="Arial" panose="020B0604020202020204" pitchFamily="34" charset="0"/>
                          <a:ea typeface="MS Mincho" panose="02020609040205080304" pitchFamily="49" charset="-128"/>
                          <a:cs typeface="Arial" panose="020B0604020202020204" pitchFamily="34" charset="0"/>
                        </a:rPr>
                        <a:t>時間）、渡航権の制限（一ヶ月～一年間）</a:t>
                      </a:r>
                      <a:endParaRPr lang="en-US" dirty="0">
                        <a:latin typeface="Arial" panose="020B0604020202020204" pitchFamily="34" charset="0"/>
                        <a:ea typeface="MS Mincho" panose="02020609040205080304" pitchFamily="49" charset="-128"/>
                        <a:cs typeface="Arial" panose="020B0604020202020204" pitchFamily="34" charset="0"/>
                      </a:endParaRPr>
                    </a:p>
                  </a:txBody>
                  <a:tcPr/>
                </a:tc>
                <a:extLst>
                  <a:ext uri="{0D108BD9-81ED-4DB2-BD59-A6C34878D82A}">
                    <a16:rowId xmlns:a16="http://schemas.microsoft.com/office/drawing/2014/main" val="2091783446"/>
                  </a:ext>
                </a:extLst>
              </a:tr>
            </a:tbl>
          </a:graphicData>
        </a:graphic>
      </p:graphicFrame>
      <p:sp>
        <p:nvSpPr>
          <p:cNvPr id="5" name="Footer Placeholder 4">
            <a:extLst>
              <a:ext uri="{FF2B5EF4-FFF2-40B4-BE49-F238E27FC236}">
                <a16:creationId xmlns:a16="http://schemas.microsoft.com/office/drawing/2014/main" id="{23D5DDC6-AF9C-489C-87F3-ECC007BF40E7}"/>
              </a:ext>
            </a:extLst>
          </p:cNvPr>
          <p:cNvSpPr>
            <a:spLocks noGrp="1"/>
          </p:cNvSpPr>
          <p:nvPr>
            <p:ph type="ftr" sz="quarter" idx="11"/>
          </p:nvPr>
        </p:nvSpPr>
        <p:spPr/>
        <p:txBody>
          <a:bodyPr/>
          <a:lstStyle/>
          <a:p>
            <a:r>
              <a:rPr lang="en-US" b="1" dirty="0">
                <a:solidFill>
                  <a:srgbClr val="00B0F0"/>
                </a:solidFill>
                <a:latin typeface="Arial" panose="020B0604020202020204" pitchFamily="34" charset="0"/>
                <a:ea typeface="MS Mincho" panose="02020609040205080304" pitchFamily="49" charset="-128"/>
                <a:cs typeface="Arial" panose="020B0604020202020204" pitchFamily="34" charset="0"/>
              </a:rPr>
              <a:t>@ANTT</a:t>
            </a:r>
            <a:r>
              <a:rPr lang="ja-JP" altLang="en-US" b="1" dirty="0">
                <a:solidFill>
                  <a:srgbClr val="00B0F0"/>
                </a:solidFill>
                <a:latin typeface="Arial" panose="020B0604020202020204" pitchFamily="34" charset="0"/>
                <a:ea typeface="MS Mincho" panose="02020609040205080304" pitchFamily="49" charset="-128"/>
                <a:cs typeface="Arial" panose="020B0604020202020204" pitchFamily="34" charset="0"/>
              </a:rPr>
              <a:t>コンサルティング</a:t>
            </a:r>
            <a:endParaRPr lang="en-US" b="1" dirty="0">
              <a:solidFill>
                <a:srgbClr val="00B0F0"/>
              </a:solidFill>
              <a:latin typeface="Arial" panose="020B0604020202020204" pitchFamily="34" charset="0"/>
              <a:ea typeface="MS Mincho" panose="02020609040205080304" pitchFamily="49" charset="-128"/>
              <a:cs typeface="Arial" panose="020B0604020202020204" pitchFamily="34" charset="0"/>
            </a:endParaRPr>
          </a:p>
        </p:txBody>
      </p:sp>
      <p:pic>
        <p:nvPicPr>
          <p:cNvPr id="7" name="Picture 6">
            <a:extLst>
              <a:ext uri="{FF2B5EF4-FFF2-40B4-BE49-F238E27FC236}">
                <a16:creationId xmlns:a16="http://schemas.microsoft.com/office/drawing/2014/main" id="{448875DE-35E6-4394-9615-7E4F9AF7F97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67383" y="144781"/>
            <a:ext cx="2246429" cy="702009"/>
          </a:xfrm>
          <a:prstGeom prst="rect">
            <a:avLst/>
          </a:prstGeom>
        </p:spPr>
      </p:pic>
      <p:sp>
        <p:nvSpPr>
          <p:cNvPr id="8" name="Slide Number Placeholder 7">
            <a:extLst>
              <a:ext uri="{FF2B5EF4-FFF2-40B4-BE49-F238E27FC236}">
                <a16:creationId xmlns:a16="http://schemas.microsoft.com/office/drawing/2014/main" id="{2E354F99-DD60-43A7-8E47-94BBA5B26016}"/>
              </a:ext>
            </a:extLst>
          </p:cNvPr>
          <p:cNvSpPr>
            <a:spLocks noGrp="1"/>
          </p:cNvSpPr>
          <p:nvPr>
            <p:ph type="sldNum" sz="quarter" idx="12"/>
          </p:nvPr>
        </p:nvSpPr>
        <p:spPr/>
        <p:txBody>
          <a:bodyPr/>
          <a:lstStyle/>
          <a:p>
            <a:fld id="{8C3FA8B5-53A0-4987-93BC-A0BD009116E8}" type="slidenum">
              <a:rPr lang="en-US" smtClean="0">
                <a:latin typeface="Arial" panose="020B0604020202020204" pitchFamily="34" charset="0"/>
                <a:cs typeface="Arial" panose="020B0604020202020204" pitchFamily="34" charset="0"/>
              </a:rPr>
              <a:t>26</a:t>
            </a:fld>
            <a:endParaRPr lang="en-US">
              <a:latin typeface="Arial" panose="020B0604020202020204" pitchFamily="34" charset="0"/>
              <a:cs typeface="Arial" panose="020B0604020202020204" pitchFamily="34" charset="0"/>
            </a:endParaRPr>
          </a:p>
        </p:txBody>
      </p:sp>
      <p:cxnSp>
        <p:nvCxnSpPr>
          <p:cNvPr id="9" name="Straight Connector 8">
            <a:extLst>
              <a:ext uri="{FF2B5EF4-FFF2-40B4-BE49-F238E27FC236}">
                <a16:creationId xmlns:a16="http://schemas.microsoft.com/office/drawing/2014/main" id="{5981F541-BC84-448B-94AA-A605EE6B510F}"/>
              </a:ext>
            </a:extLst>
          </p:cNvPr>
          <p:cNvCxnSpPr/>
          <p:nvPr/>
        </p:nvCxnSpPr>
        <p:spPr>
          <a:xfrm>
            <a:off x="838200" y="1252025"/>
            <a:ext cx="8784102" cy="0"/>
          </a:xfrm>
          <a:prstGeom prst="line">
            <a:avLst/>
          </a:prstGeom>
          <a:ln w="19050">
            <a:solidFill>
              <a:srgbClr val="00B0F0"/>
            </a:solidFill>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637085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B45A142-4255-493C-8284-5D566C121B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21177"/>
            <a:ext cx="4332307" cy="6179552"/>
          </a:xfrm>
          <a:prstGeom prst="rect">
            <a:avLst/>
          </a:prstGeom>
          <a:solidFill>
            <a:srgbClr val="404040">
              <a:alpha val="89804"/>
            </a:srgbClr>
          </a:solidFill>
          <a:ln w="127000" cap="sq" cmpd="thinThick">
            <a:solidFill>
              <a:srgbClr val="595959">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8DC1F03-E8D8-47A5-B5CE-7BA55B6E85E0}"/>
              </a:ext>
            </a:extLst>
          </p:cNvPr>
          <p:cNvSpPr>
            <a:spLocks noGrp="1"/>
          </p:cNvSpPr>
          <p:nvPr>
            <p:ph type="title"/>
          </p:nvPr>
        </p:nvSpPr>
        <p:spPr>
          <a:xfrm>
            <a:off x="674237" y="541421"/>
            <a:ext cx="3657600" cy="2887579"/>
          </a:xfrm>
        </p:spPr>
        <p:txBody>
          <a:bodyPr vert="horz" lIns="91440" tIns="45720" rIns="91440" bIns="45720" rtlCol="0" anchor="b">
            <a:noAutofit/>
          </a:bodyPr>
          <a:lstStyle/>
          <a:p>
            <a:pPr algn="ctr"/>
            <a:r>
              <a:rPr lang="mn-MN" sz="2400" b="1" dirty="0">
                <a:latin typeface="Arial" panose="020B0604020202020204" pitchFamily="34" charset="0"/>
                <a:cs typeface="Arial" panose="020B0604020202020204" pitchFamily="34" charset="0"/>
              </a:rPr>
              <a:t>“АНХБАЯР, НОРОВСАМБУУ, ТӨРБАТ, ЦЭНДОЧИР КОНСАЛТИНГ” ХХК</a:t>
            </a:r>
            <a:br>
              <a:rPr lang="en-US" sz="2400" dirty="0">
                <a:latin typeface="Arial" panose="020B0604020202020204" pitchFamily="34" charset="0"/>
                <a:cs typeface="Arial" panose="020B0604020202020204" pitchFamily="34" charset="0"/>
              </a:rPr>
            </a:br>
            <a:r>
              <a:rPr lang="mn-MN" sz="2400" b="1" dirty="0">
                <a:latin typeface="Arial" panose="020B0604020202020204" pitchFamily="34" charset="0"/>
                <a:cs typeface="Arial" panose="020B0604020202020204" pitchFamily="34" charset="0"/>
              </a:rPr>
              <a:t> </a:t>
            </a:r>
            <a:br>
              <a:rPr lang="en-US" sz="2400" dirty="0">
                <a:latin typeface="Arial" panose="020B0604020202020204" pitchFamily="34" charset="0"/>
                <a:cs typeface="Arial" panose="020B0604020202020204" pitchFamily="34" charset="0"/>
              </a:rPr>
            </a:br>
            <a:r>
              <a:rPr lang="mn-MN" sz="2000" b="1" dirty="0">
                <a:latin typeface="Arial" panose="020B0604020202020204" pitchFamily="34" charset="0"/>
                <a:cs typeface="Arial" panose="020B0604020202020204" pitchFamily="34" charset="0"/>
              </a:rPr>
              <a:t>(ANT-T Legal Consulting Service)</a:t>
            </a:r>
            <a:endParaRPr lang="en-US" sz="2400" dirty="0">
              <a:latin typeface="Arial" panose="020B0604020202020204" pitchFamily="34" charset="0"/>
              <a:cs typeface="Arial" panose="020B0604020202020204" pitchFamily="34" charset="0"/>
            </a:endParaRPr>
          </a:p>
        </p:txBody>
      </p:sp>
      <p:cxnSp>
        <p:nvCxnSpPr>
          <p:cNvPr id="11" name="Straight Connector 10">
            <a:extLst>
              <a:ext uri="{FF2B5EF4-FFF2-40B4-BE49-F238E27FC236}">
                <a16:creationId xmlns:a16="http://schemas.microsoft.com/office/drawing/2014/main" id="{38FB9660-F42F-4313-BBC4-47C007FE484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1126" y="3910267"/>
            <a:ext cx="258679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pic>
        <p:nvPicPr>
          <p:cNvPr id="4" name="Content Placeholder 3" descr="A close up of a logo&#10;&#10;Description automatically generated">
            <a:extLst>
              <a:ext uri="{FF2B5EF4-FFF2-40B4-BE49-F238E27FC236}">
                <a16:creationId xmlns:a16="http://schemas.microsoft.com/office/drawing/2014/main" id="{CAE5AFE5-DB52-45CB-9004-052447BD553F}"/>
              </a:ext>
            </a:extLst>
          </p:cNvPr>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bwMode="auto">
          <a:xfrm>
            <a:off x="5490196" y="492573"/>
            <a:ext cx="5880796" cy="5880796"/>
          </a:xfrm>
          <a:prstGeom prst="rect">
            <a:avLst/>
          </a:prstGeom>
          <a:noFill/>
        </p:spPr>
      </p:pic>
      <p:sp>
        <p:nvSpPr>
          <p:cNvPr id="5" name="Rectangle 4">
            <a:extLst>
              <a:ext uri="{FF2B5EF4-FFF2-40B4-BE49-F238E27FC236}">
                <a16:creationId xmlns:a16="http://schemas.microsoft.com/office/drawing/2014/main" id="{9B130F7C-74B9-4D22-907C-0E57B85F70D1}"/>
              </a:ext>
            </a:extLst>
          </p:cNvPr>
          <p:cNvSpPr/>
          <p:nvPr/>
        </p:nvSpPr>
        <p:spPr>
          <a:xfrm>
            <a:off x="-1194498" y="4110812"/>
            <a:ext cx="6274191" cy="2081083"/>
          </a:xfrm>
          <a:prstGeom prst="rect">
            <a:avLst/>
          </a:prstGeom>
        </p:spPr>
        <p:txBody>
          <a:bodyPr wrap="square">
            <a:spAutoFit/>
          </a:bodyPr>
          <a:lstStyle/>
          <a:p>
            <a:pPr marL="1968500" marR="330835">
              <a:lnSpc>
                <a:spcPct val="115000"/>
              </a:lnSpc>
              <a:spcAft>
                <a:spcPts val="800"/>
              </a:spcAft>
              <a:tabLst>
                <a:tab pos="1955800" algn="l"/>
              </a:tabLst>
            </a:pPr>
            <a:r>
              <a:rPr lang="mn-MN" sz="1600" b="1" i="1" dirty="0">
                <a:latin typeface="Times New Roman" panose="02020603050405020304" pitchFamily="18" charset="0"/>
                <a:ea typeface="Verdana" panose="020B0604030504040204" pitchFamily="34" charset="0"/>
                <a:cs typeface="Times New Roman" panose="02020603050405020304" pitchFamily="18" charset="0"/>
              </a:rPr>
              <a:t>Хаяг: </a:t>
            </a:r>
            <a:r>
              <a:rPr lang="mn-MN" sz="1600" dirty="0">
                <a:latin typeface="Times New Roman" panose="02020603050405020304" pitchFamily="18" charset="0"/>
                <a:ea typeface="Verdana" panose="020B0604030504040204" pitchFamily="34" charset="0"/>
                <a:cs typeface="Times New Roman" panose="02020603050405020304" pitchFamily="18" charset="0"/>
              </a:rPr>
              <a:t>Монгол Улс, Улаанбаатар хот, Хан-Уул дүүрэг, 2-р хороо, Чингисийн Өргөн чөлөө-48, Капитал хаус</a:t>
            </a:r>
            <a:endParaRPr lang="mn-MN" sz="1600" dirty="0">
              <a:latin typeface="Calibri" panose="020F0502020204030204" pitchFamily="34" charset="0"/>
              <a:ea typeface="Yu Mincho" panose="02020400000000000000" pitchFamily="18" charset="-128"/>
              <a:cs typeface="Times New Roman" panose="02020603050405020304" pitchFamily="18" charset="0"/>
            </a:endParaRPr>
          </a:p>
          <a:p>
            <a:pPr marL="1968500" marR="330835">
              <a:lnSpc>
                <a:spcPct val="115000"/>
              </a:lnSpc>
              <a:spcAft>
                <a:spcPts val="800"/>
              </a:spcAft>
              <a:tabLst>
                <a:tab pos="1955800" algn="l"/>
              </a:tabLst>
            </a:pPr>
            <a:r>
              <a:rPr lang="mn-MN" sz="1600" b="1" i="1" dirty="0">
                <a:latin typeface="Times New Roman" panose="02020603050405020304" pitchFamily="18" charset="0"/>
                <a:ea typeface="Verdana" panose="020B0604030504040204" pitchFamily="34" charset="0"/>
                <a:cs typeface="Times New Roman" panose="02020603050405020304" pitchFamily="18" charset="0"/>
              </a:rPr>
              <a:t>Утас: </a:t>
            </a:r>
            <a:r>
              <a:rPr lang="mn-MN" sz="1600" dirty="0">
                <a:latin typeface="Times New Roman" panose="02020603050405020304" pitchFamily="18" charset="0"/>
                <a:ea typeface="Verdana" panose="020B0604030504040204" pitchFamily="34" charset="0"/>
                <a:cs typeface="Times New Roman" panose="02020603050405020304" pitchFamily="18" charset="0"/>
              </a:rPr>
              <a:t>+976 9190-0067</a:t>
            </a:r>
            <a:endParaRPr lang="mn-MN" sz="1600" dirty="0">
              <a:latin typeface="Calibri" panose="020F0502020204030204" pitchFamily="34" charset="0"/>
              <a:ea typeface="Yu Mincho" panose="02020400000000000000" pitchFamily="18" charset="-128"/>
              <a:cs typeface="Times New Roman" panose="02020603050405020304" pitchFamily="18" charset="0"/>
            </a:endParaRPr>
          </a:p>
          <a:p>
            <a:pPr marL="1968500" marR="330835">
              <a:lnSpc>
                <a:spcPct val="115000"/>
              </a:lnSpc>
              <a:spcAft>
                <a:spcPts val="800"/>
              </a:spcAft>
              <a:tabLst>
                <a:tab pos="1955800" algn="l"/>
              </a:tabLst>
            </a:pPr>
            <a:r>
              <a:rPr lang="mn-MN" sz="1600" b="1" i="1" dirty="0">
                <a:latin typeface="Times New Roman" panose="02020603050405020304" pitchFamily="18" charset="0"/>
                <a:ea typeface="Verdana" panose="020B0604030504040204" pitchFamily="34" charset="0"/>
                <a:cs typeface="Times New Roman" panose="02020603050405020304" pitchFamily="18" charset="0"/>
              </a:rPr>
              <a:t>Э-мэйл: </a:t>
            </a:r>
            <a:r>
              <a:rPr lang="mn-MN" sz="1600" u="sng" dirty="0">
                <a:solidFill>
                  <a:srgbClr val="0563C1"/>
                </a:solidFill>
                <a:latin typeface="Times New Roman" panose="02020603050405020304" pitchFamily="18" charset="0"/>
                <a:ea typeface="Times New Roman" panose="02020603050405020304" pitchFamily="18" charset="0"/>
                <a:cs typeface="Times New Roman" panose="02020603050405020304" pitchFamily="18" charset="0"/>
                <a:hlinkClick r:id="rId3"/>
              </a:rPr>
              <a:t>tsendochir.m@gmail.com</a:t>
            </a:r>
            <a:endParaRPr lang="mn-MN" sz="1600" u="sng" dirty="0">
              <a:solidFill>
                <a:srgbClr val="0563C1"/>
              </a:solidFill>
              <a:latin typeface="Calibri" panose="020F0502020204030204" pitchFamily="34" charset="0"/>
              <a:ea typeface="Yu Mincho" panose="02020400000000000000" pitchFamily="18" charset="-128"/>
              <a:cs typeface="Times New Roman" panose="02020603050405020304" pitchFamily="18" charset="0"/>
            </a:endParaRPr>
          </a:p>
          <a:p>
            <a:pPr marL="1968500" marR="330835">
              <a:lnSpc>
                <a:spcPct val="115000"/>
              </a:lnSpc>
              <a:spcAft>
                <a:spcPts val="800"/>
              </a:spcAft>
              <a:tabLst>
                <a:tab pos="1955800" algn="l"/>
              </a:tabLst>
            </a:pPr>
            <a:r>
              <a:rPr lang="mn-MN" sz="1600" b="1" i="1" dirty="0">
                <a:latin typeface="Times New Roman" panose="02020603050405020304" pitchFamily="18" charset="0"/>
                <a:ea typeface="Verdana" panose="020B0604030504040204" pitchFamily="34" charset="0"/>
                <a:cs typeface="Times New Roman" panose="02020603050405020304" pitchFamily="18" charset="0"/>
              </a:rPr>
              <a:t>Вэб: </a:t>
            </a:r>
            <a:r>
              <a:rPr lang="en-GB" sz="1600" dirty="0">
                <a:latin typeface="Times New Roman" panose="02020603050405020304" pitchFamily="18" charset="0"/>
                <a:ea typeface="Times New Roman" panose="02020603050405020304" pitchFamily="18" charset="0"/>
                <a:cs typeface="Times New Roman" panose="02020603050405020304" pitchFamily="18" charset="0"/>
              </a:rPr>
              <a:t>ANT-T Consulting</a:t>
            </a:r>
            <a:endParaRPr lang="en-US" sz="1600" dirty="0">
              <a:latin typeface="Calibri" panose="020F0502020204030204" pitchFamily="34" charset="0"/>
              <a:ea typeface="Yu Mincho" panose="02020400000000000000" pitchFamily="18" charset="-128"/>
              <a:cs typeface="Times New Roman" panose="02020603050405020304" pitchFamily="18" charset="0"/>
            </a:endParaRPr>
          </a:p>
        </p:txBody>
      </p:sp>
      <p:sp>
        <p:nvSpPr>
          <p:cNvPr id="3" name="Footer Placeholder 2">
            <a:extLst>
              <a:ext uri="{FF2B5EF4-FFF2-40B4-BE49-F238E27FC236}">
                <a16:creationId xmlns:a16="http://schemas.microsoft.com/office/drawing/2014/main" id="{58D3757D-55B6-4A4B-B141-3ABAF176F2D7}"/>
              </a:ext>
            </a:extLst>
          </p:cNvPr>
          <p:cNvSpPr>
            <a:spLocks noGrp="1"/>
          </p:cNvSpPr>
          <p:nvPr>
            <p:ph type="ftr" sz="quarter" idx="11"/>
          </p:nvPr>
        </p:nvSpPr>
        <p:spPr/>
        <p:txBody>
          <a:bodyPr/>
          <a:lstStyle/>
          <a:p>
            <a:r>
              <a:rPr lang="en-US" b="1">
                <a:solidFill>
                  <a:srgbClr val="00B0F0"/>
                </a:solidFill>
                <a:latin typeface="Arial" panose="020B0604020202020204" pitchFamily="34" charset="0"/>
                <a:ea typeface="MS Mincho" panose="02020609040205080304" pitchFamily="49" charset="-128"/>
                <a:cs typeface="Arial" panose="020B0604020202020204" pitchFamily="34" charset="0"/>
              </a:rPr>
              <a:t>@ANTT</a:t>
            </a:r>
            <a:r>
              <a:rPr lang="ja-JP" altLang="en-US" b="1">
                <a:solidFill>
                  <a:srgbClr val="00B0F0"/>
                </a:solidFill>
                <a:latin typeface="Arial" panose="020B0604020202020204" pitchFamily="34" charset="0"/>
                <a:ea typeface="MS Mincho" panose="02020609040205080304" pitchFamily="49" charset="-128"/>
                <a:cs typeface="Arial" panose="020B0604020202020204" pitchFamily="34" charset="0"/>
              </a:rPr>
              <a:t>コンサルティング</a:t>
            </a:r>
            <a:endParaRPr lang="en-US" b="1">
              <a:solidFill>
                <a:srgbClr val="00B0F0"/>
              </a:solidFill>
              <a:latin typeface="Arial" panose="020B0604020202020204" pitchFamily="34" charset="0"/>
              <a:ea typeface="MS Mincho" panose="02020609040205080304" pitchFamily="49" charset="-128"/>
              <a:cs typeface="Arial" panose="020B0604020202020204" pitchFamily="34" charset="0"/>
            </a:endParaRPr>
          </a:p>
        </p:txBody>
      </p:sp>
      <p:sp>
        <p:nvSpPr>
          <p:cNvPr id="6" name="Slide Number Placeholder 5">
            <a:extLst>
              <a:ext uri="{FF2B5EF4-FFF2-40B4-BE49-F238E27FC236}">
                <a16:creationId xmlns:a16="http://schemas.microsoft.com/office/drawing/2014/main" id="{25D12A1F-CDCA-4E14-858E-721D362805F9}"/>
              </a:ext>
            </a:extLst>
          </p:cNvPr>
          <p:cNvSpPr>
            <a:spLocks noGrp="1"/>
          </p:cNvSpPr>
          <p:nvPr>
            <p:ph type="sldNum" sz="quarter" idx="12"/>
          </p:nvPr>
        </p:nvSpPr>
        <p:spPr/>
        <p:txBody>
          <a:bodyPr/>
          <a:lstStyle/>
          <a:p>
            <a:fld id="{8C3FA8B5-53A0-4987-93BC-A0BD009116E8}" type="slidenum">
              <a:rPr lang="en-US" smtClean="0">
                <a:latin typeface="Arial" panose="020B0604020202020204" pitchFamily="34" charset="0"/>
                <a:cs typeface="Arial" panose="020B0604020202020204" pitchFamily="34" charset="0"/>
              </a:rPr>
              <a:t>27</a:t>
            </a:fld>
            <a:endParaRPr 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58205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95842-573F-4B07-9D1C-E800BB854D37}"/>
              </a:ext>
            </a:extLst>
          </p:cNvPr>
          <p:cNvSpPr>
            <a:spLocks noGrp="1"/>
          </p:cNvSpPr>
          <p:nvPr>
            <p:ph type="title"/>
          </p:nvPr>
        </p:nvSpPr>
        <p:spPr>
          <a:xfrm>
            <a:off x="838200" y="365126"/>
            <a:ext cx="10515600" cy="886900"/>
          </a:xfrm>
        </p:spPr>
        <p:txBody>
          <a:bodyPr>
            <a:normAutofit/>
          </a:bodyPr>
          <a:lstStyle/>
          <a:p>
            <a:r>
              <a:rPr lang="ja-JP" altLang="en-US" sz="4000" dirty="0">
                <a:latin typeface="MS Mincho" panose="02020609040205080304" pitchFamily="49" charset="-128"/>
                <a:ea typeface="MS Mincho" panose="02020609040205080304" pitchFamily="49" charset="-128"/>
              </a:rPr>
              <a:t>個人所得税法の改正背景</a:t>
            </a:r>
            <a:endParaRPr lang="en-US" sz="4000" dirty="0">
              <a:latin typeface="MS Mincho" panose="02020609040205080304" pitchFamily="49" charset="-128"/>
              <a:ea typeface="MS Mincho" panose="02020609040205080304" pitchFamily="49" charset="-128"/>
            </a:endParaRPr>
          </a:p>
        </p:txBody>
      </p:sp>
      <p:sp>
        <p:nvSpPr>
          <p:cNvPr id="3" name="Content Placeholder 2">
            <a:extLst>
              <a:ext uri="{FF2B5EF4-FFF2-40B4-BE49-F238E27FC236}">
                <a16:creationId xmlns:a16="http://schemas.microsoft.com/office/drawing/2014/main" id="{517F7BB0-7C1D-45C7-AFB0-796770DB5F87}"/>
              </a:ext>
            </a:extLst>
          </p:cNvPr>
          <p:cNvSpPr>
            <a:spLocks noGrp="1"/>
          </p:cNvSpPr>
          <p:nvPr>
            <p:ph idx="1"/>
          </p:nvPr>
        </p:nvSpPr>
        <p:spPr/>
        <p:txBody>
          <a:bodyPr>
            <a:normAutofit/>
          </a:bodyPr>
          <a:lstStyle/>
          <a:p>
            <a:pPr marL="514350" indent="-514350">
              <a:lnSpc>
                <a:spcPct val="150000"/>
              </a:lnSpc>
              <a:buAutoNum type="arabicPeriod"/>
            </a:pPr>
            <a:r>
              <a:rPr lang="ja-JP" altLang="en-US" dirty="0">
                <a:latin typeface="Arial" panose="020B0604020202020204" pitchFamily="34" charset="0"/>
                <a:ea typeface="MS Mincho" panose="02020609040205080304" pitchFamily="49" charset="-128"/>
                <a:cs typeface="Arial" panose="020B0604020202020204" pitchFamily="34" charset="0"/>
              </a:rPr>
              <a:t>経済・ビジネス関係の発展・技術開発に伴い、サービス及び商品が、顧客・消費者に新しい方法・手段で提供されている。この現状に合致する租税法が必要となった。</a:t>
            </a:r>
            <a:endParaRPr lang="en-GB" altLang="ja-JP" dirty="0">
              <a:latin typeface="Arial" panose="020B0604020202020204" pitchFamily="34" charset="0"/>
              <a:ea typeface="MS Mincho" panose="02020609040205080304" pitchFamily="49" charset="-128"/>
              <a:cs typeface="Arial" panose="020B0604020202020204" pitchFamily="34" charset="0"/>
            </a:endParaRPr>
          </a:p>
          <a:p>
            <a:pPr marL="514350" indent="-514350">
              <a:lnSpc>
                <a:spcPct val="150000"/>
              </a:lnSpc>
              <a:buAutoNum type="arabicPeriod"/>
            </a:pPr>
            <a:r>
              <a:rPr lang="ja-JP" altLang="en-US" dirty="0">
                <a:latin typeface="Arial" panose="020B0604020202020204" pitchFamily="34" charset="0"/>
                <a:ea typeface="MS Mincho" panose="02020609040205080304" pitchFamily="49" charset="-128"/>
                <a:cs typeface="Arial" panose="020B0604020202020204" pitchFamily="34" charset="0"/>
              </a:rPr>
              <a:t>現行法の曖昧で不明な条文を改訂することが必要となった。</a:t>
            </a:r>
            <a:endParaRPr lang="mn-MN" dirty="0">
              <a:latin typeface="Arial" panose="020B0604020202020204" pitchFamily="34" charset="0"/>
              <a:ea typeface="MS Mincho" panose="02020609040205080304" pitchFamily="49" charset="-128"/>
              <a:cs typeface="Arial" panose="020B0604020202020204" pitchFamily="34" charset="0"/>
            </a:endParaRPr>
          </a:p>
          <a:p>
            <a:pPr>
              <a:lnSpc>
                <a:spcPct val="150000"/>
              </a:lnSpc>
            </a:pPr>
            <a:endParaRPr lang="en-US" dirty="0">
              <a:latin typeface="Arial" panose="020B0604020202020204" pitchFamily="34" charset="0"/>
              <a:ea typeface="MS Mincho" panose="02020609040205080304" pitchFamily="49" charset="-128"/>
              <a:cs typeface="Arial" panose="020B0604020202020204" pitchFamily="34" charset="0"/>
            </a:endParaRPr>
          </a:p>
        </p:txBody>
      </p:sp>
      <p:sp>
        <p:nvSpPr>
          <p:cNvPr id="4" name="Footer Placeholder 3">
            <a:extLst>
              <a:ext uri="{FF2B5EF4-FFF2-40B4-BE49-F238E27FC236}">
                <a16:creationId xmlns:a16="http://schemas.microsoft.com/office/drawing/2014/main" id="{583DFB4B-1FC9-48DB-8CF9-02F0B6A1A752}"/>
              </a:ext>
            </a:extLst>
          </p:cNvPr>
          <p:cNvSpPr>
            <a:spLocks noGrp="1"/>
          </p:cNvSpPr>
          <p:nvPr>
            <p:ph type="ftr" sz="quarter" idx="11"/>
          </p:nvPr>
        </p:nvSpPr>
        <p:spPr/>
        <p:txBody>
          <a:bodyPr/>
          <a:lstStyle/>
          <a:p>
            <a:r>
              <a:rPr lang="en-US" b="1" dirty="0">
                <a:solidFill>
                  <a:srgbClr val="00B0F0"/>
                </a:solidFill>
                <a:latin typeface="Arial" panose="020B0604020202020204" pitchFamily="34" charset="0"/>
                <a:ea typeface="MS Mincho" panose="02020609040205080304" pitchFamily="49" charset="-128"/>
                <a:cs typeface="Arial" panose="020B0604020202020204" pitchFamily="34" charset="0"/>
              </a:rPr>
              <a:t>@ANTT</a:t>
            </a:r>
            <a:r>
              <a:rPr lang="ja-JP" altLang="en-US" b="1" dirty="0">
                <a:solidFill>
                  <a:srgbClr val="00B0F0"/>
                </a:solidFill>
                <a:latin typeface="Arial" panose="020B0604020202020204" pitchFamily="34" charset="0"/>
                <a:ea typeface="MS Mincho" panose="02020609040205080304" pitchFamily="49" charset="-128"/>
                <a:cs typeface="Arial" panose="020B0604020202020204" pitchFamily="34" charset="0"/>
              </a:rPr>
              <a:t>コンサルティング</a:t>
            </a:r>
            <a:endParaRPr lang="en-US" b="1" dirty="0">
              <a:solidFill>
                <a:srgbClr val="00B0F0"/>
              </a:solidFill>
              <a:latin typeface="Arial" panose="020B0604020202020204" pitchFamily="34" charset="0"/>
              <a:ea typeface="MS Mincho" panose="02020609040205080304" pitchFamily="49" charset="-128"/>
              <a:cs typeface="Arial" panose="020B0604020202020204" pitchFamily="34" charset="0"/>
            </a:endParaRPr>
          </a:p>
        </p:txBody>
      </p:sp>
      <p:pic>
        <p:nvPicPr>
          <p:cNvPr id="7" name="Picture 6">
            <a:extLst>
              <a:ext uri="{FF2B5EF4-FFF2-40B4-BE49-F238E27FC236}">
                <a16:creationId xmlns:a16="http://schemas.microsoft.com/office/drawing/2014/main" id="{E129D00E-B325-4A4F-B8AE-93ECE2A8CE3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67383" y="144781"/>
            <a:ext cx="2246429" cy="702009"/>
          </a:xfrm>
          <a:prstGeom prst="rect">
            <a:avLst/>
          </a:prstGeom>
        </p:spPr>
      </p:pic>
      <p:sp>
        <p:nvSpPr>
          <p:cNvPr id="8" name="Slide Number Placeholder 7">
            <a:extLst>
              <a:ext uri="{FF2B5EF4-FFF2-40B4-BE49-F238E27FC236}">
                <a16:creationId xmlns:a16="http://schemas.microsoft.com/office/drawing/2014/main" id="{5AD1594D-6AD2-40D1-B30A-BFC6650CCB6A}"/>
              </a:ext>
            </a:extLst>
          </p:cNvPr>
          <p:cNvSpPr>
            <a:spLocks noGrp="1"/>
          </p:cNvSpPr>
          <p:nvPr>
            <p:ph type="sldNum" sz="quarter" idx="12"/>
          </p:nvPr>
        </p:nvSpPr>
        <p:spPr/>
        <p:txBody>
          <a:bodyPr/>
          <a:lstStyle/>
          <a:p>
            <a:fld id="{8C3FA8B5-53A0-4987-93BC-A0BD009116E8}" type="slidenum">
              <a:rPr lang="en-US" smtClean="0">
                <a:latin typeface="Arial" panose="020B0604020202020204" pitchFamily="34" charset="0"/>
                <a:cs typeface="Arial" panose="020B0604020202020204" pitchFamily="34" charset="0"/>
              </a:rPr>
              <a:t>3</a:t>
            </a:fld>
            <a:endParaRPr lang="en-US" dirty="0">
              <a:latin typeface="Arial" panose="020B0604020202020204" pitchFamily="34" charset="0"/>
              <a:cs typeface="Arial" panose="020B0604020202020204" pitchFamily="34" charset="0"/>
            </a:endParaRPr>
          </a:p>
        </p:txBody>
      </p:sp>
      <p:cxnSp>
        <p:nvCxnSpPr>
          <p:cNvPr id="9" name="Straight Connector 8">
            <a:extLst>
              <a:ext uri="{FF2B5EF4-FFF2-40B4-BE49-F238E27FC236}">
                <a16:creationId xmlns:a16="http://schemas.microsoft.com/office/drawing/2014/main" id="{822018F6-6D50-4417-B09B-8DF26C4D1274}"/>
              </a:ext>
            </a:extLst>
          </p:cNvPr>
          <p:cNvCxnSpPr/>
          <p:nvPr/>
        </p:nvCxnSpPr>
        <p:spPr>
          <a:xfrm>
            <a:off x="838200" y="1252025"/>
            <a:ext cx="8784102" cy="0"/>
          </a:xfrm>
          <a:prstGeom prst="line">
            <a:avLst/>
          </a:prstGeom>
          <a:ln w="19050">
            <a:solidFill>
              <a:srgbClr val="00B0F0"/>
            </a:solidFill>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787499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92CA6-5E52-45AA-8B20-332BD5874C71}"/>
              </a:ext>
            </a:extLst>
          </p:cNvPr>
          <p:cNvSpPr>
            <a:spLocks noGrp="1"/>
          </p:cNvSpPr>
          <p:nvPr>
            <p:ph type="title"/>
          </p:nvPr>
        </p:nvSpPr>
        <p:spPr>
          <a:xfrm>
            <a:off x="838200" y="365126"/>
            <a:ext cx="10515600" cy="886900"/>
          </a:xfrm>
        </p:spPr>
        <p:txBody>
          <a:bodyPr>
            <a:normAutofit/>
          </a:bodyPr>
          <a:lstStyle/>
          <a:p>
            <a:r>
              <a:rPr lang="ja-JP" altLang="en-US" sz="4000" dirty="0">
                <a:latin typeface="Arial" panose="020B0604020202020204" pitchFamily="34" charset="0"/>
                <a:ea typeface="MS Mincho" panose="02020609040205080304" pitchFamily="49" charset="-128"/>
                <a:cs typeface="Arial" panose="020B0604020202020204" pitchFamily="34" charset="0"/>
              </a:rPr>
              <a:t>改正の必要性</a:t>
            </a:r>
            <a:r>
              <a:rPr lang="ja-JP" altLang="en-US" sz="2800" dirty="0">
                <a:latin typeface="Arial" panose="020B0604020202020204" pitchFamily="34" charset="0"/>
                <a:ea typeface="MS Mincho" panose="02020609040205080304" pitchFamily="49" charset="-128"/>
                <a:cs typeface="Arial" panose="020B0604020202020204" pitchFamily="34" charset="0"/>
              </a:rPr>
              <a:t>（現行法における問題点）</a:t>
            </a:r>
            <a:r>
              <a:rPr lang="mn-MN" sz="4000" dirty="0">
                <a:latin typeface="Arial" panose="020B0604020202020204" pitchFamily="34" charset="0"/>
                <a:ea typeface="MS Mincho" panose="02020609040205080304" pitchFamily="49" charset="-128"/>
                <a:cs typeface="Arial" panose="020B0604020202020204" pitchFamily="34" charset="0"/>
              </a:rPr>
              <a:t>	</a:t>
            </a:r>
            <a:endParaRPr lang="en-US" sz="4000" dirty="0">
              <a:latin typeface="Arial" panose="020B0604020202020204" pitchFamily="34" charset="0"/>
              <a:ea typeface="MS Mincho" panose="02020609040205080304" pitchFamily="49" charset="-128"/>
              <a:cs typeface="Arial" panose="020B0604020202020204" pitchFamily="34" charset="0"/>
            </a:endParaRPr>
          </a:p>
        </p:txBody>
      </p:sp>
      <p:sp>
        <p:nvSpPr>
          <p:cNvPr id="3" name="Content Placeholder 2">
            <a:extLst>
              <a:ext uri="{FF2B5EF4-FFF2-40B4-BE49-F238E27FC236}">
                <a16:creationId xmlns:a16="http://schemas.microsoft.com/office/drawing/2014/main" id="{FABD079A-CF22-4A57-A762-C249ECEAD647}"/>
              </a:ext>
            </a:extLst>
          </p:cNvPr>
          <p:cNvSpPr>
            <a:spLocks noGrp="1"/>
          </p:cNvSpPr>
          <p:nvPr>
            <p:ph idx="1"/>
          </p:nvPr>
        </p:nvSpPr>
        <p:spPr>
          <a:xfrm>
            <a:off x="838200" y="1642536"/>
            <a:ext cx="10515600" cy="4534427"/>
          </a:xfrm>
        </p:spPr>
        <p:txBody>
          <a:bodyPr>
            <a:normAutofit fontScale="77500" lnSpcReduction="20000"/>
          </a:bodyPr>
          <a:lstStyle/>
          <a:p>
            <a:pPr marL="514350" indent="-514350">
              <a:lnSpc>
                <a:spcPct val="120000"/>
              </a:lnSpc>
              <a:buAutoNum type="arabicPeriod"/>
            </a:pPr>
            <a:r>
              <a:rPr lang="ja-JP" altLang="en-US" dirty="0">
                <a:latin typeface="Arial" panose="020B0604020202020204" pitchFamily="34" charset="0"/>
                <a:ea typeface="MS Mincho" panose="02020609040205080304" pitchFamily="49" charset="-128"/>
                <a:cs typeface="Arial" panose="020B0604020202020204" pitchFamily="34" charset="0"/>
              </a:rPr>
              <a:t>モンゴル国の経済構造、ビジネス環境、国際ビジネス関係への参加は、著しく変更されて事情において、現行の個人所得税法の対応が不可になっている。</a:t>
            </a:r>
            <a:endParaRPr lang="mn-MN" dirty="0">
              <a:latin typeface="Arial" panose="020B0604020202020204" pitchFamily="34" charset="0"/>
              <a:ea typeface="MS Mincho" panose="02020609040205080304" pitchFamily="49" charset="-128"/>
              <a:cs typeface="Arial" panose="020B0604020202020204" pitchFamily="34" charset="0"/>
            </a:endParaRPr>
          </a:p>
          <a:p>
            <a:pPr marL="514350" indent="-514350">
              <a:lnSpc>
                <a:spcPct val="120000"/>
              </a:lnSpc>
              <a:buAutoNum type="arabicPeriod"/>
            </a:pPr>
            <a:r>
              <a:rPr lang="ja-JP" altLang="en-US" dirty="0">
                <a:latin typeface="Arial" panose="020B0604020202020204" pitchFamily="34" charset="0"/>
                <a:ea typeface="MS Mincho" panose="02020609040205080304" pitchFamily="49" charset="-128"/>
                <a:cs typeface="Arial" panose="020B0604020202020204" pitchFamily="34" charset="0"/>
              </a:rPr>
              <a:t>現行の個人所得税法の一部の条文が曖昧で、意味不明であるため、法律施行費用が増加し、税務署と納税者との間に誤解や不信が発生している。</a:t>
            </a:r>
            <a:endParaRPr lang="mn-MN" dirty="0">
              <a:latin typeface="Arial" panose="020B0604020202020204" pitchFamily="34" charset="0"/>
              <a:ea typeface="MS Mincho" panose="02020609040205080304" pitchFamily="49" charset="-128"/>
              <a:cs typeface="Arial" panose="020B0604020202020204" pitchFamily="34" charset="0"/>
            </a:endParaRPr>
          </a:p>
          <a:p>
            <a:pPr marL="514350" indent="-514350">
              <a:lnSpc>
                <a:spcPct val="120000"/>
              </a:lnSpc>
              <a:buAutoNum type="arabicPeriod"/>
            </a:pPr>
            <a:r>
              <a:rPr lang="ja-JP" altLang="en-US" dirty="0">
                <a:latin typeface="Arial" panose="020B0604020202020204" pitchFamily="34" charset="0"/>
                <a:ea typeface="MS Mincho" panose="02020609040205080304" pitchFamily="49" charset="-128"/>
                <a:cs typeface="Arial" panose="020B0604020202020204" pitchFamily="34" charset="0"/>
              </a:rPr>
              <a:t>一部の商業の所得に対して個人所得税の課税がされていない。例えば、無体財産の販売による所得に対して課税がされていない。</a:t>
            </a:r>
            <a:endParaRPr lang="mn-MN" dirty="0">
              <a:latin typeface="Arial" panose="020B0604020202020204" pitchFamily="34" charset="0"/>
              <a:ea typeface="MS Mincho" panose="02020609040205080304" pitchFamily="49" charset="-128"/>
              <a:cs typeface="Arial" panose="020B0604020202020204" pitchFamily="34" charset="0"/>
            </a:endParaRPr>
          </a:p>
          <a:p>
            <a:pPr marL="514350" indent="-514350">
              <a:lnSpc>
                <a:spcPct val="120000"/>
              </a:lnSpc>
              <a:buAutoNum type="arabicPeriod"/>
            </a:pPr>
            <a:r>
              <a:rPr lang="ja-JP" altLang="en-US" dirty="0">
                <a:latin typeface="Arial" panose="020B0604020202020204" pitchFamily="34" charset="0"/>
                <a:ea typeface="MS Mincho" panose="02020609040205080304" pitchFamily="49" charset="-128"/>
                <a:cs typeface="Arial" panose="020B0604020202020204" pitchFamily="34" charset="0"/>
              </a:rPr>
              <a:t>一部の税金における税率を引き下げることにより、投資者や納税者のビジネス活動を支援することで、投資誘致と雇用創出を促進する。</a:t>
            </a:r>
            <a:endParaRPr lang="mn-MN" dirty="0">
              <a:latin typeface="Arial" panose="020B0604020202020204" pitchFamily="34" charset="0"/>
              <a:ea typeface="MS Mincho" panose="02020609040205080304" pitchFamily="49" charset="-128"/>
              <a:cs typeface="Arial" panose="020B0604020202020204" pitchFamily="34" charset="0"/>
            </a:endParaRPr>
          </a:p>
          <a:p>
            <a:pPr marL="514350" indent="-514350">
              <a:lnSpc>
                <a:spcPct val="120000"/>
              </a:lnSpc>
              <a:buAutoNum type="arabicPeriod"/>
            </a:pPr>
            <a:r>
              <a:rPr lang="ja-JP" altLang="en-US" dirty="0">
                <a:latin typeface="Arial" panose="020B0604020202020204" pitchFamily="34" charset="0"/>
                <a:ea typeface="MS Mincho" panose="02020609040205080304" pitchFamily="49" charset="-128"/>
                <a:cs typeface="Arial" panose="020B0604020202020204" pitchFamily="34" charset="0"/>
              </a:rPr>
              <a:t>政府が実施する政策に組み合わせる。特に、大気汚染を減らす目的で実施される市民向きのアパート・マンション・住宅プログラムを租税政策で支援する必要が生じた。</a:t>
            </a:r>
            <a:endParaRPr lang="mn-MN" dirty="0">
              <a:latin typeface="Arial" panose="020B0604020202020204" pitchFamily="34" charset="0"/>
              <a:ea typeface="MS Mincho" panose="02020609040205080304" pitchFamily="49" charset="-128"/>
              <a:cs typeface="Arial" panose="020B0604020202020204" pitchFamily="34" charset="0"/>
            </a:endParaRPr>
          </a:p>
        </p:txBody>
      </p:sp>
      <p:sp>
        <p:nvSpPr>
          <p:cNvPr id="4" name="Footer Placeholder 3">
            <a:extLst>
              <a:ext uri="{FF2B5EF4-FFF2-40B4-BE49-F238E27FC236}">
                <a16:creationId xmlns:a16="http://schemas.microsoft.com/office/drawing/2014/main" id="{4F473852-AC01-4A95-9AFE-3F63393D3547}"/>
              </a:ext>
            </a:extLst>
          </p:cNvPr>
          <p:cNvSpPr>
            <a:spLocks noGrp="1"/>
          </p:cNvSpPr>
          <p:nvPr>
            <p:ph type="ftr" sz="quarter" idx="11"/>
          </p:nvPr>
        </p:nvSpPr>
        <p:spPr/>
        <p:txBody>
          <a:bodyPr/>
          <a:lstStyle/>
          <a:p>
            <a:r>
              <a:rPr lang="en-US" b="1" dirty="0">
                <a:solidFill>
                  <a:srgbClr val="00B0F0"/>
                </a:solidFill>
                <a:latin typeface="Arial" panose="020B0604020202020204" pitchFamily="34" charset="0"/>
                <a:ea typeface="MS Mincho" panose="02020609040205080304" pitchFamily="49" charset="-128"/>
                <a:cs typeface="Arial" panose="020B0604020202020204" pitchFamily="34" charset="0"/>
              </a:rPr>
              <a:t>@ANTT</a:t>
            </a:r>
            <a:r>
              <a:rPr lang="ja-JP" altLang="en-US" b="1" dirty="0">
                <a:solidFill>
                  <a:srgbClr val="00B0F0"/>
                </a:solidFill>
                <a:latin typeface="Arial" panose="020B0604020202020204" pitchFamily="34" charset="0"/>
                <a:ea typeface="MS Mincho" panose="02020609040205080304" pitchFamily="49" charset="-128"/>
                <a:cs typeface="Arial" panose="020B0604020202020204" pitchFamily="34" charset="0"/>
              </a:rPr>
              <a:t>コンサルティング</a:t>
            </a:r>
            <a:endParaRPr lang="en-US" b="1" dirty="0">
              <a:solidFill>
                <a:srgbClr val="00B0F0"/>
              </a:solidFill>
              <a:latin typeface="Arial" panose="020B0604020202020204" pitchFamily="34" charset="0"/>
              <a:ea typeface="MS Mincho" panose="02020609040205080304" pitchFamily="49" charset="-128"/>
              <a:cs typeface="Arial" panose="020B0604020202020204" pitchFamily="34" charset="0"/>
            </a:endParaRPr>
          </a:p>
        </p:txBody>
      </p:sp>
      <p:pic>
        <p:nvPicPr>
          <p:cNvPr id="7" name="Picture 6">
            <a:extLst>
              <a:ext uri="{FF2B5EF4-FFF2-40B4-BE49-F238E27FC236}">
                <a16:creationId xmlns:a16="http://schemas.microsoft.com/office/drawing/2014/main" id="{6440BEA6-5366-4710-AF8D-DDD79526085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67383" y="144781"/>
            <a:ext cx="2246429" cy="702009"/>
          </a:xfrm>
          <a:prstGeom prst="rect">
            <a:avLst/>
          </a:prstGeom>
        </p:spPr>
      </p:pic>
      <p:sp>
        <p:nvSpPr>
          <p:cNvPr id="8" name="Slide Number Placeholder 7">
            <a:extLst>
              <a:ext uri="{FF2B5EF4-FFF2-40B4-BE49-F238E27FC236}">
                <a16:creationId xmlns:a16="http://schemas.microsoft.com/office/drawing/2014/main" id="{C5D249E8-19AF-40CE-B982-201E21B81887}"/>
              </a:ext>
            </a:extLst>
          </p:cNvPr>
          <p:cNvSpPr>
            <a:spLocks noGrp="1"/>
          </p:cNvSpPr>
          <p:nvPr>
            <p:ph type="sldNum" sz="quarter" idx="12"/>
          </p:nvPr>
        </p:nvSpPr>
        <p:spPr/>
        <p:txBody>
          <a:bodyPr/>
          <a:lstStyle/>
          <a:p>
            <a:fld id="{8C3FA8B5-53A0-4987-93BC-A0BD009116E8}" type="slidenum">
              <a:rPr lang="en-US" smtClean="0">
                <a:latin typeface="Arial" panose="020B0604020202020204" pitchFamily="34" charset="0"/>
                <a:cs typeface="Arial" panose="020B0604020202020204" pitchFamily="34" charset="0"/>
              </a:rPr>
              <a:t>4</a:t>
            </a:fld>
            <a:endParaRPr lang="en-US" dirty="0">
              <a:latin typeface="Arial" panose="020B0604020202020204" pitchFamily="34" charset="0"/>
              <a:cs typeface="Arial" panose="020B0604020202020204" pitchFamily="34" charset="0"/>
            </a:endParaRPr>
          </a:p>
        </p:txBody>
      </p:sp>
      <p:cxnSp>
        <p:nvCxnSpPr>
          <p:cNvPr id="9" name="Straight Connector 8">
            <a:extLst>
              <a:ext uri="{FF2B5EF4-FFF2-40B4-BE49-F238E27FC236}">
                <a16:creationId xmlns:a16="http://schemas.microsoft.com/office/drawing/2014/main" id="{443C101B-16D7-41F4-8FD2-45EDCC918252}"/>
              </a:ext>
            </a:extLst>
          </p:cNvPr>
          <p:cNvCxnSpPr/>
          <p:nvPr/>
        </p:nvCxnSpPr>
        <p:spPr>
          <a:xfrm>
            <a:off x="838200" y="1252025"/>
            <a:ext cx="8784102" cy="0"/>
          </a:xfrm>
          <a:prstGeom prst="line">
            <a:avLst/>
          </a:prstGeom>
          <a:ln w="19050">
            <a:solidFill>
              <a:srgbClr val="00B0F0"/>
            </a:solidFill>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776939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6B814-48D4-41B4-9C61-288C0C8FD9FC}"/>
              </a:ext>
            </a:extLst>
          </p:cNvPr>
          <p:cNvSpPr>
            <a:spLocks noGrp="1"/>
          </p:cNvSpPr>
          <p:nvPr>
            <p:ph type="title"/>
          </p:nvPr>
        </p:nvSpPr>
        <p:spPr>
          <a:xfrm>
            <a:off x="838200" y="365126"/>
            <a:ext cx="8784102" cy="886900"/>
          </a:xfrm>
        </p:spPr>
        <p:txBody>
          <a:bodyPr>
            <a:normAutofit/>
          </a:bodyPr>
          <a:lstStyle/>
          <a:p>
            <a:r>
              <a:rPr lang="ja-JP" altLang="en-US" sz="4000" dirty="0">
                <a:latin typeface="Arial" panose="020B0604020202020204" pitchFamily="34" charset="0"/>
                <a:ea typeface="MS Mincho" panose="02020609040205080304" pitchFamily="49" charset="-128"/>
                <a:cs typeface="Arial" panose="020B0604020202020204" pitchFamily="34" charset="0"/>
              </a:rPr>
              <a:t>改正後の個人所得税法の構成</a:t>
            </a:r>
            <a:endParaRPr lang="en-US" sz="4000" dirty="0">
              <a:latin typeface="Arial" panose="020B0604020202020204" pitchFamily="34" charset="0"/>
              <a:ea typeface="MS Mincho" panose="02020609040205080304" pitchFamily="49" charset="-128"/>
              <a:cs typeface="Arial" panose="020B0604020202020204" pitchFamily="34" charset="0"/>
            </a:endParaRPr>
          </a:p>
        </p:txBody>
      </p:sp>
      <p:graphicFrame>
        <p:nvGraphicFramePr>
          <p:cNvPr id="4" name="Content Placeholder 3">
            <a:extLst>
              <a:ext uri="{FF2B5EF4-FFF2-40B4-BE49-F238E27FC236}">
                <a16:creationId xmlns:a16="http://schemas.microsoft.com/office/drawing/2014/main" id="{ED6081FA-268A-4080-837C-B248042D46FA}"/>
              </a:ext>
            </a:extLst>
          </p:cNvPr>
          <p:cNvGraphicFramePr>
            <a:graphicFrameLocks noGrp="1"/>
          </p:cNvGraphicFramePr>
          <p:nvPr>
            <p:ph idx="1"/>
            <p:extLst>
              <p:ext uri="{D42A27DB-BD31-4B8C-83A1-F6EECF244321}">
                <p14:modId xmlns:p14="http://schemas.microsoft.com/office/powerpoint/2010/main" val="2885131501"/>
              </p:ext>
            </p:extLst>
          </p:nvPr>
        </p:nvGraphicFramePr>
        <p:xfrm>
          <a:off x="838200" y="1825625"/>
          <a:ext cx="10515600" cy="3474720"/>
        </p:xfrm>
        <a:graphic>
          <a:graphicData uri="http://schemas.openxmlformats.org/drawingml/2006/table">
            <a:tbl>
              <a:tblPr firstRow="1" bandRow="1">
                <a:tableStyleId>{3B4B98B0-60AC-42C2-AFA5-B58CD77FA1E5}</a:tableStyleId>
              </a:tblPr>
              <a:tblGrid>
                <a:gridCol w="5257800">
                  <a:extLst>
                    <a:ext uri="{9D8B030D-6E8A-4147-A177-3AD203B41FA5}">
                      <a16:colId xmlns:a16="http://schemas.microsoft.com/office/drawing/2014/main" val="3524497782"/>
                    </a:ext>
                  </a:extLst>
                </a:gridCol>
                <a:gridCol w="5257800">
                  <a:extLst>
                    <a:ext uri="{9D8B030D-6E8A-4147-A177-3AD203B41FA5}">
                      <a16:colId xmlns:a16="http://schemas.microsoft.com/office/drawing/2014/main" val="1359656671"/>
                    </a:ext>
                  </a:extLst>
                </a:gridCol>
              </a:tblGrid>
              <a:tr h="370840">
                <a:tc>
                  <a:txBody>
                    <a:bodyPr/>
                    <a:lstStyle/>
                    <a:p>
                      <a:pPr algn="l"/>
                      <a:r>
                        <a:rPr lang="ja-JP" altLang="en-US" sz="2400" dirty="0">
                          <a:latin typeface="Arial" panose="020B0604020202020204" pitchFamily="34" charset="0"/>
                          <a:ea typeface="MS Mincho" panose="02020609040205080304" pitchFamily="49" charset="-128"/>
                          <a:cs typeface="Arial" panose="020B0604020202020204" pitchFamily="34" charset="0"/>
                        </a:rPr>
                        <a:t>現行法</a:t>
                      </a:r>
                      <a:endParaRPr lang="en-US" sz="2400" dirty="0">
                        <a:latin typeface="Arial" panose="020B0604020202020204" pitchFamily="34" charset="0"/>
                        <a:ea typeface="MS Mincho" panose="02020609040205080304" pitchFamily="49" charset="-128"/>
                        <a:cs typeface="Arial" panose="020B0604020202020204" pitchFamily="34" charset="0"/>
                      </a:endParaRPr>
                    </a:p>
                  </a:txBody>
                  <a:tcPr anchor="ctr"/>
                </a:tc>
                <a:tc>
                  <a:txBody>
                    <a:bodyPr/>
                    <a:lstStyle/>
                    <a:p>
                      <a:pPr algn="l"/>
                      <a:r>
                        <a:rPr lang="ja-JP" altLang="en-US" sz="2400" dirty="0">
                          <a:latin typeface="Arial" panose="020B0604020202020204" pitchFamily="34" charset="0"/>
                          <a:ea typeface="MS Mincho" panose="02020609040205080304" pitchFamily="49" charset="-128"/>
                          <a:cs typeface="Arial" panose="020B0604020202020204" pitchFamily="34" charset="0"/>
                        </a:rPr>
                        <a:t>改正後の個人所得税法</a:t>
                      </a:r>
                      <a:endParaRPr lang="en-US" sz="2400" dirty="0">
                        <a:latin typeface="Arial" panose="020B0604020202020204" pitchFamily="34" charset="0"/>
                        <a:ea typeface="MS Mincho" panose="02020609040205080304" pitchFamily="49" charset="-128"/>
                        <a:cs typeface="Arial" panose="020B0604020202020204" pitchFamily="34" charset="0"/>
                      </a:endParaRPr>
                    </a:p>
                  </a:txBody>
                  <a:tcPr anchor="ctr"/>
                </a:tc>
                <a:extLst>
                  <a:ext uri="{0D108BD9-81ED-4DB2-BD59-A6C34878D82A}">
                    <a16:rowId xmlns:a16="http://schemas.microsoft.com/office/drawing/2014/main" val="2932897439"/>
                  </a:ext>
                </a:extLst>
              </a:tr>
              <a:tr h="370840">
                <a:tc>
                  <a:txBody>
                    <a:bodyPr/>
                    <a:lstStyle/>
                    <a:p>
                      <a:pPr marL="400050" indent="-400050" fontAlgn="t">
                        <a:buAutoNum type="romanUcPeriod"/>
                      </a:pPr>
                      <a:r>
                        <a:rPr lang="ja-JP" altLang="en-US" sz="2400" kern="1200" dirty="0">
                          <a:effectLst/>
                          <a:latin typeface="Arial" panose="020B0604020202020204" pitchFamily="34" charset="0"/>
                          <a:ea typeface="MS Mincho" panose="02020609040205080304" pitchFamily="49" charset="-128"/>
                          <a:cs typeface="Arial" panose="020B0604020202020204" pitchFamily="34" charset="0"/>
                        </a:rPr>
                        <a:t>総則</a:t>
                      </a:r>
                      <a:endParaRPr lang="en-US" altLang="ja-JP" sz="2400" kern="1200" dirty="0">
                        <a:effectLst/>
                        <a:latin typeface="Arial" panose="020B0604020202020204" pitchFamily="34" charset="0"/>
                        <a:ea typeface="MS Mincho" panose="02020609040205080304" pitchFamily="49" charset="-128"/>
                        <a:cs typeface="Arial" panose="020B0604020202020204" pitchFamily="34" charset="0"/>
                      </a:endParaRPr>
                    </a:p>
                    <a:p>
                      <a:pPr marL="400050" indent="-400050" fontAlgn="t">
                        <a:buAutoNum type="romanUcPeriod"/>
                      </a:pPr>
                      <a:r>
                        <a:rPr lang="ja-JP" altLang="en-US" sz="2400" kern="1200" dirty="0">
                          <a:effectLst/>
                          <a:latin typeface="Arial" panose="020B0604020202020204" pitchFamily="34" charset="0"/>
                          <a:ea typeface="MS Mincho" panose="02020609040205080304" pitchFamily="49" charset="-128"/>
                          <a:cs typeface="Arial" panose="020B0604020202020204" pitchFamily="34" charset="0"/>
                        </a:rPr>
                        <a:t>納税者</a:t>
                      </a:r>
                      <a:endParaRPr lang="en-US" altLang="ja-JP" sz="2400" kern="1200" dirty="0">
                        <a:effectLst/>
                        <a:latin typeface="Arial" panose="020B0604020202020204" pitchFamily="34" charset="0"/>
                        <a:ea typeface="MS Mincho" panose="02020609040205080304" pitchFamily="49" charset="-128"/>
                        <a:cs typeface="Arial" panose="020B0604020202020204" pitchFamily="34" charset="0"/>
                      </a:endParaRPr>
                    </a:p>
                    <a:p>
                      <a:pPr marL="400050" indent="-400050" fontAlgn="t">
                        <a:buAutoNum type="romanUcPeriod"/>
                      </a:pPr>
                      <a:r>
                        <a:rPr lang="ja-JP" altLang="en-US" sz="2400" kern="1200" dirty="0">
                          <a:effectLst/>
                          <a:latin typeface="Arial" panose="020B0604020202020204" pitchFamily="34" charset="0"/>
                          <a:ea typeface="MS Mincho" panose="02020609040205080304" pitchFamily="49" charset="-128"/>
                          <a:cs typeface="Arial" panose="020B0604020202020204" pitchFamily="34" charset="0"/>
                        </a:rPr>
                        <a:t>課税対象所得、免税対象所得</a:t>
                      </a:r>
                      <a:endParaRPr lang="en-US" altLang="ja-JP" sz="2400" kern="1200" dirty="0">
                        <a:effectLst/>
                        <a:latin typeface="Arial" panose="020B0604020202020204" pitchFamily="34" charset="0"/>
                        <a:ea typeface="MS Mincho" panose="02020609040205080304" pitchFamily="49" charset="-128"/>
                        <a:cs typeface="Arial" panose="020B0604020202020204" pitchFamily="34" charset="0"/>
                      </a:endParaRPr>
                    </a:p>
                    <a:p>
                      <a:pPr marL="400050" indent="-400050" fontAlgn="t">
                        <a:buAutoNum type="romanUcPeriod"/>
                      </a:pPr>
                      <a:r>
                        <a:rPr lang="ja-JP" altLang="en-US" sz="2400" kern="1200" dirty="0">
                          <a:effectLst/>
                          <a:latin typeface="Arial" panose="020B0604020202020204" pitchFamily="34" charset="0"/>
                          <a:ea typeface="MS Mincho" panose="02020609040205080304" pitchFamily="49" charset="-128"/>
                          <a:cs typeface="Arial" panose="020B0604020202020204" pitchFamily="34" charset="0"/>
                        </a:rPr>
                        <a:t>課税対象所得の計算</a:t>
                      </a:r>
                      <a:endParaRPr lang="en-US" altLang="ja-JP" sz="2400" kern="1200" dirty="0">
                        <a:effectLst/>
                        <a:latin typeface="Arial" panose="020B0604020202020204" pitchFamily="34" charset="0"/>
                        <a:ea typeface="MS Mincho" panose="02020609040205080304" pitchFamily="49" charset="-128"/>
                        <a:cs typeface="Arial" panose="020B0604020202020204" pitchFamily="34" charset="0"/>
                      </a:endParaRPr>
                    </a:p>
                    <a:p>
                      <a:pPr marL="400050" indent="-400050" fontAlgn="t">
                        <a:buAutoNum type="romanUcPeriod"/>
                      </a:pPr>
                      <a:r>
                        <a:rPr lang="ja-JP" altLang="en-US" sz="2400" kern="1200" dirty="0">
                          <a:effectLst/>
                          <a:latin typeface="Arial" panose="020B0604020202020204" pitchFamily="34" charset="0"/>
                          <a:ea typeface="MS Mincho" panose="02020609040205080304" pitchFamily="49" charset="-128"/>
                          <a:cs typeface="Arial" panose="020B0604020202020204" pitchFamily="34" charset="0"/>
                        </a:rPr>
                        <a:t>税率</a:t>
                      </a:r>
                      <a:endParaRPr lang="en-US" altLang="ja-JP" sz="2400" kern="1200" dirty="0">
                        <a:effectLst/>
                        <a:latin typeface="Arial" panose="020B0604020202020204" pitchFamily="34" charset="0"/>
                        <a:ea typeface="MS Mincho" panose="02020609040205080304" pitchFamily="49" charset="-128"/>
                        <a:cs typeface="Arial" panose="020B0604020202020204" pitchFamily="34" charset="0"/>
                      </a:endParaRPr>
                    </a:p>
                    <a:p>
                      <a:pPr marL="400050" indent="-400050" fontAlgn="t">
                        <a:buAutoNum type="romanUcPeriod"/>
                      </a:pPr>
                      <a:r>
                        <a:rPr lang="ja-JP" altLang="en-US" sz="2400" kern="1200" dirty="0">
                          <a:effectLst/>
                          <a:latin typeface="Arial" panose="020B0604020202020204" pitchFamily="34" charset="0"/>
                          <a:ea typeface="MS Mincho" panose="02020609040205080304" pitchFamily="49" charset="-128"/>
                          <a:cs typeface="Arial" panose="020B0604020202020204" pitchFamily="34" charset="0"/>
                        </a:rPr>
                        <a:t>減税と免税</a:t>
                      </a:r>
                      <a:endParaRPr lang="en-US" altLang="ja-JP" sz="2400" kern="1200" dirty="0">
                        <a:effectLst/>
                        <a:latin typeface="Arial" panose="020B0604020202020204" pitchFamily="34" charset="0"/>
                        <a:ea typeface="MS Mincho" panose="02020609040205080304" pitchFamily="49" charset="-128"/>
                        <a:cs typeface="Arial" panose="020B0604020202020204" pitchFamily="34" charset="0"/>
                      </a:endParaRPr>
                    </a:p>
                    <a:p>
                      <a:pPr marL="400050" indent="-400050" fontAlgn="t">
                        <a:buAutoNum type="romanUcPeriod"/>
                      </a:pPr>
                      <a:r>
                        <a:rPr lang="ja-JP" altLang="en-US" sz="2400" kern="1200" dirty="0">
                          <a:effectLst/>
                          <a:latin typeface="Arial" panose="020B0604020202020204" pitchFamily="34" charset="0"/>
                          <a:ea typeface="MS Mincho" panose="02020609040205080304" pitchFamily="49" charset="-128"/>
                          <a:cs typeface="Arial" panose="020B0604020202020204" pitchFamily="34" charset="0"/>
                        </a:rPr>
                        <a:t>課税、国への納付、税務申告</a:t>
                      </a:r>
                      <a:endParaRPr lang="en-US" altLang="ja-JP" sz="2400" kern="1200" dirty="0">
                        <a:effectLst/>
                        <a:latin typeface="Arial" panose="020B0604020202020204" pitchFamily="34" charset="0"/>
                        <a:ea typeface="MS Mincho" panose="02020609040205080304" pitchFamily="49" charset="-128"/>
                        <a:cs typeface="Arial" panose="020B0604020202020204" pitchFamily="34" charset="0"/>
                      </a:endParaRPr>
                    </a:p>
                    <a:p>
                      <a:pPr marL="400050" indent="-400050" fontAlgn="t">
                        <a:buAutoNum type="romanUcPeriod"/>
                      </a:pPr>
                      <a:r>
                        <a:rPr lang="ja-JP" altLang="en-US" sz="2400" kern="1200" dirty="0">
                          <a:effectLst/>
                          <a:latin typeface="Arial" panose="020B0604020202020204" pitchFamily="34" charset="0"/>
                          <a:ea typeface="MS Mincho" panose="02020609040205080304" pitchFamily="49" charset="-128"/>
                          <a:cs typeface="Arial" panose="020B0604020202020204" pitchFamily="34" charset="0"/>
                        </a:rPr>
                        <a:t>その他</a:t>
                      </a:r>
                      <a:endParaRPr lang="mn-MN" sz="2400" kern="1200" dirty="0">
                        <a:effectLst/>
                        <a:latin typeface="Arial" panose="020B0604020202020204" pitchFamily="34" charset="0"/>
                        <a:ea typeface="MS Mincho" panose="02020609040205080304" pitchFamily="49" charset="-128"/>
                        <a:cs typeface="Arial" panose="020B0604020202020204" pitchFamily="34" charset="0"/>
                      </a:endParaRPr>
                    </a:p>
                  </a:txBody>
                  <a:tcPr/>
                </a:tc>
                <a:tc>
                  <a:txBody>
                    <a:bodyPr/>
                    <a:lstStyle/>
                    <a:p>
                      <a:pPr marL="400050" indent="-400050" fontAlgn="t">
                        <a:buAutoNum type="romanUcPeriod"/>
                      </a:pPr>
                      <a:r>
                        <a:rPr lang="ja-JP" altLang="en-US" sz="2400" kern="1200" dirty="0">
                          <a:effectLst/>
                          <a:latin typeface="Arial" panose="020B0604020202020204" pitchFamily="34" charset="0"/>
                          <a:ea typeface="MS Mincho" panose="02020609040205080304" pitchFamily="49" charset="-128"/>
                          <a:cs typeface="Arial" panose="020B0604020202020204" pitchFamily="34" charset="0"/>
                        </a:rPr>
                        <a:t>総則</a:t>
                      </a:r>
                      <a:endParaRPr lang="en-US" altLang="ja-JP" sz="2400" kern="1200" dirty="0">
                        <a:effectLst/>
                        <a:latin typeface="Arial" panose="020B0604020202020204" pitchFamily="34" charset="0"/>
                        <a:ea typeface="MS Mincho" panose="02020609040205080304" pitchFamily="49" charset="-128"/>
                        <a:cs typeface="Arial" panose="020B0604020202020204" pitchFamily="34" charset="0"/>
                      </a:endParaRPr>
                    </a:p>
                    <a:p>
                      <a:pPr marL="400050" indent="-400050" fontAlgn="t">
                        <a:buAutoNum type="romanUcPeriod"/>
                      </a:pPr>
                      <a:r>
                        <a:rPr lang="ja-JP" altLang="en-US" sz="2400" kern="1200" dirty="0">
                          <a:effectLst/>
                          <a:latin typeface="Arial" panose="020B0604020202020204" pitchFamily="34" charset="0"/>
                          <a:ea typeface="MS Mincho" panose="02020609040205080304" pitchFamily="49" charset="-128"/>
                          <a:cs typeface="Arial" panose="020B0604020202020204" pitchFamily="34" charset="0"/>
                        </a:rPr>
                        <a:t>課税対象所得</a:t>
                      </a:r>
                      <a:endParaRPr lang="en-US" altLang="ja-JP" sz="2400" kern="1200" dirty="0">
                        <a:effectLst/>
                        <a:latin typeface="Arial" panose="020B0604020202020204" pitchFamily="34" charset="0"/>
                        <a:ea typeface="MS Mincho" panose="02020609040205080304" pitchFamily="49" charset="-128"/>
                        <a:cs typeface="Arial" panose="020B0604020202020204" pitchFamily="34" charset="0"/>
                      </a:endParaRPr>
                    </a:p>
                    <a:p>
                      <a:pPr marL="400050" indent="-400050" fontAlgn="t">
                        <a:buAutoNum type="romanUcPeriod"/>
                      </a:pPr>
                      <a:r>
                        <a:rPr lang="ja-JP" altLang="en-US" sz="2400" kern="1200" dirty="0">
                          <a:effectLst/>
                          <a:latin typeface="Arial" panose="020B0604020202020204" pitchFamily="34" charset="0"/>
                          <a:ea typeface="MS Mincho" panose="02020609040205080304" pitchFamily="49" charset="-128"/>
                          <a:cs typeface="Arial" panose="020B0604020202020204" pitchFamily="34" charset="0"/>
                        </a:rPr>
                        <a:t>課税対象所得の計算</a:t>
                      </a:r>
                      <a:endParaRPr lang="en-US" altLang="ja-JP" sz="2400" kern="1200" dirty="0">
                        <a:effectLst/>
                        <a:latin typeface="Arial" panose="020B0604020202020204" pitchFamily="34" charset="0"/>
                        <a:ea typeface="MS Mincho" panose="02020609040205080304" pitchFamily="49" charset="-128"/>
                        <a:cs typeface="Arial" panose="020B0604020202020204" pitchFamily="34" charset="0"/>
                      </a:endParaRPr>
                    </a:p>
                    <a:p>
                      <a:pPr marL="400050" indent="-400050" fontAlgn="t">
                        <a:buAutoNum type="romanUcPeriod"/>
                      </a:pPr>
                      <a:r>
                        <a:rPr lang="ja-JP" altLang="en-US" sz="2400" kern="1200" dirty="0">
                          <a:effectLst/>
                          <a:latin typeface="Arial" panose="020B0604020202020204" pitchFamily="34" charset="0"/>
                          <a:ea typeface="MS Mincho" panose="02020609040205080304" pitchFamily="49" charset="-128"/>
                          <a:cs typeface="Arial" panose="020B0604020202020204" pitchFamily="34" charset="0"/>
                        </a:rPr>
                        <a:t>税率</a:t>
                      </a:r>
                      <a:endParaRPr lang="en-US" altLang="ja-JP" sz="2400" kern="1200" dirty="0">
                        <a:effectLst/>
                        <a:latin typeface="Arial" panose="020B0604020202020204" pitchFamily="34" charset="0"/>
                        <a:ea typeface="MS Mincho" panose="02020609040205080304" pitchFamily="49" charset="-128"/>
                        <a:cs typeface="Arial" panose="020B0604020202020204" pitchFamily="34" charset="0"/>
                      </a:endParaRPr>
                    </a:p>
                    <a:p>
                      <a:pPr marL="400050" indent="-400050" fontAlgn="t">
                        <a:buAutoNum type="romanUcPeriod"/>
                      </a:pPr>
                      <a:r>
                        <a:rPr lang="ja-JP" altLang="en-US" sz="2400" kern="1200" dirty="0">
                          <a:effectLst/>
                          <a:latin typeface="Arial" panose="020B0604020202020204" pitchFamily="34" charset="0"/>
                          <a:ea typeface="MS Mincho" panose="02020609040205080304" pitchFamily="49" charset="-128"/>
                          <a:cs typeface="Arial" panose="020B0604020202020204" pitchFamily="34" charset="0"/>
                        </a:rPr>
                        <a:t>減税と免税</a:t>
                      </a:r>
                      <a:endParaRPr lang="en-US" altLang="ja-JP" sz="2400" kern="1200" dirty="0">
                        <a:effectLst/>
                        <a:latin typeface="Arial" panose="020B0604020202020204" pitchFamily="34" charset="0"/>
                        <a:ea typeface="MS Mincho" panose="02020609040205080304" pitchFamily="49" charset="-128"/>
                        <a:cs typeface="Arial" panose="020B0604020202020204" pitchFamily="34" charset="0"/>
                      </a:endParaRPr>
                    </a:p>
                    <a:p>
                      <a:pPr marL="400050" indent="-400050" fontAlgn="t">
                        <a:buAutoNum type="romanUcPeriod"/>
                      </a:pPr>
                      <a:r>
                        <a:rPr lang="ja-JP" altLang="en-US" sz="2400" kern="1200" dirty="0">
                          <a:effectLst/>
                          <a:latin typeface="Arial" panose="020B0604020202020204" pitchFamily="34" charset="0"/>
                          <a:ea typeface="MS Mincho" panose="02020609040205080304" pitchFamily="49" charset="-128"/>
                          <a:cs typeface="Arial" panose="020B0604020202020204" pitchFamily="34" charset="0"/>
                        </a:rPr>
                        <a:t>課税、国への納付、税務申告、控除、税金の還付</a:t>
                      </a:r>
                      <a:endParaRPr lang="en-US" altLang="ja-JP" sz="2400" kern="1200" dirty="0">
                        <a:effectLst/>
                        <a:latin typeface="Arial" panose="020B0604020202020204" pitchFamily="34" charset="0"/>
                        <a:ea typeface="MS Mincho" panose="02020609040205080304" pitchFamily="49" charset="-128"/>
                        <a:cs typeface="Arial" panose="020B0604020202020204" pitchFamily="34" charset="0"/>
                      </a:endParaRPr>
                    </a:p>
                    <a:p>
                      <a:pPr marL="400050" indent="-400050" fontAlgn="t">
                        <a:buAutoNum type="romanUcPeriod"/>
                      </a:pPr>
                      <a:r>
                        <a:rPr lang="ja-JP" altLang="en-US" sz="2400" kern="1200" dirty="0">
                          <a:effectLst/>
                          <a:latin typeface="Arial" panose="020B0604020202020204" pitchFamily="34" charset="0"/>
                          <a:ea typeface="MS Mincho" panose="02020609040205080304" pitchFamily="49" charset="-128"/>
                          <a:cs typeface="Arial" panose="020B0604020202020204" pitchFamily="34" charset="0"/>
                        </a:rPr>
                        <a:t>その他</a:t>
                      </a:r>
                      <a:endParaRPr lang="en-US" sz="2400" b="0" dirty="0">
                        <a:latin typeface="Arial" panose="020B0604020202020204" pitchFamily="34" charset="0"/>
                        <a:ea typeface="MS Mincho" panose="02020609040205080304" pitchFamily="49" charset="-128"/>
                        <a:cs typeface="Arial" panose="020B0604020202020204" pitchFamily="34" charset="0"/>
                      </a:endParaRPr>
                    </a:p>
                  </a:txBody>
                  <a:tcPr/>
                </a:tc>
                <a:extLst>
                  <a:ext uri="{0D108BD9-81ED-4DB2-BD59-A6C34878D82A}">
                    <a16:rowId xmlns:a16="http://schemas.microsoft.com/office/drawing/2014/main" val="571044591"/>
                  </a:ext>
                </a:extLst>
              </a:tr>
            </a:tbl>
          </a:graphicData>
        </a:graphic>
      </p:graphicFrame>
      <p:sp>
        <p:nvSpPr>
          <p:cNvPr id="3" name="Footer Placeholder 2">
            <a:extLst>
              <a:ext uri="{FF2B5EF4-FFF2-40B4-BE49-F238E27FC236}">
                <a16:creationId xmlns:a16="http://schemas.microsoft.com/office/drawing/2014/main" id="{F2B644A3-920C-4478-8F2B-589BEA247BC3}"/>
              </a:ext>
            </a:extLst>
          </p:cNvPr>
          <p:cNvSpPr>
            <a:spLocks noGrp="1"/>
          </p:cNvSpPr>
          <p:nvPr>
            <p:ph type="ftr" sz="quarter" idx="11"/>
          </p:nvPr>
        </p:nvSpPr>
        <p:spPr/>
        <p:txBody>
          <a:bodyPr/>
          <a:lstStyle/>
          <a:p>
            <a:r>
              <a:rPr lang="en-US" b="1" dirty="0">
                <a:solidFill>
                  <a:srgbClr val="00B0F0"/>
                </a:solidFill>
                <a:latin typeface="Arial" panose="020B0604020202020204" pitchFamily="34" charset="0"/>
                <a:ea typeface="MS Mincho" panose="02020609040205080304" pitchFamily="49" charset="-128"/>
                <a:cs typeface="Arial" panose="020B0604020202020204" pitchFamily="34" charset="0"/>
              </a:rPr>
              <a:t>@ANTT</a:t>
            </a:r>
            <a:r>
              <a:rPr lang="ja-JP" altLang="en-US" b="1" dirty="0">
                <a:solidFill>
                  <a:srgbClr val="00B0F0"/>
                </a:solidFill>
                <a:latin typeface="Arial" panose="020B0604020202020204" pitchFamily="34" charset="0"/>
                <a:ea typeface="MS Mincho" panose="02020609040205080304" pitchFamily="49" charset="-128"/>
                <a:cs typeface="Arial" panose="020B0604020202020204" pitchFamily="34" charset="0"/>
              </a:rPr>
              <a:t>コンサルティング</a:t>
            </a:r>
            <a:endParaRPr lang="en-US" b="1" dirty="0">
              <a:solidFill>
                <a:srgbClr val="00B0F0"/>
              </a:solidFill>
              <a:latin typeface="Arial" panose="020B0604020202020204" pitchFamily="34" charset="0"/>
              <a:ea typeface="MS Mincho" panose="02020609040205080304" pitchFamily="49" charset="-128"/>
              <a:cs typeface="Arial" panose="020B0604020202020204" pitchFamily="34" charset="0"/>
            </a:endParaRPr>
          </a:p>
        </p:txBody>
      </p:sp>
      <p:pic>
        <p:nvPicPr>
          <p:cNvPr id="7" name="Picture 6">
            <a:extLst>
              <a:ext uri="{FF2B5EF4-FFF2-40B4-BE49-F238E27FC236}">
                <a16:creationId xmlns:a16="http://schemas.microsoft.com/office/drawing/2014/main" id="{A79C2065-7A02-4DC3-A7B4-3DE930154B1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67383" y="144781"/>
            <a:ext cx="2246429" cy="702009"/>
          </a:xfrm>
          <a:prstGeom prst="rect">
            <a:avLst/>
          </a:prstGeom>
        </p:spPr>
      </p:pic>
      <p:sp>
        <p:nvSpPr>
          <p:cNvPr id="8" name="Slide Number Placeholder 7">
            <a:extLst>
              <a:ext uri="{FF2B5EF4-FFF2-40B4-BE49-F238E27FC236}">
                <a16:creationId xmlns:a16="http://schemas.microsoft.com/office/drawing/2014/main" id="{C2E6F566-90E4-402E-A0B0-4B48BC7043D4}"/>
              </a:ext>
            </a:extLst>
          </p:cNvPr>
          <p:cNvSpPr>
            <a:spLocks noGrp="1"/>
          </p:cNvSpPr>
          <p:nvPr>
            <p:ph type="sldNum" sz="quarter" idx="12"/>
          </p:nvPr>
        </p:nvSpPr>
        <p:spPr/>
        <p:txBody>
          <a:bodyPr/>
          <a:lstStyle/>
          <a:p>
            <a:fld id="{8C3FA8B5-53A0-4987-93BC-A0BD009116E8}" type="slidenum">
              <a:rPr lang="en-US" smtClean="0">
                <a:latin typeface="Arial" panose="020B0604020202020204" pitchFamily="34" charset="0"/>
                <a:cs typeface="Arial" panose="020B0604020202020204" pitchFamily="34" charset="0"/>
              </a:rPr>
              <a:t>5</a:t>
            </a:fld>
            <a:endParaRPr lang="en-US">
              <a:latin typeface="Arial" panose="020B0604020202020204" pitchFamily="34" charset="0"/>
              <a:cs typeface="Arial" panose="020B0604020202020204" pitchFamily="34" charset="0"/>
            </a:endParaRPr>
          </a:p>
        </p:txBody>
      </p:sp>
      <p:cxnSp>
        <p:nvCxnSpPr>
          <p:cNvPr id="9" name="Straight Connector 8">
            <a:extLst>
              <a:ext uri="{FF2B5EF4-FFF2-40B4-BE49-F238E27FC236}">
                <a16:creationId xmlns:a16="http://schemas.microsoft.com/office/drawing/2014/main" id="{D3925B51-39CD-4C44-807E-3067073002BE}"/>
              </a:ext>
            </a:extLst>
          </p:cNvPr>
          <p:cNvCxnSpPr/>
          <p:nvPr/>
        </p:nvCxnSpPr>
        <p:spPr>
          <a:xfrm>
            <a:off x="838200" y="1252025"/>
            <a:ext cx="8784102" cy="0"/>
          </a:xfrm>
          <a:prstGeom prst="line">
            <a:avLst/>
          </a:prstGeom>
          <a:ln w="19050">
            <a:solidFill>
              <a:srgbClr val="00B0F0"/>
            </a:solidFill>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363164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23FFB-2A01-48E9-8F72-AE232094B4B8}"/>
              </a:ext>
            </a:extLst>
          </p:cNvPr>
          <p:cNvSpPr>
            <a:spLocks noGrp="1"/>
          </p:cNvSpPr>
          <p:nvPr>
            <p:ph type="title"/>
          </p:nvPr>
        </p:nvSpPr>
        <p:spPr>
          <a:xfrm>
            <a:off x="838200" y="365126"/>
            <a:ext cx="8784102" cy="886900"/>
          </a:xfrm>
        </p:spPr>
        <p:txBody>
          <a:bodyPr>
            <a:normAutofit/>
          </a:bodyPr>
          <a:lstStyle/>
          <a:p>
            <a:r>
              <a:rPr lang="ja-JP" altLang="en-US" sz="4000" dirty="0">
                <a:latin typeface="MS Mincho" panose="02020609040205080304" pitchFamily="49" charset="-128"/>
                <a:ea typeface="MS Mincho" panose="02020609040205080304" pitchFamily="49" charset="-128"/>
                <a:cs typeface="Arial" panose="020B0604020202020204" pitchFamily="34" charset="0"/>
              </a:rPr>
              <a:t>改正目的</a:t>
            </a:r>
            <a:endParaRPr lang="en-US" sz="4000" dirty="0">
              <a:latin typeface="MS Mincho" panose="02020609040205080304" pitchFamily="49" charset="-128"/>
              <a:ea typeface="MS Mincho" panose="02020609040205080304" pitchFamily="49" charset="-128"/>
              <a:cs typeface="Arial" panose="020B0604020202020204" pitchFamily="34" charset="0"/>
            </a:endParaRPr>
          </a:p>
        </p:txBody>
      </p:sp>
      <p:sp>
        <p:nvSpPr>
          <p:cNvPr id="4" name="Content Placeholder 3">
            <a:extLst>
              <a:ext uri="{FF2B5EF4-FFF2-40B4-BE49-F238E27FC236}">
                <a16:creationId xmlns:a16="http://schemas.microsoft.com/office/drawing/2014/main" id="{1D4AB807-BF65-40B4-940F-AFA5CDAF8EA5}"/>
              </a:ext>
            </a:extLst>
          </p:cNvPr>
          <p:cNvSpPr>
            <a:spLocks noGrp="1"/>
          </p:cNvSpPr>
          <p:nvPr>
            <p:ph idx="1"/>
          </p:nvPr>
        </p:nvSpPr>
        <p:spPr>
          <a:xfrm>
            <a:off x="838200" y="1620261"/>
            <a:ext cx="10515600" cy="4330854"/>
          </a:xfrm>
        </p:spPr>
        <p:txBody>
          <a:bodyPr>
            <a:normAutofit fontScale="85000" lnSpcReduction="20000"/>
          </a:bodyPr>
          <a:lstStyle/>
          <a:p>
            <a:pPr marL="0" indent="0">
              <a:lnSpc>
                <a:spcPct val="160000"/>
              </a:lnSpc>
              <a:buNone/>
            </a:pPr>
            <a:r>
              <a:rPr lang="ja-JP" altLang="en-US" sz="3200" b="1" dirty="0">
                <a:solidFill>
                  <a:srgbClr val="00B0F0"/>
                </a:solidFill>
                <a:latin typeface="Arial" panose="020B0604020202020204" pitchFamily="34" charset="0"/>
                <a:ea typeface="MS Mincho" panose="02020609040205080304" pitchFamily="49" charset="-128"/>
                <a:cs typeface="Arial" panose="020B0604020202020204" pitchFamily="34" charset="0"/>
              </a:rPr>
              <a:t>目的①：</a:t>
            </a:r>
            <a:r>
              <a:rPr lang="ja-JP" altLang="en-US" sz="3200" dirty="0">
                <a:latin typeface="Arial" panose="020B0604020202020204" pitchFamily="34" charset="0"/>
                <a:ea typeface="MS Mincho" panose="02020609040205080304" pitchFamily="49" charset="-128"/>
                <a:cs typeface="Arial" panose="020B0604020202020204" pitchFamily="34" charset="0"/>
              </a:rPr>
              <a:t>シンプルで、分かりやすい租税法にする。</a:t>
            </a:r>
            <a:endParaRPr lang="en-US" altLang="ja-JP" sz="3200" dirty="0">
              <a:latin typeface="Arial" panose="020B0604020202020204" pitchFamily="34" charset="0"/>
              <a:ea typeface="MS Mincho" panose="02020609040205080304" pitchFamily="49" charset="-128"/>
              <a:cs typeface="Arial" panose="020B0604020202020204" pitchFamily="34" charset="0"/>
            </a:endParaRPr>
          </a:p>
          <a:p>
            <a:pPr marL="0" indent="0">
              <a:lnSpc>
                <a:spcPct val="160000"/>
              </a:lnSpc>
              <a:buNone/>
            </a:pPr>
            <a:r>
              <a:rPr lang="ja-JP" altLang="en-US" sz="3200" dirty="0">
                <a:latin typeface="Arial" panose="020B0604020202020204" pitchFamily="34" charset="0"/>
                <a:ea typeface="MS Mincho" panose="02020609040205080304" pitchFamily="49" charset="-128"/>
                <a:cs typeface="Arial" panose="020B0604020202020204" pitchFamily="34" charset="0"/>
              </a:rPr>
              <a:t>　　　　法的根拠の未整備を解決する。</a:t>
            </a:r>
            <a:endParaRPr lang="en-US" altLang="ja-JP" sz="3200" dirty="0">
              <a:latin typeface="Arial" panose="020B0604020202020204" pitchFamily="34" charset="0"/>
              <a:ea typeface="MS Mincho" panose="02020609040205080304" pitchFamily="49" charset="-128"/>
              <a:cs typeface="Arial" panose="020B0604020202020204" pitchFamily="34" charset="0"/>
            </a:endParaRPr>
          </a:p>
          <a:p>
            <a:pPr marL="0" indent="0">
              <a:lnSpc>
                <a:spcPct val="160000"/>
              </a:lnSpc>
              <a:buNone/>
            </a:pPr>
            <a:r>
              <a:rPr lang="ja-JP" altLang="en-US" sz="3200" b="1" dirty="0">
                <a:solidFill>
                  <a:srgbClr val="00B0F0"/>
                </a:solidFill>
                <a:latin typeface="Arial" panose="020B0604020202020204" pitchFamily="34" charset="0"/>
                <a:ea typeface="MS Mincho" panose="02020609040205080304" pitchFamily="49" charset="-128"/>
                <a:cs typeface="Arial" panose="020B0604020202020204" pitchFamily="34" charset="0"/>
              </a:rPr>
              <a:t>目的②：</a:t>
            </a:r>
            <a:r>
              <a:rPr lang="ja-JP" altLang="en-US" sz="3200" dirty="0">
                <a:latin typeface="Arial" panose="020B0604020202020204" pitchFamily="34" charset="0"/>
                <a:ea typeface="MS Mincho" panose="02020609040205080304" pitchFamily="49" charset="-128"/>
                <a:cs typeface="Arial" panose="020B0604020202020204" pitchFamily="34" charset="0"/>
              </a:rPr>
              <a:t>納税者の税負担を増加させない（軽減ではない）。　　　　</a:t>
            </a:r>
            <a:endParaRPr lang="en-US" altLang="ja-JP" sz="3200" dirty="0">
              <a:latin typeface="Arial" panose="020B0604020202020204" pitchFamily="34" charset="0"/>
              <a:ea typeface="MS Mincho" panose="02020609040205080304" pitchFamily="49" charset="-128"/>
              <a:cs typeface="Arial" panose="020B0604020202020204" pitchFamily="34" charset="0"/>
            </a:endParaRPr>
          </a:p>
          <a:p>
            <a:pPr marL="0" indent="0">
              <a:lnSpc>
                <a:spcPct val="160000"/>
              </a:lnSpc>
              <a:buNone/>
            </a:pPr>
            <a:r>
              <a:rPr lang="ja-JP" altLang="en-US" sz="3200" dirty="0">
                <a:latin typeface="Arial" panose="020B0604020202020204" pitchFamily="34" charset="0"/>
                <a:ea typeface="MS Mincho" panose="02020609040205080304" pitchFamily="49" charset="-128"/>
                <a:cs typeface="Arial" panose="020B0604020202020204" pitchFamily="34" charset="0"/>
              </a:rPr>
              <a:t>　　　　ビジネス活動と雇用を促進させる。</a:t>
            </a:r>
            <a:endParaRPr lang="en-US" altLang="ja-JP" sz="3200" dirty="0">
              <a:latin typeface="Arial" panose="020B0604020202020204" pitchFamily="34" charset="0"/>
              <a:ea typeface="MS Mincho" panose="02020609040205080304" pitchFamily="49" charset="-128"/>
              <a:cs typeface="Arial" panose="020B0604020202020204" pitchFamily="34" charset="0"/>
            </a:endParaRPr>
          </a:p>
          <a:p>
            <a:pPr marL="0" indent="0">
              <a:lnSpc>
                <a:spcPct val="160000"/>
              </a:lnSpc>
              <a:buNone/>
            </a:pPr>
            <a:r>
              <a:rPr lang="ja-JP" altLang="en-US" sz="3200" b="1" dirty="0">
                <a:solidFill>
                  <a:srgbClr val="00B0F0"/>
                </a:solidFill>
                <a:latin typeface="Arial" panose="020B0604020202020204" pitchFamily="34" charset="0"/>
                <a:ea typeface="MS Mincho" panose="02020609040205080304" pitchFamily="49" charset="-128"/>
                <a:cs typeface="Arial" panose="020B0604020202020204" pitchFamily="34" charset="0"/>
              </a:rPr>
              <a:t>目的③：</a:t>
            </a:r>
            <a:r>
              <a:rPr lang="ja-JP" altLang="en-US" sz="3200" dirty="0">
                <a:latin typeface="Arial" panose="020B0604020202020204" pitchFamily="34" charset="0"/>
                <a:ea typeface="MS Mincho" panose="02020609040205080304" pitchFamily="49" charset="-128"/>
                <a:cs typeface="Arial" panose="020B0604020202020204" pitchFamily="34" charset="0"/>
              </a:rPr>
              <a:t>簡易な税制を導入する。</a:t>
            </a:r>
            <a:endParaRPr lang="en-US" altLang="ja-JP" sz="3200" dirty="0">
              <a:latin typeface="Arial" panose="020B0604020202020204" pitchFamily="34" charset="0"/>
              <a:ea typeface="MS Mincho" panose="02020609040205080304" pitchFamily="49" charset="-128"/>
              <a:cs typeface="Arial" panose="020B0604020202020204" pitchFamily="34" charset="0"/>
            </a:endParaRPr>
          </a:p>
          <a:p>
            <a:pPr marL="0" indent="0">
              <a:lnSpc>
                <a:spcPct val="160000"/>
              </a:lnSpc>
              <a:buNone/>
            </a:pPr>
            <a:r>
              <a:rPr lang="ja-JP" altLang="en-US" sz="3200" dirty="0">
                <a:latin typeface="Arial" panose="020B0604020202020204" pitchFamily="34" charset="0"/>
                <a:ea typeface="MS Mincho" panose="02020609040205080304" pitchFamily="49" charset="-128"/>
                <a:cs typeface="Arial" panose="020B0604020202020204" pitchFamily="34" charset="0"/>
              </a:rPr>
              <a:t>　　　　納税者と税務当局の納税・徴税コストを減らす。</a:t>
            </a:r>
            <a:endParaRPr lang="mn-MN" sz="3200" dirty="0">
              <a:latin typeface="Arial" panose="020B0604020202020204" pitchFamily="34" charset="0"/>
              <a:ea typeface="MS Mincho" panose="02020609040205080304" pitchFamily="49" charset="-128"/>
              <a:cs typeface="Arial" panose="020B0604020202020204" pitchFamily="34" charset="0"/>
            </a:endParaRPr>
          </a:p>
        </p:txBody>
      </p:sp>
      <p:sp>
        <p:nvSpPr>
          <p:cNvPr id="3" name="Footer Placeholder 2">
            <a:extLst>
              <a:ext uri="{FF2B5EF4-FFF2-40B4-BE49-F238E27FC236}">
                <a16:creationId xmlns:a16="http://schemas.microsoft.com/office/drawing/2014/main" id="{6B953118-8CEC-4355-B66F-E3042C571AA2}"/>
              </a:ext>
            </a:extLst>
          </p:cNvPr>
          <p:cNvSpPr>
            <a:spLocks noGrp="1"/>
          </p:cNvSpPr>
          <p:nvPr>
            <p:ph type="ftr" sz="quarter" idx="11"/>
          </p:nvPr>
        </p:nvSpPr>
        <p:spPr/>
        <p:txBody>
          <a:bodyPr/>
          <a:lstStyle/>
          <a:p>
            <a:r>
              <a:rPr lang="en-US" b="1" dirty="0">
                <a:solidFill>
                  <a:srgbClr val="00B0F0"/>
                </a:solidFill>
                <a:latin typeface="Arial" panose="020B0604020202020204" pitchFamily="34" charset="0"/>
                <a:ea typeface="MS Mincho" panose="02020609040205080304" pitchFamily="49" charset="-128"/>
                <a:cs typeface="Arial" panose="020B0604020202020204" pitchFamily="34" charset="0"/>
              </a:rPr>
              <a:t>@ANTT</a:t>
            </a:r>
            <a:r>
              <a:rPr lang="ja-JP" altLang="en-US" b="1" dirty="0">
                <a:solidFill>
                  <a:srgbClr val="00B0F0"/>
                </a:solidFill>
                <a:latin typeface="Arial" panose="020B0604020202020204" pitchFamily="34" charset="0"/>
                <a:ea typeface="MS Mincho" panose="02020609040205080304" pitchFamily="49" charset="-128"/>
                <a:cs typeface="Arial" panose="020B0604020202020204" pitchFamily="34" charset="0"/>
              </a:rPr>
              <a:t>コンサルティング</a:t>
            </a:r>
            <a:endParaRPr lang="en-US" b="1" dirty="0">
              <a:solidFill>
                <a:srgbClr val="00B0F0"/>
              </a:solidFill>
              <a:latin typeface="Arial" panose="020B0604020202020204" pitchFamily="34" charset="0"/>
              <a:ea typeface="MS Mincho" panose="02020609040205080304" pitchFamily="49" charset="-128"/>
              <a:cs typeface="Arial" panose="020B0604020202020204" pitchFamily="34" charset="0"/>
            </a:endParaRPr>
          </a:p>
        </p:txBody>
      </p:sp>
      <p:pic>
        <p:nvPicPr>
          <p:cNvPr id="6" name="Picture 5">
            <a:extLst>
              <a:ext uri="{FF2B5EF4-FFF2-40B4-BE49-F238E27FC236}">
                <a16:creationId xmlns:a16="http://schemas.microsoft.com/office/drawing/2014/main" id="{066E8CD8-F68C-49C9-8C13-878C2B69C24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67383" y="144781"/>
            <a:ext cx="2246429" cy="702009"/>
          </a:xfrm>
          <a:prstGeom prst="rect">
            <a:avLst/>
          </a:prstGeom>
        </p:spPr>
      </p:pic>
      <p:sp>
        <p:nvSpPr>
          <p:cNvPr id="7" name="Slide Number Placeholder 6">
            <a:extLst>
              <a:ext uri="{FF2B5EF4-FFF2-40B4-BE49-F238E27FC236}">
                <a16:creationId xmlns:a16="http://schemas.microsoft.com/office/drawing/2014/main" id="{008FCA5F-9E47-4574-A89F-37C6F14B05CF}"/>
              </a:ext>
            </a:extLst>
          </p:cNvPr>
          <p:cNvSpPr>
            <a:spLocks noGrp="1"/>
          </p:cNvSpPr>
          <p:nvPr>
            <p:ph type="sldNum" sz="quarter" idx="12"/>
          </p:nvPr>
        </p:nvSpPr>
        <p:spPr/>
        <p:txBody>
          <a:bodyPr/>
          <a:lstStyle/>
          <a:p>
            <a:fld id="{8C3FA8B5-53A0-4987-93BC-A0BD009116E8}" type="slidenum">
              <a:rPr lang="en-US" smtClean="0">
                <a:latin typeface="Arial" panose="020B0604020202020204" pitchFamily="34" charset="0"/>
                <a:cs typeface="Arial" panose="020B0604020202020204" pitchFamily="34" charset="0"/>
              </a:rPr>
              <a:t>6</a:t>
            </a:fld>
            <a:endParaRPr lang="en-US">
              <a:latin typeface="Arial" panose="020B0604020202020204" pitchFamily="34" charset="0"/>
              <a:cs typeface="Arial" panose="020B0604020202020204" pitchFamily="34" charset="0"/>
            </a:endParaRPr>
          </a:p>
        </p:txBody>
      </p:sp>
      <p:cxnSp>
        <p:nvCxnSpPr>
          <p:cNvPr id="8" name="Straight Connector 7">
            <a:extLst>
              <a:ext uri="{FF2B5EF4-FFF2-40B4-BE49-F238E27FC236}">
                <a16:creationId xmlns:a16="http://schemas.microsoft.com/office/drawing/2014/main" id="{9B3067FE-41FD-4D2A-BA68-342ECDCA665C}"/>
              </a:ext>
            </a:extLst>
          </p:cNvPr>
          <p:cNvCxnSpPr/>
          <p:nvPr/>
        </p:nvCxnSpPr>
        <p:spPr>
          <a:xfrm>
            <a:off x="838200" y="1252025"/>
            <a:ext cx="8784102" cy="0"/>
          </a:xfrm>
          <a:prstGeom prst="line">
            <a:avLst/>
          </a:prstGeom>
          <a:ln w="19050">
            <a:solidFill>
              <a:srgbClr val="00B0F0"/>
            </a:solidFill>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653351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562C8-4C01-4E8A-B6B4-2DE5DB580769}"/>
              </a:ext>
            </a:extLst>
          </p:cNvPr>
          <p:cNvSpPr>
            <a:spLocks noGrp="1"/>
          </p:cNvSpPr>
          <p:nvPr>
            <p:ph type="title"/>
          </p:nvPr>
        </p:nvSpPr>
        <p:spPr>
          <a:xfrm>
            <a:off x="645695" y="365125"/>
            <a:ext cx="8784102" cy="886900"/>
          </a:xfrm>
        </p:spPr>
        <p:txBody>
          <a:bodyPr>
            <a:normAutofit/>
          </a:bodyPr>
          <a:lstStyle/>
          <a:p>
            <a:r>
              <a:rPr lang="ja-JP" altLang="en-US" sz="4000" dirty="0">
                <a:latin typeface="MS Mincho" panose="02020609040205080304" pitchFamily="49" charset="-128"/>
                <a:ea typeface="MS Mincho" panose="02020609040205080304" pitchFamily="49" charset="-128"/>
              </a:rPr>
              <a:t>改正目的①</a:t>
            </a:r>
            <a:endParaRPr lang="en-US" sz="4000" dirty="0">
              <a:latin typeface="MS Mincho" panose="02020609040205080304" pitchFamily="49" charset="-128"/>
              <a:ea typeface="MS Mincho" panose="02020609040205080304" pitchFamily="49" charset="-128"/>
            </a:endParaRPr>
          </a:p>
        </p:txBody>
      </p:sp>
      <p:sp>
        <p:nvSpPr>
          <p:cNvPr id="4" name="Content Placeholder 3">
            <a:extLst>
              <a:ext uri="{FF2B5EF4-FFF2-40B4-BE49-F238E27FC236}">
                <a16:creationId xmlns:a16="http://schemas.microsoft.com/office/drawing/2014/main" id="{7EEB11D9-95BA-4513-B8EA-CF14B9135F23}"/>
              </a:ext>
            </a:extLst>
          </p:cNvPr>
          <p:cNvSpPr>
            <a:spLocks noGrp="1"/>
          </p:cNvSpPr>
          <p:nvPr>
            <p:ph idx="1"/>
          </p:nvPr>
        </p:nvSpPr>
        <p:spPr>
          <a:xfrm>
            <a:off x="838200" y="1628518"/>
            <a:ext cx="10515600" cy="4351338"/>
          </a:xfrm>
        </p:spPr>
        <p:txBody>
          <a:bodyPr>
            <a:normAutofit fontScale="85000" lnSpcReduction="20000"/>
          </a:bodyPr>
          <a:lstStyle/>
          <a:p>
            <a:pPr marL="0" indent="0">
              <a:lnSpc>
                <a:spcPct val="150000"/>
              </a:lnSpc>
              <a:buNone/>
            </a:pPr>
            <a:r>
              <a:rPr lang="ja-JP" altLang="en-US" sz="3300" b="1" dirty="0">
                <a:solidFill>
                  <a:srgbClr val="00B0F0"/>
                </a:solidFill>
                <a:latin typeface="Arial" panose="020B0604020202020204" pitchFamily="34" charset="0"/>
                <a:ea typeface="MS Mincho" panose="02020609040205080304" pitchFamily="49" charset="-128"/>
                <a:cs typeface="Arial" panose="020B0604020202020204" pitchFamily="34" charset="0"/>
              </a:rPr>
              <a:t>シンプルで、分かりやすい租税法にする。</a:t>
            </a:r>
            <a:endParaRPr lang="en-US" altLang="ja-JP" sz="3300" b="1" dirty="0">
              <a:solidFill>
                <a:srgbClr val="00B0F0"/>
              </a:solidFill>
              <a:latin typeface="Arial" panose="020B0604020202020204" pitchFamily="34" charset="0"/>
              <a:ea typeface="MS Mincho" panose="02020609040205080304" pitchFamily="49" charset="-128"/>
              <a:cs typeface="Arial" panose="020B0604020202020204" pitchFamily="34" charset="0"/>
            </a:endParaRPr>
          </a:p>
          <a:p>
            <a:pPr marL="0" indent="0">
              <a:lnSpc>
                <a:spcPct val="150000"/>
              </a:lnSpc>
              <a:buNone/>
            </a:pPr>
            <a:r>
              <a:rPr lang="ja-JP" altLang="en-US" sz="3300" b="1" dirty="0">
                <a:solidFill>
                  <a:srgbClr val="00B0F0"/>
                </a:solidFill>
                <a:latin typeface="Arial" panose="020B0604020202020204" pitchFamily="34" charset="0"/>
                <a:ea typeface="MS Mincho" panose="02020609040205080304" pitchFamily="49" charset="-128"/>
                <a:cs typeface="Arial" panose="020B0604020202020204" pitchFamily="34" charset="0"/>
              </a:rPr>
              <a:t>法的根拠の未整備を解決する。</a:t>
            </a:r>
            <a:endParaRPr lang="en-US" altLang="ja-JP" sz="3300" b="1" dirty="0">
              <a:solidFill>
                <a:srgbClr val="00B0F0"/>
              </a:solidFill>
              <a:latin typeface="Arial" panose="020B0604020202020204" pitchFamily="34" charset="0"/>
              <a:ea typeface="MS Mincho" panose="02020609040205080304" pitchFamily="49" charset="-128"/>
              <a:cs typeface="Arial" panose="020B0604020202020204" pitchFamily="34" charset="0"/>
            </a:endParaRPr>
          </a:p>
          <a:p>
            <a:pPr>
              <a:lnSpc>
                <a:spcPct val="150000"/>
              </a:lnSpc>
              <a:buFont typeface="Wingdings" panose="05000000000000000000" pitchFamily="2" charset="2"/>
              <a:buChar char="§"/>
            </a:pPr>
            <a:r>
              <a:rPr lang="ja-JP" altLang="en-US" dirty="0">
                <a:latin typeface="Arial" panose="020B0604020202020204" pitchFamily="34" charset="0"/>
                <a:ea typeface="MS Mincho" panose="02020609040205080304" pitchFamily="49" charset="-128"/>
                <a:cs typeface="Arial" panose="020B0604020202020204" pitchFamily="34" charset="0"/>
              </a:rPr>
              <a:t>改正法第</a:t>
            </a:r>
            <a:r>
              <a:rPr lang="en-US" altLang="ja-JP" dirty="0">
                <a:latin typeface="Arial" panose="020B0604020202020204" pitchFamily="34" charset="0"/>
                <a:ea typeface="MS Mincho" panose="02020609040205080304" pitchFamily="49" charset="-128"/>
                <a:cs typeface="Arial" panose="020B0604020202020204" pitchFamily="34" charset="0"/>
              </a:rPr>
              <a:t>5</a:t>
            </a:r>
            <a:r>
              <a:rPr lang="ja-JP" altLang="en-US" dirty="0">
                <a:latin typeface="Arial" panose="020B0604020202020204" pitchFamily="34" charset="0"/>
                <a:ea typeface="MS Mincho" panose="02020609040205080304" pitchFamily="49" charset="-128"/>
                <a:cs typeface="Arial" panose="020B0604020202020204" pitchFamily="34" charset="0"/>
              </a:rPr>
              <a:t>条：納税者の地位をより明確にした。</a:t>
            </a:r>
            <a:endParaRPr lang="en-US" altLang="ja-JP" dirty="0">
              <a:latin typeface="Arial" panose="020B0604020202020204" pitchFamily="34" charset="0"/>
              <a:ea typeface="MS Mincho" panose="02020609040205080304" pitchFamily="49" charset="-128"/>
              <a:cs typeface="Arial" panose="020B0604020202020204" pitchFamily="34" charset="0"/>
            </a:endParaRPr>
          </a:p>
          <a:p>
            <a:pPr>
              <a:lnSpc>
                <a:spcPct val="150000"/>
              </a:lnSpc>
              <a:buFont typeface="Wingdings" panose="05000000000000000000" pitchFamily="2" charset="2"/>
              <a:buChar char="§"/>
            </a:pPr>
            <a:r>
              <a:rPr lang="ja-JP" altLang="en-US" dirty="0">
                <a:latin typeface="Arial" panose="020B0604020202020204" pitchFamily="34" charset="0"/>
                <a:ea typeface="MS Mincho" panose="02020609040205080304" pitchFamily="49" charset="-128"/>
                <a:cs typeface="Arial" panose="020B0604020202020204" pitchFamily="34" charset="0"/>
              </a:rPr>
              <a:t>改正法第</a:t>
            </a:r>
            <a:r>
              <a:rPr lang="en-US" altLang="ja-JP" dirty="0">
                <a:latin typeface="Arial" panose="020B0604020202020204" pitchFamily="34" charset="0"/>
                <a:ea typeface="MS Mincho" panose="02020609040205080304" pitchFamily="49" charset="-128"/>
                <a:cs typeface="Arial" panose="020B0604020202020204" pitchFamily="34" charset="0"/>
              </a:rPr>
              <a:t>10</a:t>
            </a:r>
            <a:r>
              <a:rPr lang="ja-JP" altLang="en-US" dirty="0">
                <a:latin typeface="Arial" panose="020B0604020202020204" pitchFamily="34" charset="0"/>
                <a:ea typeface="MS Mincho" panose="02020609040205080304" pitchFamily="49" charset="-128"/>
                <a:cs typeface="Arial" panose="020B0604020202020204" pitchFamily="34" charset="0"/>
              </a:rPr>
              <a:t>条と</a:t>
            </a:r>
            <a:r>
              <a:rPr lang="en-US" altLang="ja-JP" dirty="0">
                <a:latin typeface="Arial" panose="020B0604020202020204" pitchFamily="34" charset="0"/>
                <a:ea typeface="MS Mincho" panose="02020609040205080304" pitchFamily="49" charset="-128"/>
                <a:cs typeface="Arial" panose="020B0604020202020204" pitchFamily="34" charset="0"/>
              </a:rPr>
              <a:t>11</a:t>
            </a:r>
            <a:r>
              <a:rPr lang="ja-JP" altLang="en-US" dirty="0">
                <a:latin typeface="Arial" panose="020B0604020202020204" pitchFamily="34" charset="0"/>
                <a:ea typeface="MS Mincho" panose="02020609040205080304" pitchFamily="49" charset="-128"/>
                <a:cs typeface="Arial" panose="020B0604020202020204" pitchFamily="34" charset="0"/>
              </a:rPr>
              <a:t>条：財産売却・譲渡所得、間接的所得の範囲をより明確にした。</a:t>
            </a:r>
            <a:endParaRPr lang="en-US" altLang="ja-JP" dirty="0">
              <a:latin typeface="Arial" panose="020B0604020202020204" pitchFamily="34" charset="0"/>
              <a:ea typeface="MS Mincho" panose="02020609040205080304" pitchFamily="49" charset="-128"/>
              <a:cs typeface="Arial" panose="020B0604020202020204" pitchFamily="34" charset="0"/>
            </a:endParaRPr>
          </a:p>
          <a:p>
            <a:pPr>
              <a:lnSpc>
                <a:spcPct val="150000"/>
              </a:lnSpc>
              <a:buFont typeface="Wingdings" panose="05000000000000000000" pitchFamily="2" charset="2"/>
              <a:buChar char="§"/>
            </a:pPr>
            <a:r>
              <a:rPr lang="ja-JP" altLang="en-US" dirty="0">
                <a:latin typeface="Arial" panose="020B0604020202020204" pitchFamily="34" charset="0"/>
                <a:ea typeface="MS Mincho" panose="02020609040205080304" pitchFamily="49" charset="-128"/>
                <a:cs typeface="Arial" panose="020B0604020202020204" pitchFamily="34" charset="0"/>
              </a:rPr>
              <a:t>改正法第</a:t>
            </a:r>
            <a:r>
              <a:rPr lang="en-US" altLang="ja-JP" dirty="0">
                <a:latin typeface="Arial" panose="020B0604020202020204" pitchFamily="34" charset="0"/>
                <a:ea typeface="MS Mincho" panose="02020609040205080304" pitchFamily="49" charset="-128"/>
                <a:cs typeface="Arial" panose="020B0604020202020204" pitchFamily="34" charset="0"/>
              </a:rPr>
              <a:t>25</a:t>
            </a:r>
            <a:r>
              <a:rPr lang="ja-JP" altLang="en-US" dirty="0">
                <a:latin typeface="Arial" panose="020B0604020202020204" pitchFamily="34" charset="0"/>
                <a:ea typeface="MS Mincho" panose="02020609040205080304" pitchFamily="49" charset="-128"/>
                <a:cs typeface="Arial" panose="020B0604020202020204" pitchFamily="34" charset="0"/>
              </a:rPr>
              <a:t>条と</a:t>
            </a:r>
            <a:r>
              <a:rPr lang="en-US" altLang="ja-JP" dirty="0">
                <a:latin typeface="Arial" panose="020B0604020202020204" pitchFamily="34" charset="0"/>
                <a:ea typeface="MS Mincho" panose="02020609040205080304" pitchFamily="49" charset="-128"/>
                <a:cs typeface="Arial" panose="020B0604020202020204" pitchFamily="34" charset="0"/>
              </a:rPr>
              <a:t>26</a:t>
            </a:r>
            <a:r>
              <a:rPr lang="ja-JP" altLang="en-US" dirty="0">
                <a:latin typeface="Arial" panose="020B0604020202020204" pitchFamily="34" charset="0"/>
                <a:ea typeface="MS Mincho" panose="02020609040205080304" pitchFamily="49" charset="-128"/>
                <a:cs typeface="Arial" panose="020B0604020202020204" pitchFamily="34" charset="0"/>
              </a:rPr>
              <a:t>条と</a:t>
            </a:r>
            <a:r>
              <a:rPr lang="en-US" altLang="ja-JP" dirty="0">
                <a:latin typeface="Arial" panose="020B0604020202020204" pitchFamily="34" charset="0"/>
                <a:ea typeface="MS Mincho" panose="02020609040205080304" pitchFamily="49" charset="-128"/>
                <a:cs typeface="Arial" panose="020B0604020202020204" pitchFamily="34" charset="0"/>
              </a:rPr>
              <a:t>27</a:t>
            </a:r>
            <a:r>
              <a:rPr lang="ja-JP" altLang="en-US" dirty="0">
                <a:latin typeface="Arial" panose="020B0604020202020204" pitchFamily="34" charset="0"/>
                <a:ea typeface="MS Mincho" panose="02020609040205080304" pitchFamily="49" charset="-128"/>
                <a:cs typeface="Arial" panose="020B0604020202020204" pitchFamily="34" charset="0"/>
              </a:rPr>
              <a:t>条：源泉徴収、国への納付、申告等に関する規定を具体的に定める。</a:t>
            </a:r>
            <a:endParaRPr lang="en-US" altLang="ja-JP" dirty="0">
              <a:latin typeface="Arial" panose="020B0604020202020204" pitchFamily="34" charset="0"/>
              <a:ea typeface="MS Mincho" panose="02020609040205080304" pitchFamily="49" charset="-128"/>
              <a:cs typeface="Arial" panose="020B0604020202020204" pitchFamily="34" charset="0"/>
            </a:endParaRPr>
          </a:p>
          <a:p>
            <a:pPr>
              <a:lnSpc>
                <a:spcPct val="150000"/>
              </a:lnSpc>
            </a:pPr>
            <a:endParaRPr lang="en-US" sz="3200" dirty="0">
              <a:latin typeface="Arial" panose="020B0604020202020204" pitchFamily="34" charset="0"/>
              <a:ea typeface="MS Mincho" panose="02020609040205080304" pitchFamily="49" charset="-128"/>
              <a:cs typeface="Arial" panose="020B0604020202020204" pitchFamily="34" charset="0"/>
            </a:endParaRPr>
          </a:p>
        </p:txBody>
      </p:sp>
      <p:sp>
        <p:nvSpPr>
          <p:cNvPr id="3" name="Footer Placeholder 2">
            <a:extLst>
              <a:ext uri="{FF2B5EF4-FFF2-40B4-BE49-F238E27FC236}">
                <a16:creationId xmlns:a16="http://schemas.microsoft.com/office/drawing/2014/main" id="{5FABD7EF-8EBC-41B4-89B6-BB3EE8404B77}"/>
              </a:ext>
            </a:extLst>
          </p:cNvPr>
          <p:cNvSpPr>
            <a:spLocks noGrp="1"/>
          </p:cNvSpPr>
          <p:nvPr>
            <p:ph type="ftr" sz="quarter" idx="11"/>
          </p:nvPr>
        </p:nvSpPr>
        <p:spPr/>
        <p:txBody>
          <a:bodyPr/>
          <a:lstStyle/>
          <a:p>
            <a:r>
              <a:rPr lang="en-US" b="1" dirty="0">
                <a:solidFill>
                  <a:srgbClr val="00B0F0"/>
                </a:solidFill>
                <a:latin typeface="Arial" panose="020B0604020202020204" pitchFamily="34" charset="0"/>
                <a:ea typeface="MS Mincho" panose="02020609040205080304" pitchFamily="49" charset="-128"/>
                <a:cs typeface="Arial" panose="020B0604020202020204" pitchFamily="34" charset="0"/>
              </a:rPr>
              <a:t>@ANTT</a:t>
            </a:r>
            <a:r>
              <a:rPr lang="ja-JP" altLang="en-US" b="1" dirty="0">
                <a:solidFill>
                  <a:srgbClr val="00B0F0"/>
                </a:solidFill>
                <a:latin typeface="Arial" panose="020B0604020202020204" pitchFamily="34" charset="0"/>
                <a:ea typeface="MS Mincho" panose="02020609040205080304" pitchFamily="49" charset="-128"/>
                <a:cs typeface="Arial" panose="020B0604020202020204" pitchFamily="34" charset="0"/>
              </a:rPr>
              <a:t>コンサルティング</a:t>
            </a:r>
            <a:endParaRPr lang="en-US" b="1" dirty="0">
              <a:solidFill>
                <a:srgbClr val="00B0F0"/>
              </a:solidFill>
              <a:latin typeface="Arial" panose="020B0604020202020204" pitchFamily="34" charset="0"/>
              <a:ea typeface="MS Mincho" panose="02020609040205080304" pitchFamily="49" charset="-128"/>
              <a:cs typeface="Arial" panose="020B0604020202020204" pitchFamily="34" charset="0"/>
            </a:endParaRPr>
          </a:p>
        </p:txBody>
      </p:sp>
      <p:pic>
        <p:nvPicPr>
          <p:cNvPr id="6" name="Picture 5">
            <a:extLst>
              <a:ext uri="{FF2B5EF4-FFF2-40B4-BE49-F238E27FC236}">
                <a16:creationId xmlns:a16="http://schemas.microsoft.com/office/drawing/2014/main" id="{2FC1A918-C50E-4687-B6AC-4E5D4A7D4DC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67383" y="144781"/>
            <a:ext cx="2246429" cy="702009"/>
          </a:xfrm>
          <a:prstGeom prst="rect">
            <a:avLst/>
          </a:prstGeom>
        </p:spPr>
      </p:pic>
      <p:sp>
        <p:nvSpPr>
          <p:cNvPr id="7" name="Slide Number Placeholder 6">
            <a:extLst>
              <a:ext uri="{FF2B5EF4-FFF2-40B4-BE49-F238E27FC236}">
                <a16:creationId xmlns:a16="http://schemas.microsoft.com/office/drawing/2014/main" id="{ABD744B5-7287-47E4-A6FD-E482F4C7A9A4}"/>
              </a:ext>
            </a:extLst>
          </p:cNvPr>
          <p:cNvSpPr>
            <a:spLocks noGrp="1"/>
          </p:cNvSpPr>
          <p:nvPr>
            <p:ph type="sldNum" sz="quarter" idx="12"/>
          </p:nvPr>
        </p:nvSpPr>
        <p:spPr/>
        <p:txBody>
          <a:bodyPr/>
          <a:lstStyle/>
          <a:p>
            <a:fld id="{8C3FA8B5-53A0-4987-93BC-A0BD009116E8}" type="slidenum">
              <a:rPr lang="en-US" smtClean="0">
                <a:latin typeface="Arial" panose="020B0604020202020204" pitchFamily="34" charset="0"/>
                <a:cs typeface="Arial" panose="020B0604020202020204" pitchFamily="34" charset="0"/>
              </a:rPr>
              <a:t>7</a:t>
            </a:fld>
            <a:endParaRPr lang="en-US" dirty="0">
              <a:latin typeface="Arial" panose="020B0604020202020204" pitchFamily="34" charset="0"/>
              <a:cs typeface="Arial" panose="020B0604020202020204" pitchFamily="34" charset="0"/>
            </a:endParaRPr>
          </a:p>
        </p:txBody>
      </p:sp>
      <p:cxnSp>
        <p:nvCxnSpPr>
          <p:cNvPr id="8" name="Straight Connector 7">
            <a:extLst>
              <a:ext uri="{FF2B5EF4-FFF2-40B4-BE49-F238E27FC236}">
                <a16:creationId xmlns:a16="http://schemas.microsoft.com/office/drawing/2014/main" id="{0251EFF5-87A2-411E-A724-6C1D52AA4FDE}"/>
              </a:ext>
            </a:extLst>
          </p:cNvPr>
          <p:cNvCxnSpPr/>
          <p:nvPr/>
        </p:nvCxnSpPr>
        <p:spPr>
          <a:xfrm>
            <a:off x="838200" y="1252025"/>
            <a:ext cx="8784102" cy="0"/>
          </a:xfrm>
          <a:prstGeom prst="line">
            <a:avLst/>
          </a:prstGeom>
          <a:ln w="19050">
            <a:solidFill>
              <a:srgbClr val="00B0F0"/>
            </a:solidFill>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06650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562C8-4C01-4E8A-B6B4-2DE5DB580769}"/>
              </a:ext>
            </a:extLst>
          </p:cNvPr>
          <p:cNvSpPr>
            <a:spLocks noGrp="1"/>
          </p:cNvSpPr>
          <p:nvPr>
            <p:ph type="title"/>
          </p:nvPr>
        </p:nvSpPr>
        <p:spPr>
          <a:xfrm>
            <a:off x="838200" y="365126"/>
            <a:ext cx="8784102" cy="886900"/>
          </a:xfrm>
        </p:spPr>
        <p:txBody>
          <a:bodyPr>
            <a:normAutofit/>
          </a:bodyPr>
          <a:lstStyle/>
          <a:p>
            <a:r>
              <a:rPr lang="ja-JP" altLang="en-US" sz="4000" dirty="0">
                <a:latin typeface="MS Mincho" panose="02020609040205080304" pitchFamily="49" charset="-128"/>
                <a:ea typeface="MS Mincho" panose="02020609040205080304" pitchFamily="49" charset="-128"/>
              </a:rPr>
              <a:t>改正目的②</a:t>
            </a:r>
            <a:endParaRPr lang="en-US" sz="4000" dirty="0">
              <a:latin typeface="MS Mincho" panose="02020609040205080304" pitchFamily="49" charset="-128"/>
              <a:ea typeface="MS Mincho" panose="02020609040205080304" pitchFamily="49" charset="-128"/>
            </a:endParaRPr>
          </a:p>
        </p:txBody>
      </p:sp>
      <p:sp>
        <p:nvSpPr>
          <p:cNvPr id="4" name="Content Placeholder 3">
            <a:extLst>
              <a:ext uri="{FF2B5EF4-FFF2-40B4-BE49-F238E27FC236}">
                <a16:creationId xmlns:a16="http://schemas.microsoft.com/office/drawing/2014/main" id="{DAC457F1-9180-443D-BD83-5E4AD0053A1A}"/>
              </a:ext>
            </a:extLst>
          </p:cNvPr>
          <p:cNvSpPr>
            <a:spLocks noGrp="1"/>
          </p:cNvSpPr>
          <p:nvPr>
            <p:ph idx="1"/>
          </p:nvPr>
        </p:nvSpPr>
        <p:spPr>
          <a:xfrm>
            <a:off x="838200" y="1491916"/>
            <a:ext cx="10515600" cy="4571989"/>
          </a:xfrm>
        </p:spPr>
        <p:txBody>
          <a:bodyPr>
            <a:normAutofit fontScale="77500" lnSpcReduction="20000"/>
          </a:bodyPr>
          <a:lstStyle/>
          <a:p>
            <a:pPr marL="0" indent="0">
              <a:lnSpc>
                <a:spcPct val="160000"/>
              </a:lnSpc>
              <a:buNone/>
            </a:pPr>
            <a:r>
              <a:rPr lang="ja-JP" altLang="en-US" b="1" dirty="0">
                <a:solidFill>
                  <a:srgbClr val="00B0F0"/>
                </a:solidFill>
                <a:latin typeface="Arial" panose="020B0604020202020204" pitchFamily="34" charset="0"/>
                <a:ea typeface="MS Mincho" panose="02020609040205080304" pitchFamily="49" charset="-128"/>
                <a:cs typeface="Arial" panose="020B0604020202020204" pitchFamily="34" charset="0"/>
              </a:rPr>
              <a:t>納税者の税負担を増加させない（軽減ではない）。</a:t>
            </a:r>
            <a:endParaRPr lang="en-US" altLang="ja-JP" b="1" dirty="0">
              <a:solidFill>
                <a:srgbClr val="00B0F0"/>
              </a:solidFill>
              <a:latin typeface="Arial" panose="020B0604020202020204" pitchFamily="34" charset="0"/>
              <a:ea typeface="MS Mincho" panose="02020609040205080304" pitchFamily="49" charset="-128"/>
              <a:cs typeface="Arial" panose="020B0604020202020204" pitchFamily="34" charset="0"/>
            </a:endParaRPr>
          </a:p>
          <a:p>
            <a:pPr marL="0" indent="0">
              <a:lnSpc>
                <a:spcPct val="160000"/>
              </a:lnSpc>
              <a:buNone/>
            </a:pPr>
            <a:r>
              <a:rPr lang="ja-JP" altLang="en-US" b="1" dirty="0">
                <a:solidFill>
                  <a:srgbClr val="00B0F0"/>
                </a:solidFill>
                <a:latin typeface="Arial" panose="020B0604020202020204" pitchFamily="34" charset="0"/>
                <a:ea typeface="MS Mincho" panose="02020609040205080304" pitchFamily="49" charset="-128"/>
                <a:cs typeface="Arial" panose="020B0604020202020204" pitchFamily="34" charset="0"/>
              </a:rPr>
              <a:t>ビジネス活動と雇用を促進させる。</a:t>
            </a:r>
            <a:endParaRPr lang="en-US" altLang="ja-JP" b="1" dirty="0">
              <a:solidFill>
                <a:srgbClr val="00B0F0"/>
              </a:solidFill>
              <a:latin typeface="Arial" panose="020B0604020202020204" pitchFamily="34" charset="0"/>
              <a:ea typeface="MS Mincho" panose="02020609040205080304" pitchFamily="49" charset="-128"/>
              <a:cs typeface="Arial" panose="020B0604020202020204" pitchFamily="34" charset="0"/>
            </a:endParaRPr>
          </a:p>
          <a:p>
            <a:pPr>
              <a:lnSpc>
                <a:spcPct val="160000"/>
              </a:lnSpc>
              <a:buFont typeface="Wingdings" panose="05000000000000000000" pitchFamily="2" charset="2"/>
              <a:buChar char="§"/>
            </a:pPr>
            <a:r>
              <a:rPr lang="ja-JP" altLang="en-US" sz="2400" dirty="0">
                <a:latin typeface="Arial" panose="020B0604020202020204" pitchFamily="34" charset="0"/>
                <a:ea typeface="MS Mincho" panose="02020609040205080304" pitchFamily="49" charset="-128"/>
                <a:cs typeface="Arial" panose="020B0604020202020204" pitchFamily="34" charset="0"/>
              </a:rPr>
              <a:t>改正法第</a:t>
            </a:r>
            <a:r>
              <a:rPr lang="en-US" altLang="ja-JP" sz="2400" dirty="0">
                <a:latin typeface="Arial" panose="020B0604020202020204" pitchFamily="34" charset="0"/>
                <a:ea typeface="MS Mincho" panose="02020609040205080304" pitchFamily="49" charset="-128"/>
                <a:cs typeface="Arial" panose="020B0604020202020204" pitchFamily="34" charset="0"/>
              </a:rPr>
              <a:t>21</a:t>
            </a:r>
            <a:r>
              <a:rPr lang="ja-JP" altLang="en-US" sz="2400" dirty="0">
                <a:latin typeface="Arial" panose="020B0604020202020204" pitchFamily="34" charset="0"/>
                <a:ea typeface="MS Mincho" panose="02020609040205080304" pitchFamily="49" charset="-128"/>
                <a:cs typeface="Arial" panose="020B0604020202020204" pitchFamily="34" charset="0"/>
              </a:rPr>
              <a:t>条：給料、賃金、間接的な所得、営業活動の所得、財産・資本による所得に対する税率は</a:t>
            </a:r>
            <a:r>
              <a:rPr lang="en-US" altLang="ja-JP" sz="2400" dirty="0">
                <a:latin typeface="Arial" panose="020B0604020202020204" pitchFamily="34" charset="0"/>
                <a:ea typeface="MS Mincho" panose="02020609040205080304" pitchFamily="49" charset="-128"/>
                <a:cs typeface="Arial" panose="020B0604020202020204" pitchFamily="34" charset="0"/>
              </a:rPr>
              <a:t>10</a:t>
            </a:r>
            <a:r>
              <a:rPr lang="ja-JP" altLang="en-US" sz="2400" dirty="0">
                <a:latin typeface="Arial" panose="020B0604020202020204" pitchFamily="34" charset="0"/>
                <a:ea typeface="MS Mincho" panose="02020609040205080304" pitchFamily="49" charset="-128"/>
                <a:cs typeface="Arial" panose="020B0604020202020204" pitchFamily="34" charset="0"/>
              </a:rPr>
              <a:t>％（変更なし）。不動産売却益に対する税率は</a:t>
            </a:r>
            <a:r>
              <a:rPr lang="en-US" altLang="ja-JP" sz="2400" dirty="0">
                <a:latin typeface="Arial" panose="020B0604020202020204" pitchFamily="34" charset="0"/>
                <a:ea typeface="MS Mincho" panose="02020609040205080304" pitchFamily="49" charset="-128"/>
                <a:cs typeface="Arial" panose="020B0604020202020204" pitchFamily="34" charset="0"/>
              </a:rPr>
              <a:t>2</a:t>
            </a:r>
            <a:r>
              <a:rPr lang="ja-JP" altLang="en-US" sz="2400" dirty="0">
                <a:latin typeface="Arial" panose="020B0604020202020204" pitchFamily="34" charset="0"/>
                <a:ea typeface="MS Mincho" panose="02020609040205080304" pitchFamily="49" charset="-128"/>
                <a:cs typeface="Arial" panose="020B0604020202020204" pitchFamily="34" charset="0"/>
              </a:rPr>
              <a:t>％（変更なし））。その他有体・無体財産売却益に対する税率は</a:t>
            </a:r>
            <a:r>
              <a:rPr lang="en-US" altLang="ja-JP" sz="2400" dirty="0">
                <a:latin typeface="Arial" panose="020B0604020202020204" pitchFamily="34" charset="0"/>
                <a:ea typeface="MS Mincho" panose="02020609040205080304" pitchFamily="49" charset="-128"/>
                <a:cs typeface="Arial" panose="020B0604020202020204" pitchFamily="34" charset="0"/>
              </a:rPr>
              <a:t>10</a:t>
            </a:r>
            <a:r>
              <a:rPr lang="ja-JP" altLang="en-US" sz="2400" dirty="0">
                <a:latin typeface="Arial" panose="020B0604020202020204" pitchFamily="34" charset="0"/>
                <a:ea typeface="MS Mincho" panose="02020609040205080304" pitchFamily="49" charset="-128"/>
                <a:cs typeface="Arial" panose="020B0604020202020204" pitchFamily="34" charset="0"/>
              </a:rPr>
              <a:t>％。</a:t>
            </a:r>
            <a:endParaRPr lang="en-US" altLang="ja-JP" sz="2400" dirty="0">
              <a:latin typeface="Arial" panose="020B0604020202020204" pitchFamily="34" charset="0"/>
              <a:ea typeface="MS Mincho" panose="02020609040205080304" pitchFamily="49" charset="-128"/>
              <a:cs typeface="Arial" panose="020B0604020202020204" pitchFamily="34" charset="0"/>
            </a:endParaRPr>
          </a:p>
          <a:p>
            <a:pPr marL="0" indent="0">
              <a:lnSpc>
                <a:spcPct val="160000"/>
              </a:lnSpc>
              <a:buNone/>
            </a:pPr>
            <a:r>
              <a:rPr lang="ja-JP" altLang="en-US" sz="2400" dirty="0">
                <a:latin typeface="Arial" panose="020B0604020202020204" pitchFamily="34" charset="0"/>
                <a:ea typeface="MS Mincho" panose="02020609040205080304" pitchFamily="49" charset="-128"/>
                <a:cs typeface="Arial" panose="020B0604020202020204" pitchFamily="34" charset="0"/>
              </a:rPr>
              <a:t>納税者（個人）の税金負担を軽減するため、次の規定を新設。</a:t>
            </a:r>
            <a:endParaRPr lang="en-US" altLang="ja-JP" sz="2400" dirty="0">
              <a:latin typeface="Arial" panose="020B0604020202020204" pitchFamily="34" charset="0"/>
              <a:ea typeface="MS Mincho" panose="02020609040205080304" pitchFamily="49" charset="-128"/>
              <a:cs typeface="Arial" panose="020B0604020202020204" pitchFamily="34" charset="0"/>
            </a:endParaRPr>
          </a:p>
          <a:p>
            <a:pPr>
              <a:lnSpc>
                <a:spcPct val="160000"/>
              </a:lnSpc>
            </a:pPr>
            <a:r>
              <a:rPr lang="ja-JP" altLang="en-US" sz="2400" dirty="0">
                <a:latin typeface="Arial" panose="020B0604020202020204" pitchFamily="34" charset="0"/>
                <a:ea typeface="MS Mincho" panose="02020609040205080304" pitchFamily="49" charset="-128"/>
                <a:cs typeface="Arial" panose="020B0604020202020204" pitchFamily="34" charset="0"/>
              </a:rPr>
              <a:t>改正法第</a:t>
            </a:r>
            <a:r>
              <a:rPr lang="en-US" altLang="ja-JP" sz="2400" dirty="0">
                <a:latin typeface="Arial" panose="020B0604020202020204" pitchFamily="34" charset="0"/>
                <a:ea typeface="MS Mincho" panose="02020609040205080304" pitchFamily="49" charset="-128"/>
                <a:cs typeface="Arial" panose="020B0604020202020204" pitchFamily="34" charset="0"/>
              </a:rPr>
              <a:t>23</a:t>
            </a:r>
            <a:r>
              <a:rPr lang="ja-JP" altLang="en-US" sz="2400" dirty="0">
                <a:latin typeface="Arial" panose="020B0604020202020204" pitchFamily="34" charset="0"/>
                <a:ea typeface="MS Mincho" panose="02020609040205080304" pitchFamily="49" charset="-128"/>
                <a:cs typeface="Arial" panose="020B0604020202020204" pitchFamily="34" charset="0"/>
              </a:rPr>
              <a:t>条</a:t>
            </a:r>
            <a:r>
              <a:rPr lang="en-US" altLang="ja-JP" sz="2400" dirty="0">
                <a:latin typeface="Arial" panose="020B0604020202020204" pitchFamily="34" charset="0"/>
                <a:ea typeface="MS Mincho" panose="02020609040205080304" pitchFamily="49" charset="-128"/>
                <a:cs typeface="Arial" panose="020B0604020202020204" pitchFamily="34" charset="0"/>
              </a:rPr>
              <a:t>3</a:t>
            </a:r>
            <a:r>
              <a:rPr lang="ja-JP" altLang="en-US" sz="2400" dirty="0">
                <a:latin typeface="Arial" panose="020B0604020202020204" pitchFamily="34" charset="0"/>
                <a:ea typeface="MS Mincho" panose="02020609040205080304" pitchFamily="49" charset="-128"/>
                <a:cs typeface="Arial" panose="020B0604020202020204" pitchFamily="34" charset="0"/>
              </a:rPr>
              <a:t>項と</a:t>
            </a:r>
            <a:r>
              <a:rPr lang="en-US" altLang="ja-JP" sz="2400" dirty="0">
                <a:latin typeface="Arial" panose="020B0604020202020204" pitchFamily="34" charset="0"/>
                <a:ea typeface="MS Mincho" panose="02020609040205080304" pitchFamily="49" charset="-128"/>
                <a:cs typeface="Arial" panose="020B0604020202020204" pitchFamily="34" charset="0"/>
              </a:rPr>
              <a:t>4</a:t>
            </a:r>
            <a:r>
              <a:rPr lang="ja-JP" altLang="en-US" sz="2400" dirty="0">
                <a:latin typeface="Arial" panose="020B0604020202020204" pitchFamily="34" charset="0"/>
                <a:ea typeface="MS Mincho" panose="02020609040205080304" pitchFamily="49" charset="-128"/>
                <a:cs typeface="Arial" panose="020B0604020202020204" pitchFamily="34" charset="0"/>
              </a:rPr>
              <a:t>項：アパート購入したモンゴル人の減税額は増加する。</a:t>
            </a:r>
            <a:endParaRPr lang="en-US" altLang="ja-JP" sz="2400" dirty="0">
              <a:latin typeface="Arial" panose="020B0604020202020204" pitchFamily="34" charset="0"/>
              <a:ea typeface="MS Mincho" panose="02020609040205080304" pitchFamily="49" charset="-128"/>
              <a:cs typeface="Arial" panose="020B0604020202020204" pitchFamily="34" charset="0"/>
            </a:endParaRPr>
          </a:p>
          <a:p>
            <a:pPr>
              <a:lnSpc>
                <a:spcPct val="160000"/>
              </a:lnSpc>
            </a:pPr>
            <a:r>
              <a:rPr lang="ja-JP" altLang="en-US" sz="2400" dirty="0">
                <a:latin typeface="Arial" panose="020B0604020202020204" pitchFamily="34" charset="0"/>
                <a:ea typeface="MS Mincho" panose="02020609040205080304" pitchFamily="49" charset="-128"/>
                <a:cs typeface="Arial" panose="020B0604020202020204" pitchFamily="34" charset="0"/>
              </a:rPr>
              <a:t>改正法第</a:t>
            </a:r>
            <a:r>
              <a:rPr lang="en-US" altLang="ja-JP" sz="2400" dirty="0">
                <a:latin typeface="Arial" panose="020B0604020202020204" pitchFamily="34" charset="0"/>
                <a:ea typeface="MS Mincho" panose="02020609040205080304" pitchFamily="49" charset="-128"/>
                <a:cs typeface="Arial" panose="020B0604020202020204" pitchFamily="34" charset="0"/>
              </a:rPr>
              <a:t>24</a:t>
            </a:r>
            <a:r>
              <a:rPr lang="ja-JP" altLang="en-US" sz="2400" dirty="0">
                <a:latin typeface="Arial" panose="020B0604020202020204" pitchFamily="34" charset="0"/>
                <a:ea typeface="MS Mincho" panose="02020609040205080304" pitchFamily="49" charset="-128"/>
                <a:cs typeface="Arial" panose="020B0604020202020204" pitchFamily="34" charset="0"/>
              </a:rPr>
              <a:t>条：モンゴル国の居住者たる納税者が外国に納付した税金について、モンゴル国に納付すべき税額から控除される。二重課税の除去に関する規定を新設。</a:t>
            </a:r>
            <a:r>
              <a:rPr lang="en-US" altLang="ja-JP" sz="2400" dirty="0">
                <a:latin typeface="Arial" panose="020B0604020202020204" pitchFamily="34" charset="0"/>
                <a:ea typeface="MS Mincho" panose="02020609040205080304" pitchFamily="49" charset="-128"/>
                <a:cs typeface="Arial" panose="020B0604020202020204" pitchFamily="34" charset="0"/>
              </a:rPr>
              <a:t>	</a:t>
            </a:r>
            <a:endParaRPr lang="en-US" sz="2400" dirty="0">
              <a:latin typeface="Arial" panose="020B0604020202020204" pitchFamily="34" charset="0"/>
              <a:ea typeface="MS Mincho" panose="02020609040205080304" pitchFamily="49" charset="-128"/>
              <a:cs typeface="Arial" panose="020B0604020202020204" pitchFamily="34" charset="0"/>
            </a:endParaRPr>
          </a:p>
        </p:txBody>
      </p:sp>
      <p:sp>
        <p:nvSpPr>
          <p:cNvPr id="3" name="Footer Placeholder 2">
            <a:extLst>
              <a:ext uri="{FF2B5EF4-FFF2-40B4-BE49-F238E27FC236}">
                <a16:creationId xmlns:a16="http://schemas.microsoft.com/office/drawing/2014/main" id="{895C82B6-8DAC-4543-9C6C-DC7EDBD7CB89}"/>
              </a:ext>
            </a:extLst>
          </p:cNvPr>
          <p:cNvSpPr>
            <a:spLocks noGrp="1"/>
          </p:cNvSpPr>
          <p:nvPr>
            <p:ph type="ftr" sz="quarter" idx="11"/>
          </p:nvPr>
        </p:nvSpPr>
        <p:spPr/>
        <p:txBody>
          <a:bodyPr/>
          <a:lstStyle/>
          <a:p>
            <a:r>
              <a:rPr lang="en-US" b="1">
                <a:solidFill>
                  <a:srgbClr val="00B0F0"/>
                </a:solidFill>
                <a:latin typeface="Arial" panose="020B0604020202020204" pitchFamily="34" charset="0"/>
                <a:ea typeface="MS Mincho" panose="02020609040205080304" pitchFamily="49" charset="-128"/>
                <a:cs typeface="Arial" panose="020B0604020202020204" pitchFamily="34" charset="0"/>
              </a:rPr>
              <a:t>@ANTT</a:t>
            </a:r>
            <a:r>
              <a:rPr lang="ja-JP" altLang="en-US" b="1">
                <a:solidFill>
                  <a:srgbClr val="00B0F0"/>
                </a:solidFill>
                <a:latin typeface="Arial" panose="020B0604020202020204" pitchFamily="34" charset="0"/>
                <a:ea typeface="MS Mincho" panose="02020609040205080304" pitchFamily="49" charset="-128"/>
                <a:cs typeface="Arial" panose="020B0604020202020204" pitchFamily="34" charset="0"/>
              </a:rPr>
              <a:t>コンサルティング</a:t>
            </a:r>
            <a:endParaRPr lang="en-US" b="1">
              <a:solidFill>
                <a:srgbClr val="00B0F0"/>
              </a:solidFill>
              <a:latin typeface="Arial" panose="020B0604020202020204" pitchFamily="34" charset="0"/>
              <a:ea typeface="MS Mincho" panose="02020609040205080304" pitchFamily="49" charset="-128"/>
              <a:cs typeface="Arial" panose="020B0604020202020204" pitchFamily="34" charset="0"/>
            </a:endParaRPr>
          </a:p>
        </p:txBody>
      </p:sp>
      <p:pic>
        <p:nvPicPr>
          <p:cNvPr id="6" name="Picture 5">
            <a:extLst>
              <a:ext uri="{FF2B5EF4-FFF2-40B4-BE49-F238E27FC236}">
                <a16:creationId xmlns:a16="http://schemas.microsoft.com/office/drawing/2014/main" id="{793D272F-25C2-488E-B536-41CE79D18AF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67383" y="144781"/>
            <a:ext cx="2246429" cy="702009"/>
          </a:xfrm>
          <a:prstGeom prst="rect">
            <a:avLst/>
          </a:prstGeom>
        </p:spPr>
      </p:pic>
      <p:sp>
        <p:nvSpPr>
          <p:cNvPr id="7" name="Slide Number Placeholder 6">
            <a:extLst>
              <a:ext uri="{FF2B5EF4-FFF2-40B4-BE49-F238E27FC236}">
                <a16:creationId xmlns:a16="http://schemas.microsoft.com/office/drawing/2014/main" id="{6A659079-9A5D-4D4F-8593-7CA882D8F7A1}"/>
              </a:ext>
            </a:extLst>
          </p:cNvPr>
          <p:cNvSpPr>
            <a:spLocks noGrp="1"/>
          </p:cNvSpPr>
          <p:nvPr>
            <p:ph type="sldNum" sz="quarter" idx="12"/>
          </p:nvPr>
        </p:nvSpPr>
        <p:spPr/>
        <p:txBody>
          <a:bodyPr/>
          <a:lstStyle/>
          <a:p>
            <a:fld id="{8C3FA8B5-53A0-4987-93BC-A0BD009116E8}" type="slidenum">
              <a:rPr lang="en-US" smtClean="0">
                <a:latin typeface="Arial" panose="020B0604020202020204" pitchFamily="34" charset="0"/>
                <a:cs typeface="Arial" panose="020B0604020202020204" pitchFamily="34" charset="0"/>
              </a:rPr>
              <a:t>8</a:t>
            </a:fld>
            <a:endParaRPr lang="en-US">
              <a:latin typeface="Arial" panose="020B0604020202020204" pitchFamily="34" charset="0"/>
              <a:cs typeface="Arial" panose="020B0604020202020204" pitchFamily="34" charset="0"/>
            </a:endParaRPr>
          </a:p>
        </p:txBody>
      </p:sp>
      <p:cxnSp>
        <p:nvCxnSpPr>
          <p:cNvPr id="8" name="Straight Connector 7">
            <a:extLst>
              <a:ext uri="{FF2B5EF4-FFF2-40B4-BE49-F238E27FC236}">
                <a16:creationId xmlns:a16="http://schemas.microsoft.com/office/drawing/2014/main" id="{4F5EC8B1-C754-44D4-8D37-DCB68955CD04}"/>
              </a:ext>
            </a:extLst>
          </p:cNvPr>
          <p:cNvCxnSpPr/>
          <p:nvPr/>
        </p:nvCxnSpPr>
        <p:spPr>
          <a:xfrm>
            <a:off x="838200" y="1252025"/>
            <a:ext cx="8784102" cy="0"/>
          </a:xfrm>
          <a:prstGeom prst="line">
            <a:avLst/>
          </a:prstGeom>
          <a:ln w="19050">
            <a:solidFill>
              <a:srgbClr val="00B0F0"/>
            </a:solidFill>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192857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562C8-4C01-4E8A-B6B4-2DE5DB580769}"/>
              </a:ext>
            </a:extLst>
          </p:cNvPr>
          <p:cNvSpPr>
            <a:spLocks noGrp="1"/>
          </p:cNvSpPr>
          <p:nvPr>
            <p:ph type="title"/>
          </p:nvPr>
        </p:nvSpPr>
        <p:spPr>
          <a:xfrm>
            <a:off x="838200" y="365126"/>
            <a:ext cx="8784102" cy="886900"/>
          </a:xfrm>
        </p:spPr>
        <p:txBody>
          <a:bodyPr>
            <a:normAutofit/>
          </a:bodyPr>
          <a:lstStyle/>
          <a:p>
            <a:r>
              <a:rPr lang="ja-JP" altLang="en-US" sz="4000" dirty="0">
                <a:latin typeface="MS Mincho" panose="02020609040205080304" pitchFamily="49" charset="-128"/>
                <a:ea typeface="MS Mincho" panose="02020609040205080304" pitchFamily="49" charset="-128"/>
              </a:rPr>
              <a:t>改正目的</a:t>
            </a:r>
            <a:r>
              <a:rPr lang="ja-JP" altLang="en-US" sz="4000" dirty="0">
                <a:latin typeface="MS Mincho" panose="02020609040205080304" pitchFamily="49" charset="-128"/>
                <a:ea typeface="MS Mincho" panose="02020609040205080304" pitchFamily="49" charset="-128"/>
                <a:cs typeface="Arial" panose="020B0604020202020204" pitchFamily="34" charset="0"/>
              </a:rPr>
              <a:t>③</a:t>
            </a:r>
            <a:endParaRPr lang="en-US" sz="4000" dirty="0">
              <a:latin typeface="MS Mincho" panose="02020609040205080304" pitchFamily="49" charset="-128"/>
              <a:ea typeface="MS Mincho" panose="02020609040205080304" pitchFamily="49" charset="-128"/>
            </a:endParaRPr>
          </a:p>
        </p:txBody>
      </p:sp>
      <p:sp>
        <p:nvSpPr>
          <p:cNvPr id="4" name="Content Placeholder 3">
            <a:extLst>
              <a:ext uri="{FF2B5EF4-FFF2-40B4-BE49-F238E27FC236}">
                <a16:creationId xmlns:a16="http://schemas.microsoft.com/office/drawing/2014/main" id="{660512A5-6249-49E8-9151-9D134E54623F}"/>
              </a:ext>
            </a:extLst>
          </p:cNvPr>
          <p:cNvSpPr>
            <a:spLocks noGrp="1"/>
          </p:cNvSpPr>
          <p:nvPr>
            <p:ph idx="1"/>
          </p:nvPr>
        </p:nvSpPr>
        <p:spPr>
          <a:xfrm>
            <a:off x="838200" y="1395663"/>
            <a:ext cx="10515600" cy="4781300"/>
          </a:xfrm>
        </p:spPr>
        <p:txBody>
          <a:bodyPr>
            <a:normAutofit fontScale="92500" lnSpcReduction="10000"/>
          </a:bodyPr>
          <a:lstStyle/>
          <a:p>
            <a:pPr marL="0" indent="0" algn="just">
              <a:lnSpc>
                <a:spcPct val="150000"/>
              </a:lnSpc>
              <a:buNone/>
            </a:pPr>
            <a:r>
              <a:rPr lang="ja-JP" altLang="en-US" b="1" dirty="0">
                <a:solidFill>
                  <a:srgbClr val="00B0F0"/>
                </a:solidFill>
                <a:latin typeface="Arial" panose="020B0604020202020204" pitchFamily="34" charset="0"/>
                <a:ea typeface="MS Mincho" panose="02020609040205080304" pitchFamily="49" charset="-128"/>
                <a:cs typeface="Arial" panose="020B0604020202020204" pitchFamily="34" charset="0"/>
              </a:rPr>
              <a:t>簡易な税制を導入する。</a:t>
            </a:r>
            <a:endParaRPr lang="en-US" altLang="ja-JP" b="1" dirty="0">
              <a:solidFill>
                <a:srgbClr val="00B0F0"/>
              </a:solidFill>
              <a:latin typeface="Arial" panose="020B0604020202020204" pitchFamily="34" charset="0"/>
              <a:ea typeface="MS Mincho" panose="02020609040205080304" pitchFamily="49" charset="-128"/>
              <a:cs typeface="Arial" panose="020B0604020202020204" pitchFamily="34" charset="0"/>
            </a:endParaRPr>
          </a:p>
          <a:p>
            <a:pPr marL="0" indent="0" algn="just">
              <a:lnSpc>
                <a:spcPct val="150000"/>
              </a:lnSpc>
              <a:buNone/>
            </a:pPr>
            <a:r>
              <a:rPr lang="ja-JP" altLang="en-US" b="1" dirty="0">
                <a:solidFill>
                  <a:srgbClr val="00B0F0"/>
                </a:solidFill>
                <a:latin typeface="Arial" panose="020B0604020202020204" pitchFamily="34" charset="0"/>
                <a:ea typeface="MS Mincho" panose="02020609040205080304" pitchFamily="49" charset="-128"/>
                <a:cs typeface="Arial" panose="020B0604020202020204" pitchFamily="34" charset="0"/>
              </a:rPr>
              <a:t>納税者及び税務当局の納税・徴税コストを減らす。</a:t>
            </a:r>
            <a:endParaRPr lang="en-US" altLang="ja-JP" b="1" dirty="0">
              <a:solidFill>
                <a:srgbClr val="00B0F0"/>
              </a:solidFill>
              <a:latin typeface="Arial" panose="020B0604020202020204" pitchFamily="34" charset="0"/>
              <a:ea typeface="MS Mincho" panose="02020609040205080304" pitchFamily="49" charset="-128"/>
              <a:cs typeface="Arial" panose="020B0604020202020204" pitchFamily="34" charset="0"/>
            </a:endParaRPr>
          </a:p>
          <a:p>
            <a:pPr algn="just">
              <a:lnSpc>
                <a:spcPct val="150000"/>
              </a:lnSpc>
              <a:buFont typeface="Wingdings" panose="05000000000000000000" pitchFamily="2" charset="2"/>
              <a:buChar char="§"/>
            </a:pPr>
            <a:r>
              <a:rPr lang="ja-JP" altLang="en-US" sz="2400" b="1" dirty="0">
                <a:latin typeface="Arial" panose="020B0604020202020204" pitchFamily="34" charset="0"/>
                <a:ea typeface="MS Mincho" panose="02020609040205080304" pitchFamily="49" charset="-128"/>
                <a:cs typeface="Arial" panose="020B0604020202020204" pitchFamily="34" charset="0"/>
              </a:rPr>
              <a:t>改正法第</a:t>
            </a:r>
            <a:r>
              <a:rPr lang="en-US" altLang="ja-JP" sz="2400" b="1" dirty="0">
                <a:latin typeface="Arial" panose="020B0604020202020204" pitchFamily="34" charset="0"/>
                <a:ea typeface="MS Mincho" panose="02020609040205080304" pitchFamily="49" charset="-128"/>
                <a:cs typeface="Arial" panose="020B0604020202020204" pitchFamily="34" charset="0"/>
              </a:rPr>
              <a:t>15</a:t>
            </a:r>
            <a:r>
              <a:rPr lang="ja-JP" altLang="en-US" sz="2400" b="1" dirty="0">
                <a:latin typeface="Arial" panose="020B0604020202020204" pitchFamily="34" charset="0"/>
                <a:ea typeface="MS Mincho" panose="02020609040205080304" pitchFamily="49" charset="-128"/>
                <a:cs typeface="Arial" panose="020B0604020202020204" pitchFamily="34" charset="0"/>
              </a:rPr>
              <a:t>条</a:t>
            </a:r>
            <a:r>
              <a:rPr lang="en-US" altLang="ja-JP" sz="2400" b="1" dirty="0">
                <a:latin typeface="Arial" panose="020B0604020202020204" pitchFamily="34" charset="0"/>
                <a:ea typeface="MS Mincho" panose="02020609040205080304" pitchFamily="49" charset="-128"/>
                <a:cs typeface="Arial" panose="020B0604020202020204" pitchFamily="34" charset="0"/>
              </a:rPr>
              <a:t>6</a:t>
            </a:r>
            <a:r>
              <a:rPr lang="ja-JP" altLang="en-US" sz="2400" b="1" dirty="0">
                <a:latin typeface="Arial" panose="020B0604020202020204" pitchFamily="34" charset="0"/>
                <a:ea typeface="MS Mincho" panose="02020609040205080304" pitchFamily="49" charset="-128"/>
                <a:cs typeface="Arial" panose="020B0604020202020204" pitchFamily="34" charset="0"/>
              </a:rPr>
              <a:t>項：</a:t>
            </a:r>
            <a:r>
              <a:rPr lang="ja-JP" altLang="en-US" sz="2400" dirty="0">
                <a:latin typeface="Arial" panose="020B0604020202020204" pitchFamily="34" charset="0"/>
                <a:ea typeface="MS Mincho" panose="02020609040205080304" pitchFamily="49" charset="-128"/>
                <a:cs typeface="Arial" panose="020B0604020202020204" pitchFamily="34" charset="0"/>
              </a:rPr>
              <a:t>年間</a:t>
            </a:r>
            <a:r>
              <a:rPr lang="en-US" altLang="ja-JP" sz="2400" dirty="0">
                <a:latin typeface="Arial" panose="020B0604020202020204" pitchFamily="34" charset="0"/>
                <a:ea typeface="MS Mincho" panose="02020609040205080304" pitchFamily="49" charset="-128"/>
                <a:cs typeface="Arial" panose="020B0604020202020204" pitchFamily="34" charset="0"/>
              </a:rPr>
              <a:t>5000</a:t>
            </a:r>
            <a:r>
              <a:rPr lang="ja-JP" altLang="en-US" sz="2400" dirty="0">
                <a:latin typeface="Arial" panose="020B0604020202020204" pitchFamily="34" charset="0"/>
                <a:ea typeface="MS Mincho" panose="02020609040205080304" pitchFamily="49" charset="-128"/>
                <a:cs typeface="Arial" panose="020B0604020202020204" pitchFamily="34" charset="0"/>
              </a:rPr>
              <a:t>万</a:t>
            </a:r>
            <a:r>
              <a:rPr lang="en-US" altLang="ja-JP" sz="2400" dirty="0">
                <a:latin typeface="Arial" panose="020B0604020202020204" pitchFamily="34" charset="0"/>
                <a:ea typeface="MS Mincho" panose="02020609040205080304" pitchFamily="49" charset="-128"/>
                <a:cs typeface="Arial" panose="020B0604020202020204" pitchFamily="34" charset="0"/>
              </a:rPr>
              <a:t>MNT</a:t>
            </a:r>
            <a:r>
              <a:rPr lang="ja-JP" altLang="en-US" sz="2400" dirty="0">
                <a:latin typeface="Arial" panose="020B0604020202020204" pitchFamily="34" charset="0"/>
                <a:ea typeface="MS Mincho" panose="02020609040205080304" pitchFamily="49" charset="-128"/>
                <a:cs typeface="Arial" panose="020B0604020202020204" pitchFamily="34" charset="0"/>
              </a:rPr>
              <a:t>以下の売上のある個人が自ら税務署へ申請して、簡易的手続で税務申告書を提出し、納付すべき所得税額等を確定することができる。</a:t>
            </a:r>
            <a:endParaRPr lang="en-US" altLang="ja-JP" sz="2400" dirty="0">
              <a:latin typeface="Arial" panose="020B0604020202020204" pitchFamily="34" charset="0"/>
              <a:ea typeface="MS Mincho" panose="02020609040205080304" pitchFamily="49" charset="-128"/>
              <a:cs typeface="Arial" panose="020B0604020202020204" pitchFamily="34" charset="0"/>
            </a:endParaRPr>
          </a:p>
          <a:p>
            <a:pPr algn="just">
              <a:lnSpc>
                <a:spcPct val="150000"/>
              </a:lnSpc>
              <a:buFont typeface="Wingdings" panose="05000000000000000000" pitchFamily="2" charset="2"/>
              <a:buChar char="§"/>
            </a:pPr>
            <a:r>
              <a:rPr lang="ja-JP" altLang="en-US" sz="2400" b="1" dirty="0">
                <a:latin typeface="Arial" panose="020B0604020202020204" pitchFamily="34" charset="0"/>
                <a:ea typeface="MS Mincho" panose="02020609040205080304" pitchFamily="49" charset="-128"/>
                <a:cs typeface="Arial" panose="020B0604020202020204" pitchFamily="34" charset="0"/>
              </a:rPr>
              <a:t>改正法第</a:t>
            </a:r>
            <a:r>
              <a:rPr lang="en-US" altLang="ja-JP" sz="2400" b="1" dirty="0">
                <a:latin typeface="Arial" panose="020B0604020202020204" pitchFamily="34" charset="0"/>
                <a:ea typeface="MS Mincho" panose="02020609040205080304" pitchFamily="49" charset="-128"/>
                <a:cs typeface="Arial" panose="020B0604020202020204" pitchFamily="34" charset="0"/>
              </a:rPr>
              <a:t>21</a:t>
            </a:r>
            <a:r>
              <a:rPr lang="ja-JP" altLang="en-US" sz="2400" b="1" dirty="0">
                <a:latin typeface="Arial" panose="020B0604020202020204" pitchFamily="34" charset="0"/>
                <a:ea typeface="MS Mincho" panose="02020609040205080304" pitchFamily="49" charset="-128"/>
                <a:cs typeface="Arial" panose="020B0604020202020204" pitchFamily="34" charset="0"/>
              </a:rPr>
              <a:t>条</a:t>
            </a:r>
            <a:r>
              <a:rPr lang="en-US" altLang="ja-JP" sz="2400" b="1" dirty="0">
                <a:latin typeface="Arial" panose="020B0604020202020204" pitchFamily="34" charset="0"/>
                <a:ea typeface="MS Mincho" panose="02020609040205080304" pitchFamily="49" charset="-128"/>
                <a:cs typeface="Arial" panose="020B0604020202020204" pitchFamily="34" charset="0"/>
              </a:rPr>
              <a:t>3</a:t>
            </a:r>
            <a:r>
              <a:rPr lang="ja-JP" altLang="en-US" sz="2400" b="1" dirty="0">
                <a:latin typeface="Arial" panose="020B0604020202020204" pitchFamily="34" charset="0"/>
                <a:ea typeface="MS Mincho" panose="02020609040205080304" pitchFamily="49" charset="-128"/>
                <a:cs typeface="Arial" panose="020B0604020202020204" pitchFamily="34" charset="0"/>
              </a:rPr>
              <a:t>条：</a:t>
            </a:r>
            <a:r>
              <a:rPr lang="ja-JP" altLang="en-US" sz="2400" dirty="0">
                <a:latin typeface="Arial" panose="020B0604020202020204" pitchFamily="34" charset="0"/>
                <a:ea typeface="MS Mincho" panose="02020609040205080304" pitchFamily="49" charset="-128"/>
                <a:cs typeface="Arial" panose="020B0604020202020204" pitchFamily="34" charset="0"/>
              </a:rPr>
              <a:t>本法第</a:t>
            </a:r>
            <a:r>
              <a:rPr lang="en-US" altLang="ja-JP" sz="2400" dirty="0">
                <a:latin typeface="Arial" panose="020B0604020202020204" pitchFamily="34" charset="0"/>
                <a:ea typeface="MS Mincho" panose="02020609040205080304" pitchFamily="49" charset="-128"/>
                <a:cs typeface="Arial" panose="020B0604020202020204" pitchFamily="34" charset="0"/>
              </a:rPr>
              <a:t>15</a:t>
            </a:r>
            <a:r>
              <a:rPr lang="ja-JP" altLang="en-US" sz="2400" dirty="0">
                <a:latin typeface="Arial" panose="020B0604020202020204" pitchFamily="34" charset="0"/>
                <a:ea typeface="MS Mincho" panose="02020609040205080304" pitchFamily="49" charset="-128"/>
                <a:cs typeface="Arial" panose="020B0604020202020204" pitchFamily="34" charset="0"/>
              </a:rPr>
              <a:t>条</a:t>
            </a:r>
            <a:r>
              <a:rPr lang="en-US" altLang="ja-JP" sz="2400" dirty="0">
                <a:latin typeface="Arial" panose="020B0604020202020204" pitchFamily="34" charset="0"/>
                <a:ea typeface="MS Mincho" panose="02020609040205080304" pitchFamily="49" charset="-128"/>
                <a:cs typeface="Arial" panose="020B0604020202020204" pitchFamily="34" charset="0"/>
              </a:rPr>
              <a:t>6</a:t>
            </a:r>
            <a:r>
              <a:rPr lang="ja-JP" altLang="en-US" sz="2400" dirty="0">
                <a:latin typeface="Arial" panose="020B0604020202020204" pitchFamily="34" charset="0"/>
                <a:ea typeface="MS Mincho" panose="02020609040205080304" pitchFamily="49" charset="-128"/>
                <a:cs typeface="Arial" panose="020B0604020202020204" pitchFamily="34" charset="0"/>
              </a:rPr>
              <a:t>項に定める所得に対する税率は、</a:t>
            </a:r>
            <a:r>
              <a:rPr lang="en-US" altLang="ja-JP" sz="2400" dirty="0">
                <a:latin typeface="Arial" panose="020B0604020202020204" pitchFamily="34" charset="0"/>
                <a:ea typeface="MS Mincho" panose="02020609040205080304" pitchFamily="49" charset="-128"/>
                <a:cs typeface="Arial" panose="020B0604020202020204" pitchFamily="34" charset="0"/>
              </a:rPr>
              <a:t>1</a:t>
            </a:r>
            <a:r>
              <a:rPr lang="ja-JP" altLang="en-US" sz="2400" dirty="0">
                <a:latin typeface="Arial" panose="020B0604020202020204" pitchFamily="34" charset="0"/>
                <a:ea typeface="MS Mincho" panose="02020609040205080304" pitchFamily="49" charset="-128"/>
                <a:cs typeface="Arial" panose="020B0604020202020204" pitchFamily="34" charset="0"/>
              </a:rPr>
              <a:t>％とする。</a:t>
            </a:r>
            <a:endParaRPr lang="en-US" altLang="ja-JP" sz="2400" dirty="0">
              <a:latin typeface="Arial" panose="020B0604020202020204" pitchFamily="34" charset="0"/>
              <a:ea typeface="MS Mincho" panose="02020609040205080304" pitchFamily="49" charset="-128"/>
              <a:cs typeface="Arial" panose="020B0604020202020204" pitchFamily="34" charset="0"/>
            </a:endParaRPr>
          </a:p>
          <a:p>
            <a:pPr algn="just">
              <a:lnSpc>
                <a:spcPct val="150000"/>
              </a:lnSpc>
              <a:buFont typeface="Wingdings" panose="05000000000000000000" pitchFamily="2" charset="2"/>
              <a:buChar char="§"/>
            </a:pPr>
            <a:r>
              <a:rPr lang="ja-JP" altLang="en-US" sz="2400" dirty="0">
                <a:latin typeface="Arial" panose="020B0604020202020204" pitchFamily="34" charset="0"/>
                <a:ea typeface="MS Mincho" panose="02020609040205080304" pitchFamily="49" charset="-128"/>
                <a:cs typeface="Arial" panose="020B0604020202020204" pitchFamily="34" charset="0"/>
              </a:rPr>
              <a:t>改正第</a:t>
            </a:r>
            <a:r>
              <a:rPr lang="en-US" altLang="ja-JP" sz="2400" dirty="0">
                <a:latin typeface="Arial" panose="020B0604020202020204" pitchFamily="34" charset="0"/>
                <a:ea typeface="MS Mincho" panose="02020609040205080304" pitchFamily="49" charset="-128"/>
                <a:cs typeface="Arial" panose="020B0604020202020204" pitchFamily="34" charset="0"/>
              </a:rPr>
              <a:t>12</a:t>
            </a:r>
            <a:r>
              <a:rPr lang="ja-JP" altLang="en-US" sz="2400" dirty="0">
                <a:latin typeface="Arial" panose="020B0604020202020204" pitchFamily="34" charset="0"/>
                <a:ea typeface="MS Mincho" panose="02020609040205080304" pitchFamily="49" charset="-128"/>
                <a:cs typeface="Arial" panose="020B0604020202020204" pitchFamily="34" charset="0"/>
              </a:rPr>
              <a:t>条</a:t>
            </a:r>
            <a:r>
              <a:rPr lang="en-US" altLang="ja-JP" sz="2400" dirty="0">
                <a:latin typeface="Arial" panose="020B0604020202020204" pitchFamily="34" charset="0"/>
                <a:ea typeface="MS Mincho" panose="02020609040205080304" pitchFamily="49" charset="-128"/>
                <a:cs typeface="Arial" panose="020B0604020202020204" pitchFamily="34" charset="0"/>
              </a:rPr>
              <a:t>1</a:t>
            </a:r>
            <a:r>
              <a:rPr lang="ja-JP" altLang="en-US" sz="2400" dirty="0">
                <a:latin typeface="Arial" panose="020B0604020202020204" pitchFamily="34" charset="0"/>
                <a:ea typeface="MS Mincho" panose="02020609040205080304" pitchFamily="49" charset="-128"/>
                <a:cs typeface="Arial" panose="020B0604020202020204" pitchFamily="34" charset="0"/>
              </a:rPr>
              <a:t>項</a:t>
            </a:r>
            <a:r>
              <a:rPr lang="en-US" altLang="ja-JP" sz="2400" dirty="0">
                <a:latin typeface="Arial" panose="020B0604020202020204" pitchFamily="34" charset="0"/>
                <a:ea typeface="MS Mincho" panose="02020609040205080304" pitchFamily="49" charset="-128"/>
                <a:cs typeface="Arial" panose="020B0604020202020204" pitchFamily="34" charset="0"/>
              </a:rPr>
              <a:t>3</a:t>
            </a:r>
            <a:r>
              <a:rPr lang="ja-JP" altLang="en-US" sz="2400" dirty="0">
                <a:latin typeface="Arial" panose="020B0604020202020204" pitchFamily="34" charset="0"/>
                <a:ea typeface="MS Mincho" panose="02020609040205080304" pitchFamily="49" charset="-128"/>
                <a:cs typeface="Arial" panose="020B0604020202020204" pitchFamily="34" charset="0"/>
              </a:rPr>
              <a:t>号、第</a:t>
            </a:r>
            <a:r>
              <a:rPr lang="en-US" altLang="ja-JP" sz="2400" dirty="0">
                <a:latin typeface="Arial" panose="020B0604020202020204" pitchFamily="34" charset="0"/>
                <a:ea typeface="MS Mincho" panose="02020609040205080304" pitchFamily="49" charset="-128"/>
                <a:cs typeface="Arial" panose="020B0604020202020204" pitchFamily="34" charset="0"/>
              </a:rPr>
              <a:t>19</a:t>
            </a:r>
            <a:r>
              <a:rPr lang="ja-JP" altLang="en-US" sz="2400" dirty="0">
                <a:latin typeface="Arial" panose="020B0604020202020204" pitchFamily="34" charset="0"/>
                <a:ea typeface="MS Mincho" panose="02020609040205080304" pitchFamily="49" charset="-128"/>
                <a:cs typeface="Arial" panose="020B0604020202020204" pitchFamily="34" charset="0"/>
              </a:rPr>
              <a:t>条上に定める事業に関わる事業者（個人）は、常に税金を納付できるようになった</a:t>
            </a:r>
            <a:r>
              <a:rPr lang="ja-JP" altLang="en-US" dirty="0">
                <a:latin typeface="Arial" panose="020B0604020202020204" pitchFamily="34" charset="0"/>
                <a:ea typeface="MS Mincho" panose="02020609040205080304" pitchFamily="49" charset="-128"/>
                <a:cs typeface="Arial" panose="020B0604020202020204" pitchFamily="34" charset="0"/>
              </a:rPr>
              <a:t>。</a:t>
            </a:r>
            <a:endParaRPr lang="en-US" altLang="ja-JP" dirty="0">
              <a:latin typeface="Arial" panose="020B0604020202020204" pitchFamily="34" charset="0"/>
              <a:ea typeface="MS Mincho" panose="02020609040205080304" pitchFamily="49" charset="-128"/>
              <a:cs typeface="Arial" panose="020B0604020202020204" pitchFamily="34" charset="0"/>
            </a:endParaRPr>
          </a:p>
        </p:txBody>
      </p:sp>
      <p:sp>
        <p:nvSpPr>
          <p:cNvPr id="3" name="Footer Placeholder 2">
            <a:extLst>
              <a:ext uri="{FF2B5EF4-FFF2-40B4-BE49-F238E27FC236}">
                <a16:creationId xmlns:a16="http://schemas.microsoft.com/office/drawing/2014/main" id="{CAF0A79B-A3F3-43E1-B903-A55E49B5E4B8}"/>
              </a:ext>
            </a:extLst>
          </p:cNvPr>
          <p:cNvSpPr>
            <a:spLocks noGrp="1"/>
          </p:cNvSpPr>
          <p:nvPr>
            <p:ph type="ftr" sz="quarter" idx="11"/>
          </p:nvPr>
        </p:nvSpPr>
        <p:spPr/>
        <p:txBody>
          <a:bodyPr/>
          <a:lstStyle/>
          <a:p>
            <a:r>
              <a:rPr lang="en-US" b="1" dirty="0">
                <a:solidFill>
                  <a:srgbClr val="00B0F0"/>
                </a:solidFill>
                <a:latin typeface="Arial" panose="020B0604020202020204" pitchFamily="34" charset="0"/>
                <a:ea typeface="MS Mincho" panose="02020609040205080304" pitchFamily="49" charset="-128"/>
                <a:cs typeface="Arial" panose="020B0604020202020204" pitchFamily="34" charset="0"/>
              </a:rPr>
              <a:t>@ANTT</a:t>
            </a:r>
            <a:r>
              <a:rPr lang="ja-JP" altLang="en-US" b="1" dirty="0">
                <a:solidFill>
                  <a:srgbClr val="00B0F0"/>
                </a:solidFill>
                <a:latin typeface="Arial" panose="020B0604020202020204" pitchFamily="34" charset="0"/>
                <a:ea typeface="MS Mincho" panose="02020609040205080304" pitchFamily="49" charset="-128"/>
                <a:cs typeface="Arial" panose="020B0604020202020204" pitchFamily="34" charset="0"/>
              </a:rPr>
              <a:t>コンサルティング</a:t>
            </a:r>
            <a:endParaRPr lang="en-US" b="1" dirty="0">
              <a:solidFill>
                <a:srgbClr val="00B0F0"/>
              </a:solidFill>
              <a:latin typeface="Arial" panose="020B0604020202020204" pitchFamily="34" charset="0"/>
              <a:ea typeface="MS Mincho" panose="02020609040205080304" pitchFamily="49" charset="-128"/>
              <a:cs typeface="Arial" panose="020B0604020202020204" pitchFamily="34" charset="0"/>
            </a:endParaRPr>
          </a:p>
        </p:txBody>
      </p:sp>
      <p:pic>
        <p:nvPicPr>
          <p:cNvPr id="6" name="Picture 5">
            <a:extLst>
              <a:ext uri="{FF2B5EF4-FFF2-40B4-BE49-F238E27FC236}">
                <a16:creationId xmlns:a16="http://schemas.microsoft.com/office/drawing/2014/main" id="{47E75B3A-909A-49DE-B813-481DD34D0A9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67383" y="144781"/>
            <a:ext cx="2246429" cy="702009"/>
          </a:xfrm>
          <a:prstGeom prst="rect">
            <a:avLst/>
          </a:prstGeom>
        </p:spPr>
      </p:pic>
      <p:sp>
        <p:nvSpPr>
          <p:cNvPr id="7" name="Slide Number Placeholder 6">
            <a:extLst>
              <a:ext uri="{FF2B5EF4-FFF2-40B4-BE49-F238E27FC236}">
                <a16:creationId xmlns:a16="http://schemas.microsoft.com/office/drawing/2014/main" id="{DC532D2D-4198-4AC0-9B31-487C51D0F6C5}"/>
              </a:ext>
            </a:extLst>
          </p:cNvPr>
          <p:cNvSpPr>
            <a:spLocks noGrp="1"/>
          </p:cNvSpPr>
          <p:nvPr>
            <p:ph type="sldNum" sz="quarter" idx="12"/>
          </p:nvPr>
        </p:nvSpPr>
        <p:spPr/>
        <p:txBody>
          <a:bodyPr/>
          <a:lstStyle/>
          <a:p>
            <a:fld id="{8C3FA8B5-53A0-4987-93BC-A0BD009116E8}" type="slidenum">
              <a:rPr lang="en-US" smtClean="0">
                <a:latin typeface="Arial" panose="020B0604020202020204" pitchFamily="34" charset="0"/>
                <a:cs typeface="Arial" panose="020B0604020202020204" pitchFamily="34" charset="0"/>
              </a:rPr>
              <a:t>9</a:t>
            </a:fld>
            <a:endParaRPr lang="en-US">
              <a:latin typeface="Arial" panose="020B0604020202020204" pitchFamily="34" charset="0"/>
              <a:cs typeface="Arial" panose="020B0604020202020204" pitchFamily="34" charset="0"/>
            </a:endParaRPr>
          </a:p>
        </p:txBody>
      </p:sp>
      <p:cxnSp>
        <p:nvCxnSpPr>
          <p:cNvPr id="8" name="Straight Connector 7">
            <a:extLst>
              <a:ext uri="{FF2B5EF4-FFF2-40B4-BE49-F238E27FC236}">
                <a16:creationId xmlns:a16="http://schemas.microsoft.com/office/drawing/2014/main" id="{2BF5E7F0-7B88-49F1-B9EA-3B350649FC92}"/>
              </a:ext>
            </a:extLst>
          </p:cNvPr>
          <p:cNvCxnSpPr/>
          <p:nvPr/>
        </p:nvCxnSpPr>
        <p:spPr>
          <a:xfrm>
            <a:off x="838200" y="1252025"/>
            <a:ext cx="8784102" cy="0"/>
          </a:xfrm>
          <a:prstGeom prst="line">
            <a:avLst/>
          </a:prstGeom>
          <a:ln w="19050">
            <a:solidFill>
              <a:srgbClr val="00B0F0"/>
            </a:solidFill>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228855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770</TotalTime>
  <Words>6566</Words>
  <Application>Microsoft Office PowerPoint</Application>
  <PresentationFormat>ワイド画面</PresentationFormat>
  <Paragraphs>442</Paragraphs>
  <Slides>27</Slides>
  <Notes>23</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27</vt:i4>
      </vt:variant>
    </vt:vector>
  </HeadingPairs>
  <TitlesOfParts>
    <vt:vector size="34" baseType="lpstr">
      <vt:lpstr>MS Mincho</vt:lpstr>
      <vt:lpstr>Arial</vt:lpstr>
      <vt:lpstr>Calibri</vt:lpstr>
      <vt:lpstr>Calibri Light</vt:lpstr>
      <vt:lpstr>Times New Roman</vt:lpstr>
      <vt:lpstr>Wingdings</vt:lpstr>
      <vt:lpstr>Office Theme</vt:lpstr>
      <vt:lpstr>個人所得税法改正</vt:lpstr>
      <vt:lpstr>発表内容</vt:lpstr>
      <vt:lpstr>個人所得税法の改正背景</vt:lpstr>
      <vt:lpstr>改正の必要性（現行法における問題点） </vt:lpstr>
      <vt:lpstr>改正後の個人所得税法の構成</vt:lpstr>
      <vt:lpstr>改正目的</vt:lpstr>
      <vt:lpstr>改正目的①</vt:lpstr>
      <vt:lpstr>改正目的②</vt:lpstr>
      <vt:lpstr>改正目的③</vt:lpstr>
      <vt:lpstr>改正による新しい規定①</vt:lpstr>
      <vt:lpstr> 改正ポイント   </vt:lpstr>
      <vt:lpstr>改正による新しい規定②</vt:lpstr>
      <vt:lpstr>改正による新しい規定③</vt:lpstr>
      <vt:lpstr>改正ポイント  </vt:lpstr>
      <vt:lpstr>現行法に存在する規定の改正①</vt:lpstr>
      <vt:lpstr> 改正ポイント：「居住者」と「非居住者」  </vt:lpstr>
      <vt:lpstr>現行法に存在する規定の改正②</vt:lpstr>
      <vt:lpstr>改正ポイント：「課税対象所得」</vt:lpstr>
      <vt:lpstr>現行法に存在する規定の改正③</vt:lpstr>
      <vt:lpstr>改正ポイント：「税率」</vt:lpstr>
      <vt:lpstr>現行法に存在する規定の改正④</vt:lpstr>
      <vt:lpstr>改正後の免税</vt:lpstr>
      <vt:lpstr>改正後の減税</vt:lpstr>
      <vt:lpstr>現行法に存在する規定の改正⑤</vt:lpstr>
      <vt:lpstr>改正ポイント：「モンゴル国からの源泉による所得」</vt:lpstr>
      <vt:lpstr>法律違反における法的責任 </vt:lpstr>
      <vt:lpstr>“АНХБАЯР, НОРОВСАМБУУ, ТӨРБАТ, ЦЭНДОЧИР КОНСАЛТИНГ” ХХК   (ANT-T Legal Consulting Service)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個人所得税法改正</dc:title>
  <dc:creator>Tsend-ochir.M</dc:creator>
  <cp:lastModifiedBy>HIDEO OKA</cp:lastModifiedBy>
  <cp:revision>323</cp:revision>
  <dcterms:created xsi:type="dcterms:W3CDTF">2019-11-14T12:08:30Z</dcterms:created>
  <dcterms:modified xsi:type="dcterms:W3CDTF">2020-03-19T07:44:45Z</dcterms:modified>
</cp:coreProperties>
</file>