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2" r:id="rId3"/>
    <p:sldId id="269" r:id="rId4"/>
    <p:sldId id="277" r:id="rId5"/>
    <p:sldId id="280" r:id="rId6"/>
    <p:sldId id="281" r:id="rId7"/>
    <p:sldId id="282" r:id="rId8"/>
    <p:sldId id="283" r:id="rId9"/>
    <p:sldId id="285" r:id="rId10"/>
    <p:sldId id="286" r:id="rId11"/>
    <p:sldId id="284" r:id="rId12"/>
    <p:sldId id="278" r:id="rId13"/>
    <p:sldId id="275" r:id="rId14"/>
    <p:sldId id="268" r:id="rId15"/>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DEO OKA" initials="U" lastIdx="10" clrIdx="0">
    <p:extLst>
      <p:ext uri="{19B8F6BF-5375-455C-9EA6-DF929625EA0E}">
        <p15:presenceInfo xmlns:p15="http://schemas.microsoft.com/office/powerpoint/2012/main" userId="HIDEO OKA" providerId="None"/>
      </p:ext>
    </p:extLst>
  </p:cmAuthor>
  <p:cmAuthor id="2" name="Enkhchimeg" initials="E"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5" d="100"/>
          <a:sy n="85" d="100"/>
        </p:scale>
        <p:origin x="774" y="78"/>
      </p:cViewPr>
      <p:guideLst>
        <p:guide orient="horz" pos="2160"/>
        <p:guide pos="3840"/>
      </p:guideLst>
    </p:cSldViewPr>
  </p:slideViewPr>
  <p:notesTextViewPr>
    <p:cViewPr>
      <p:scale>
        <a:sx n="1" d="1"/>
        <a:sy n="1" d="1"/>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D480A4F2-D21A-43D6-9B39-4219AD7C24EE}" type="datetimeFigureOut">
              <a:rPr lang="en-US" smtClean="0"/>
              <a:pPr/>
              <a:t>11/15/2019</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C010EAEB-031C-4A79-870C-C094879EFABB}" type="slidenum">
              <a:rPr lang="en-US" smtClean="0"/>
              <a:pPr/>
              <a:t>‹#›</a:t>
            </a:fld>
            <a:endParaRPr lang="en-US"/>
          </a:p>
        </p:txBody>
      </p:sp>
    </p:spTree>
    <p:extLst>
      <p:ext uri="{BB962C8B-B14F-4D97-AF65-F5344CB8AC3E}">
        <p14:creationId xmlns:p14="http://schemas.microsoft.com/office/powerpoint/2010/main" val="15227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7896D91C-29AA-4213-BBFC-634DE99C9094}" type="datetimeFigureOut">
              <a:rPr lang="en-US" smtClean="0"/>
              <a:pPr/>
              <a:t>11/15/2019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9B4E479-5951-4C42-A444-4E9BD8E1D39B}" type="slidenum">
              <a:rPr lang="en-US" smtClean="0"/>
              <a:pPr/>
              <a:t>‹#›</a:t>
            </a:fld>
            <a:endParaRPr lang="en-US"/>
          </a:p>
        </p:txBody>
      </p:sp>
    </p:spTree>
    <p:extLst>
      <p:ext uri="{BB962C8B-B14F-4D97-AF65-F5344CB8AC3E}">
        <p14:creationId xmlns:p14="http://schemas.microsoft.com/office/powerpoint/2010/main" val="64104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pPr/>
              <a:t>1</a:t>
            </a:fld>
            <a:endParaRPr lang="en-US"/>
          </a:p>
        </p:txBody>
      </p:sp>
    </p:spTree>
    <p:extLst>
      <p:ext uri="{BB962C8B-B14F-4D97-AF65-F5344CB8AC3E}">
        <p14:creationId xmlns:p14="http://schemas.microsoft.com/office/powerpoint/2010/main" val="245136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以上で、ご清聴ありがとうございました</a:t>
            </a:r>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pPr/>
              <a:t>14</a:t>
            </a:fld>
            <a:endParaRPr lang="en-US"/>
          </a:p>
        </p:txBody>
      </p:sp>
    </p:spTree>
    <p:extLst>
      <p:ext uri="{BB962C8B-B14F-4D97-AF65-F5344CB8AC3E}">
        <p14:creationId xmlns:p14="http://schemas.microsoft.com/office/powerpoint/2010/main" val="92912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17319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880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9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62005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90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37009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412876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9740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762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7744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0379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5190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33716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095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8144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7A9FDB-90BB-4933-BF10-4E06A240F27B}" type="datetimeFigureOut">
              <a:rPr lang="en-US" smtClean="0"/>
              <a:pPr/>
              <a:t>11/15/2019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153955-28BD-4BCA-B378-045B8F4C2905}" type="slidenum">
              <a:rPr lang="en-US" smtClean="0"/>
              <a:pPr/>
              <a:t>‹#›</a:t>
            </a:fld>
            <a:endParaRPr lang="en-US"/>
          </a:p>
        </p:txBody>
      </p:sp>
    </p:spTree>
    <p:extLst>
      <p:ext uri="{BB962C8B-B14F-4D97-AF65-F5344CB8AC3E}">
        <p14:creationId xmlns:p14="http://schemas.microsoft.com/office/powerpoint/2010/main" val="173159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7400"/>
            <a:ext cx="9144000" cy="2262781"/>
          </a:xfrm>
        </p:spPr>
        <p:txBody>
          <a:bodyPr>
            <a:normAutofit/>
          </a:bodyPr>
          <a:lstStyle/>
          <a:p>
            <a:pPr algn="ctr"/>
            <a:r>
              <a:rPr lang="ja-JP" altLang="en-US" dirty="0"/>
              <a:t>税法改正関係の最新の情報</a:t>
            </a:r>
            <a:endParaRPr lang="en-US" dirty="0"/>
          </a:p>
        </p:txBody>
      </p:sp>
      <p:sp>
        <p:nvSpPr>
          <p:cNvPr id="3" name="Subtitle 2"/>
          <p:cNvSpPr>
            <a:spLocks noGrp="1"/>
          </p:cNvSpPr>
          <p:nvPr>
            <p:ph type="subTitle" idx="1"/>
          </p:nvPr>
        </p:nvSpPr>
        <p:spPr>
          <a:xfrm>
            <a:off x="1524000" y="3602038"/>
            <a:ext cx="9436100" cy="2773362"/>
          </a:xfrm>
        </p:spPr>
        <p:txBody>
          <a:bodyPr>
            <a:normAutofit/>
          </a:bodyPr>
          <a:lstStyle/>
          <a:p>
            <a:pPr algn="ctr"/>
            <a:r>
              <a:rPr lang="ja-JP" altLang="en-US" sz="2200" dirty="0"/>
              <a:t>大正法律事務所</a:t>
            </a:r>
            <a:endParaRPr lang="en-US" altLang="ja-JP" sz="2200" dirty="0"/>
          </a:p>
          <a:p>
            <a:pPr algn="ctr"/>
            <a:r>
              <a:rPr lang="ja-JP" altLang="en-US" sz="2200" dirty="0"/>
              <a:t>岡　英男</a:t>
            </a:r>
            <a:endParaRPr lang="en-US" altLang="ja-JP" sz="2200" dirty="0"/>
          </a:p>
          <a:p>
            <a:pPr algn="ctr"/>
            <a:endParaRPr lang="en-US" dirty="0"/>
          </a:p>
          <a:p>
            <a:pPr algn="ctr"/>
            <a:r>
              <a:rPr lang="ja-JP" altLang="en-US" dirty="0"/>
              <a:t>モンゴルビジネス・投資のためのモンゴル法最新情報</a:t>
            </a:r>
            <a:endParaRPr lang="en-US" altLang="ja-JP" dirty="0"/>
          </a:p>
          <a:p>
            <a:pPr algn="ctr"/>
            <a:r>
              <a:rPr lang="ja-JP" altLang="en-US" dirty="0"/>
              <a:t>在モンゴル日本国大使館</a:t>
            </a:r>
            <a:endParaRPr lang="en-US" altLang="ja-JP" dirty="0"/>
          </a:p>
          <a:p>
            <a:pPr algn="ctr"/>
            <a:r>
              <a:rPr lang="en-US" altLang="ja-JP" dirty="0"/>
              <a:t>2019</a:t>
            </a:r>
            <a:r>
              <a:rPr lang="ja-JP" altLang="en-US"/>
              <a:t>年</a:t>
            </a:r>
            <a:r>
              <a:rPr lang="en-US" altLang="ja-JP" dirty="0"/>
              <a:t>11</a:t>
            </a:r>
            <a:r>
              <a:rPr lang="ja-JP" altLang="en-US"/>
              <a:t>月</a:t>
            </a:r>
            <a:r>
              <a:rPr lang="en-US" altLang="ja-JP" dirty="0"/>
              <a:t>15</a:t>
            </a:r>
            <a:r>
              <a:rPr lang="ja-JP" altLang="en-US"/>
              <a:t>日</a:t>
            </a:r>
            <a:endParaRPr lang="en-US" dirty="0"/>
          </a:p>
        </p:txBody>
      </p:sp>
    </p:spTree>
    <p:extLst>
      <p:ext uri="{BB962C8B-B14F-4D97-AF65-F5344CB8AC3E}">
        <p14:creationId xmlns:p14="http://schemas.microsoft.com/office/powerpoint/2010/main" val="4180912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付加価値税法の基本的考え方５</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fontScale="92500" lnSpcReduction="10000"/>
          </a:bodyPr>
          <a:lstStyle/>
          <a:p>
            <a:r>
              <a:rPr kumimoji="1" lang="ja-JP" altLang="en-US" dirty="0"/>
              <a:t>ＶＡＴ税率</a:t>
            </a:r>
            <a:endParaRPr kumimoji="1" lang="en-US" altLang="ja-JP" dirty="0"/>
          </a:p>
          <a:p>
            <a:pPr marL="0" indent="0">
              <a:buNone/>
            </a:pPr>
            <a:r>
              <a:rPr kumimoji="1" lang="ja-JP" altLang="en-US" dirty="0"/>
              <a:t>　　輸入・生産・販売した用品、サービス提供については、</a:t>
            </a:r>
            <a:r>
              <a:rPr kumimoji="1" lang="en-US" altLang="ja-JP" dirty="0"/>
              <a:t>10</a:t>
            </a:r>
            <a:r>
              <a:rPr kumimoji="1" lang="ja-JP" altLang="en-US" dirty="0"/>
              <a:t>％（</a:t>
            </a:r>
            <a:r>
              <a:rPr kumimoji="1" lang="en-US" altLang="ja-JP" dirty="0"/>
              <a:t>11.1</a:t>
            </a:r>
            <a:r>
              <a:rPr kumimoji="1" lang="ja-JP" altLang="en-US" dirty="0"/>
              <a:t>）</a:t>
            </a:r>
            <a:endParaRPr kumimoji="1" lang="en-US" altLang="ja-JP" dirty="0"/>
          </a:p>
          <a:p>
            <a:pPr marL="0" indent="0">
              <a:buNone/>
            </a:pPr>
            <a:r>
              <a:rPr kumimoji="1" lang="ja-JP" altLang="en-US" dirty="0"/>
              <a:t>　　なお、ガソリン、ディーゼルについては、</a:t>
            </a:r>
            <a:r>
              <a:rPr kumimoji="1" lang="en-US" altLang="ja-JP" dirty="0"/>
              <a:t>10</a:t>
            </a:r>
            <a:r>
              <a:rPr kumimoji="1" lang="ja-JP" altLang="en-US" dirty="0"/>
              <a:t>％を限度に政府が税率を決定する（</a:t>
            </a:r>
            <a:r>
              <a:rPr kumimoji="1" lang="en-US" altLang="ja-JP" dirty="0"/>
              <a:t>11.3</a:t>
            </a:r>
            <a:r>
              <a:rPr kumimoji="1" lang="ja-JP" altLang="en-US" dirty="0"/>
              <a:t>）</a:t>
            </a:r>
            <a:endParaRPr kumimoji="1" lang="en-US" altLang="ja-JP" dirty="0"/>
          </a:p>
          <a:p>
            <a:pPr marL="0" indent="0">
              <a:buNone/>
            </a:pPr>
            <a:endParaRPr kumimoji="1" lang="en-US" altLang="ja-JP" dirty="0"/>
          </a:p>
          <a:p>
            <a:r>
              <a:rPr kumimoji="1" lang="ja-JP" altLang="en-US" dirty="0"/>
              <a:t>申告と納付</a:t>
            </a:r>
            <a:endParaRPr kumimoji="1" lang="en-US" altLang="ja-JP" dirty="0"/>
          </a:p>
          <a:p>
            <a:pPr marL="0" indent="0">
              <a:buNone/>
            </a:pPr>
            <a:r>
              <a:rPr kumimoji="1" lang="ja-JP" altLang="en-US" dirty="0"/>
              <a:t>　　納税者は、商品、サービス提供にかかる付加価値税を翌月</a:t>
            </a:r>
            <a:r>
              <a:rPr kumimoji="1" lang="en-US" altLang="ja-JP" dirty="0"/>
              <a:t>10</a:t>
            </a:r>
            <a:r>
              <a:rPr kumimoji="1" lang="ja-JP" altLang="en-US" dirty="0"/>
              <a:t>日までに政府の統一口座に振り込み、税務局に申告しなければならない（</a:t>
            </a:r>
            <a:r>
              <a:rPr kumimoji="1" lang="en-US" altLang="ja-JP" dirty="0"/>
              <a:t>16.1</a:t>
            </a:r>
            <a:r>
              <a:rPr kumimoji="1" lang="ja-JP" altLang="en-US" dirty="0"/>
              <a:t>）</a:t>
            </a:r>
            <a:endParaRPr kumimoji="1" lang="en-US" altLang="ja-JP" dirty="0"/>
          </a:p>
          <a:p>
            <a:pPr marL="0" indent="0">
              <a:buNone/>
            </a:pPr>
            <a:r>
              <a:rPr kumimoji="1" lang="ja-JP" altLang="en-US" dirty="0"/>
              <a:t>　　なお、輸入品に関するＶＡＴ税については、決められた税額を税関で直接支払い、その後、税関が政府総合口座に納税者のＶＡＴ税を振り込む。</a:t>
            </a:r>
            <a:endParaRPr kumimoji="1" lang="en-US" altLang="ja-JP" dirty="0"/>
          </a:p>
          <a:p>
            <a:pPr marL="0" indent="0">
              <a:buNone/>
            </a:pPr>
            <a:r>
              <a:rPr kumimoji="1" lang="ja-JP" altLang="en-US" dirty="0"/>
              <a:t>　　申告は、四半期申告（各四半期の翌月</a:t>
            </a:r>
            <a:r>
              <a:rPr kumimoji="1" lang="en-US" altLang="ja-JP" dirty="0"/>
              <a:t>10</a:t>
            </a:r>
            <a:r>
              <a:rPr kumimoji="1" lang="ja-JP" altLang="en-US" dirty="0"/>
              <a:t>日まで）と確定申告）（翌年１月</a:t>
            </a:r>
            <a:r>
              <a:rPr kumimoji="1" lang="en-US" altLang="ja-JP" dirty="0"/>
              <a:t>15</a:t>
            </a:r>
            <a:r>
              <a:rPr kumimoji="1" lang="ja-JP" altLang="en-US" dirty="0"/>
              <a:t>日まで）に分かれる（</a:t>
            </a:r>
            <a:r>
              <a:rPr kumimoji="1" lang="en-US" altLang="ja-JP" dirty="0"/>
              <a:t>16.2.3</a:t>
            </a:r>
            <a:r>
              <a:rPr kumimoji="1" lang="ja-JP" altLang="en-US" dirty="0"/>
              <a:t>）</a:t>
            </a:r>
            <a:endParaRPr kumimoji="1" lang="en-US" altLang="ja-JP" dirty="0"/>
          </a:p>
          <a:p>
            <a:endParaRPr kumimoji="1" lang="en-US" altLang="ja-JP" dirty="0"/>
          </a:p>
          <a:p>
            <a:r>
              <a:rPr kumimoji="1" lang="ja-JP" altLang="en-US" dirty="0"/>
              <a:t>罰則（行政処罰法</a:t>
            </a:r>
            <a:r>
              <a:rPr kumimoji="1" lang="en-US" altLang="ja-JP" dirty="0"/>
              <a:t>11.9.3</a:t>
            </a:r>
            <a:r>
              <a:rPr kumimoji="1" lang="ja-JP" altLang="en-US" dirty="0"/>
              <a:t>）</a:t>
            </a:r>
            <a:endParaRPr kumimoji="1" lang="en-US" altLang="ja-JP" dirty="0"/>
          </a:p>
          <a:p>
            <a:pPr marL="0" indent="0">
              <a:buNone/>
            </a:pPr>
            <a:r>
              <a:rPr kumimoji="1" lang="ja-JP" altLang="en-US" dirty="0"/>
              <a:t>　　納税者登録の懈怠、納付しなかった場合の罰則は次のとおり（</a:t>
            </a:r>
            <a:r>
              <a:rPr kumimoji="1" lang="en-US" altLang="ja-JP" dirty="0"/>
              <a:t>17.1</a:t>
            </a:r>
            <a:r>
              <a:rPr kumimoji="1" lang="ja-JP" altLang="en-US" dirty="0"/>
              <a:t>）</a:t>
            </a:r>
            <a:endParaRPr kumimoji="1" lang="en-US" altLang="ja-JP" dirty="0"/>
          </a:p>
          <a:p>
            <a:pPr marL="0" indent="0">
              <a:buNone/>
            </a:pPr>
            <a:r>
              <a:rPr kumimoji="1" lang="ja-JP" altLang="en-US" dirty="0"/>
              <a:t>　　　未払ＶＡＴ税を追徴し、未払い税額の</a:t>
            </a:r>
            <a:r>
              <a:rPr kumimoji="1" lang="en-US" altLang="ja-JP" dirty="0"/>
              <a:t>30</a:t>
            </a:r>
            <a:r>
              <a:rPr kumimoji="1" lang="ja-JP" altLang="en-US" dirty="0"/>
              <a:t>％相当の罰金</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269562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付加価値税法の基本的考え方６</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a:bodyPr>
          <a:lstStyle/>
          <a:p>
            <a:r>
              <a:rPr kumimoji="1" lang="ja-JP" altLang="en-US" dirty="0"/>
              <a:t>ＶＡＴの還付（</a:t>
            </a:r>
            <a:r>
              <a:rPr kumimoji="1" lang="en-US" altLang="ja-JP" dirty="0"/>
              <a:t>15</a:t>
            </a:r>
            <a:r>
              <a:rPr kumimoji="1" lang="ja-JP" altLang="en-US" dirty="0"/>
              <a:t>）</a:t>
            </a:r>
            <a:endParaRPr kumimoji="1" lang="en-US" altLang="ja-JP" dirty="0"/>
          </a:p>
          <a:p>
            <a:pPr marL="0" indent="0">
              <a:buNone/>
            </a:pPr>
            <a:r>
              <a:rPr kumimoji="1" lang="ja-JP" altLang="en-US" dirty="0"/>
              <a:t>　　予定納税額のほうが確定申告額よりも多く、還付申請をした場合</a:t>
            </a:r>
            <a:endParaRPr kumimoji="1" lang="en-US" altLang="ja-JP" dirty="0"/>
          </a:p>
          <a:p>
            <a:pPr marL="0" indent="0">
              <a:buNone/>
            </a:pPr>
            <a:r>
              <a:rPr kumimoji="1" lang="ja-JP" altLang="en-US" dirty="0"/>
              <a:t>　　外国大使館等</a:t>
            </a:r>
            <a:endParaRPr kumimoji="1" lang="en-US" altLang="ja-JP" dirty="0"/>
          </a:p>
          <a:p>
            <a:pPr marL="0" indent="0">
              <a:buNone/>
            </a:pPr>
            <a:endParaRPr kumimoji="1" lang="en-US" altLang="ja-JP" dirty="0"/>
          </a:p>
          <a:p>
            <a:pPr marL="0" indent="0">
              <a:buNone/>
            </a:pPr>
            <a:r>
              <a:rPr kumimoji="1" lang="ja-JP" altLang="en-US" dirty="0"/>
              <a:t>　　モンゴルでは大手企業や輸出企業はＶＡＴ還付されることが多い。還付金の入金まで申請から２か月程度といわれている。</a:t>
            </a:r>
            <a:endParaRPr kumimoji="1" lang="en-US" altLang="ja-JP" dirty="0"/>
          </a:p>
          <a:p>
            <a:pPr marL="0" indent="0">
              <a:buNone/>
            </a:pPr>
            <a:r>
              <a:rPr kumimoji="1" lang="ja-JP" altLang="en-US" dirty="0"/>
              <a:t>　　　　</a:t>
            </a:r>
            <a:endParaRPr kumimoji="1" lang="en-US" altLang="ja-JP" dirty="0"/>
          </a:p>
          <a:p>
            <a:pPr marL="0" indent="0">
              <a:buNone/>
            </a:pP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2077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ja-JP" altLang="en-US" dirty="0"/>
              <a:t>付加価値税法の主な改正ポイント</a:t>
            </a:r>
            <a:br>
              <a:rPr lang="en-US" altLang="ja-JP" dirty="0"/>
            </a:br>
            <a:endParaRPr lang="en-US" dirty="0"/>
          </a:p>
        </p:txBody>
      </p:sp>
      <p:sp>
        <p:nvSpPr>
          <p:cNvPr id="5" name="Text Placeholder 4"/>
          <p:cNvSpPr>
            <a:spLocks noGrp="1"/>
          </p:cNvSpPr>
          <p:nvPr>
            <p:ph type="body" idx="1"/>
          </p:nvPr>
        </p:nvSpPr>
        <p:spPr/>
        <p:txBody>
          <a:bodyPr/>
          <a:lstStyle/>
          <a:p>
            <a:r>
              <a:rPr lang="ja-JP" altLang="en-US" dirty="0"/>
              <a:t>現行法</a:t>
            </a:r>
            <a:endParaRPr lang="en-US" dirty="0"/>
          </a:p>
        </p:txBody>
      </p:sp>
      <p:sp>
        <p:nvSpPr>
          <p:cNvPr id="6" name="Content Placeholder 5"/>
          <p:cNvSpPr>
            <a:spLocks noGrp="1"/>
          </p:cNvSpPr>
          <p:nvPr>
            <p:ph sz="half" idx="2"/>
          </p:nvPr>
        </p:nvSpPr>
        <p:spPr>
          <a:xfrm>
            <a:off x="1153552" y="2548966"/>
            <a:ext cx="5190977" cy="3354060"/>
          </a:xfrm>
        </p:spPr>
        <p:txBody>
          <a:bodyPr>
            <a:normAutofit/>
          </a:bodyPr>
          <a:lstStyle/>
          <a:p>
            <a:endParaRPr lang="en-US" dirty="0"/>
          </a:p>
          <a:p>
            <a:r>
              <a:rPr lang="ja-JP" altLang="en-US" b="1" dirty="0"/>
              <a:t>第</a:t>
            </a:r>
            <a:r>
              <a:rPr lang="en-US" b="1" dirty="0"/>
              <a:t>14</a:t>
            </a:r>
            <a:r>
              <a:rPr lang="ja-JP" altLang="en-US" b="1" dirty="0"/>
              <a:t>条　税金の控除</a:t>
            </a:r>
            <a:endParaRPr lang="en-US" dirty="0"/>
          </a:p>
          <a:p>
            <a:r>
              <a:rPr lang="en-US" dirty="0"/>
              <a:t>14.1. </a:t>
            </a:r>
            <a:r>
              <a:rPr lang="ja-JP" altLang="en-US" dirty="0"/>
              <a:t>個人または法人が納税徴収者として登録されてから、この法律の第</a:t>
            </a:r>
            <a:r>
              <a:rPr lang="en-US" dirty="0"/>
              <a:t>7</a:t>
            </a:r>
            <a:r>
              <a:rPr lang="ja-JP" altLang="en-US" dirty="0"/>
              <a:t>条、</a:t>
            </a:r>
            <a:r>
              <a:rPr lang="en-US" dirty="0"/>
              <a:t>8</a:t>
            </a:r>
            <a:r>
              <a:rPr lang="ja-JP" altLang="en-US" dirty="0"/>
              <a:t>条、</a:t>
            </a:r>
            <a:r>
              <a:rPr lang="en-US" dirty="0"/>
              <a:t>11</a:t>
            </a:r>
            <a:r>
              <a:rPr lang="ja-JP" altLang="en-US" dirty="0"/>
              <a:t>条に従って支払った以下の税金については予算に納付する税金から控除するものとする。</a:t>
            </a:r>
            <a:endParaRPr lang="en-US" dirty="0"/>
          </a:p>
          <a:p>
            <a:pPr lvl="1"/>
            <a:r>
              <a:rPr lang="en-US" dirty="0"/>
              <a:t>14.1.5.</a:t>
            </a:r>
            <a:r>
              <a:rPr lang="ja-JP" altLang="en-US" dirty="0"/>
              <a:t>基本資産のために、輸入・購入した商品、役務及びサービスに対し支払われる税金、、基本資産を購入するために支払われる税金を控除することはできない。</a:t>
            </a:r>
            <a:endParaRPr lang="en-US" dirty="0"/>
          </a:p>
          <a:p>
            <a:endParaRPr lang="en-US" altLang="ja-JP" dirty="0"/>
          </a:p>
        </p:txBody>
      </p:sp>
      <p:sp>
        <p:nvSpPr>
          <p:cNvPr id="7" name="Text Placeholder 6"/>
          <p:cNvSpPr>
            <a:spLocks noGrp="1"/>
          </p:cNvSpPr>
          <p:nvPr>
            <p:ph type="body" sz="quarter" idx="3"/>
          </p:nvPr>
        </p:nvSpPr>
        <p:spPr/>
        <p:txBody>
          <a:bodyPr/>
          <a:lstStyle/>
          <a:p>
            <a:r>
              <a:rPr lang="ja-JP" altLang="en-US" dirty="0"/>
              <a:t>改正法</a:t>
            </a:r>
            <a:endParaRPr lang="en-US" dirty="0"/>
          </a:p>
        </p:txBody>
      </p:sp>
      <p:sp>
        <p:nvSpPr>
          <p:cNvPr id="8" name="Content Placeholder 7"/>
          <p:cNvSpPr>
            <a:spLocks noGrp="1"/>
          </p:cNvSpPr>
          <p:nvPr>
            <p:ph sz="quarter" idx="4"/>
          </p:nvPr>
        </p:nvSpPr>
        <p:spPr>
          <a:xfrm>
            <a:off x="6471138" y="2545738"/>
            <a:ext cx="5190979" cy="4052010"/>
          </a:xfrm>
        </p:spPr>
        <p:txBody>
          <a:bodyPr>
            <a:normAutofit/>
          </a:bodyPr>
          <a:lstStyle/>
          <a:p>
            <a:r>
              <a:rPr lang="ja-JP" altLang="en-US" b="1" dirty="0"/>
              <a:t>第</a:t>
            </a:r>
            <a:r>
              <a:rPr lang="en-US" b="1" dirty="0"/>
              <a:t>14</a:t>
            </a:r>
            <a:r>
              <a:rPr lang="ja-JP" altLang="en-US" b="1" dirty="0"/>
              <a:t>条　税金の控除</a:t>
            </a:r>
            <a:endParaRPr lang="en-US" dirty="0"/>
          </a:p>
          <a:p>
            <a:r>
              <a:rPr lang="en-US" dirty="0"/>
              <a:t>14.1. </a:t>
            </a:r>
            <a:r>
              <a:rPr lang="ja-JP" altLang="en-US" dirty="0"/>
              <a:t>個人または法人が納税徴収者として登録されてから、この法律の第</a:t>
            </a:r>
            <a:r>
              <a:rPr lang="en-US" dirty="0"/>
              <a:t>7</a:t>
            </a:r>
            <a:r>
              <a:rPr lang="ja-JP" altLang="en-US" dirty="0"/>
              <a:t>条、</a:t>
            </a:r>
            <a:r>
              <a:rPr lang="en-US" dirty="0"/>
              <a:t>8</a:t>
            </a:r>
            <a:r>
              <a:rPr lang="ja-JP" altLang="en-US" dirty="0"/>
              <a:t>条、</a:t>
            </a:r>
            <a:r>
              <a:rPr lang="en-US" dirty="0"/>
              <a:t>11</a:t>
            </a:r>
            <a:r>
              <a:rPr lang="ja-JP" altLang="en-US" dirty="0"/>
              <a:t>条に従って支払った以下の税金については予算に納付する税金から控除するものとする。</a:t>
            </a:r>
            <a:endParaRPr lang="en-US" altLang="ja-JP" dirty="0"/>
          </a:p>
          <a:p>
            <a:pPr lvl="1"/>
            <a:r>
              <a:rPr lang="en-US" dirty="0"/>
              <a:t>14.1.5.</a:t>
            </a:r>
            <a:r>
              <a:rPr lang="ja-JP" altLang="en-US" dirty="0"/>
              <a:t>基本資産のために、輸入・購入した商品、役務及びサービスに対し支払われる税金、基本資産を購入するために支払われる税金を、以下の期間にて割り当て控除する。</a:t>
            </a:r>
            <a:endParaRPr lang="en-US" altLang="ja-JP" dirty="0"/>
          </a:p>
          <a:p>
            <a:pPr lvl="1"/>
            <a:r>
              <a:rPr lang="ja-JP" altLang="en-US" dirty="0"/>
              <a:t>ア）建物や施設を１０年間；</a:t>
            </a:r>
            <a:endParaRPr lang="en-US" altLang="ja-JP" dirty="0"/>
          </a:p>
          <a:p>
            <a:pPr lvl="1"/>
            <a:r>
              <a:rPr lang="ja-JP" altLang="en-US" dirty="0"/>
              <a:t>イ）機械を５年間；</a:t>
            </a:r>
            <a:endParaRPr lang="en-US" altLang="ja-JP" dirty="0"/>
          </a:p>
          <a:p>
            <a:pPr lvl="1"/>
            <a:r>
              <a:rPr lang="ja-JP" altLang="en-US" dirty="0"/>
              <a:t>ウ）上記以外の基本資産をその年に</a:t>
            </a:r>
            <a:endParaRPr lang="en-US" dirty="0"/>
          </a:p>
          <a:p>
            <a:endParaRPr lang="en-US" dirty="0"/>
          </a:p>
        </p:txBody>
      </p:sp>
    </p:spTree>
    <p:extLst>
      <p:ext uri="{BB962C8B-B14F-4D97-AF65-F5344CB8AC3E}">
        <p14:creationId xmlns:p14="http://schemas.microsoft.com/office/powerpoint/2010/main" val="2536945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付加価値税法の主な改正ポイント２</a:t>
            </a:r>
            <a:endParaRPr lang="en-US" dirty="0"/>
          </a:p>
        </p:txBody>
      </p:sp>
      <p:sp>
        <p:nvSpPr>
          <p:cNvPr id="3" name="Content Placeholder 2"/>
          <p:cNvSpPr>
            <a:spLocks noGrp="1"/>
          </p:cNvSpPr>
          <p:nvPr>
            <p:ph sz="half" idx="1"/>
          </p:nvPr>
        </p:nvSpPr>
        <p:spPr>
          <a:xfrm>
            <a:off x="1260794" y="2966680"/>
            <a:ext cx="5190979" cy="2937164"/>
          </a:xfrm>
        </p:spPr>
        <p:txBody>
          <a:bodyPr>
            <a:normAutofit/>
          </a:bodyPr>
          <a:lstStyle/>
          <a:p>
            <a:r>
              <a:rPr lang="ja-JP" altLang="en-US" b="1" dirty="0"/>
              <a:t>第</a:t>
            </a:r>
            <a:r>
              <a:rPr lang="en-US" b="1" dirty="0"/>
              <a:t>13</a:t>
            </a:r>
            <a:r>
              <a:rPr lang="ja-JP" altLang="en-US" b="1" dirty="0"/>
              <a:t>条　課税免除</a:t>
            </a:r>
            <a:endParaRPr lang="en-US" altLang="ja-JP" b="1" dirty="0"/>
          </a:p>
          <a:p>
            <a:pPr lvl="1"/>
            <a:r>
              <a:rPr lang="en-US" sz="1800" dirty="0"/>
              <a:t>13.5.7.</a:t>
            </a:r>
            <a:r>
              <a:rPr lang="ja-JP" altLang="en-US" sz="1800" dirty="0"/>
              <a:t>銀行及び非銀行金融機関と信用組合のローン金利、ファイナンス・リースの利息、配当金、債務保証手数料、保険契約による手数料を支払うサービスは、課税免除対象となる。</a:t>
            </a:r>
            <a:endParaRPr lang="en-US" sz="1800" dirty="0"/>
          </a:p>
          <a:p>
            <a:pPr lvl="1"/>
            <a:endParaRPr lang="en-US" sz="2600" dirty="0"/>
          </a:p>
        </p:txBody>
      </p:sp>
      <p:sp>
        <p:nvSpPr>
          <p:cNvPr id="4" name="Content Placeholder 3"/>
          <p:cNvSpPr>
            <a:spLocks noGrp="1"/>
          </p:cNvSpPr>
          <p:nvPr>
            <p:ph sz="half" idx="2"/>
          </p:nvPr>
        </p:nvSpPr>
        <p:spPr>
          <a:xfrm>
            <a:off x="6668086" y="2808612"/>
            <a:ext cx="4951828" cy="3253300"/>
          </a:xfrm>
        </p:spPr>
        <p:txBody>
          <a:bodyPr>
            <a:normAutofit/>
          </a:bodyPr>
          <a:lstStyle/>
          <a:p>
            <a:r>
              <a:rPr lang="ja-JP" altLang="en-US" b="1" dirty="0"/>
              <a:t>第</a:t>
            </a:r>
            <a:r>
              <a:rPr lang="en-US" b="1" dirty="0"/>
              <a:t>13</a:t>
            </a:r>
            <a:r>
              <a:rPr lang="ja-JP" altLang="en-US" b="1" dirty="0"/>
              <a:t>条　課税免除</a:t>
            </a:r>
            <a:endParaRPr lang="en-US" altLang="ja-JP" b="1" dirty="0"/>
          </a:p>
          <a:p>
            <a:pPr lvl="1"/>
            <a:r>
              <a:rPr lang="en-US" sz="1800" dirty="0"/>
              <a:t>13.5.</a:t>
            </a:r>
            <a:r>
              <a:rPr lang="ja-JP" altLang="en-US" sz="1800" dirty="0"/>
              <a:t>９</a:t>
            </a:r>
            <a:r>
              <a:rPr lang="en-US" sz="1800" dirty="0"/>
              <a:t>.</a:t>
            </a:r>
            <a:r>
              <a:rPr lang="ja-JP" altLang="en-US" sz="1800" dirty="0"/>
              <a:t>公証人のサービス；</a:t>
            </a:r>
            <a:endParaRPr lang="en-US" sz="1800" dirty="0"/>
          </a:p>
          <a:p>
            <a:pPr lvl="1"/>
            <a:r>
              <a:rPr lang="en-US" sz="1800" dirty="0"/>
              <a:t>13.5.7.</a:t>
            </a:r>
            <a:r>
              <a:rPr lang="ja-JP" altLang="en-US" sz="1800" dirty="0"/>
              <a:t>銀行及び非銀行金融機関と信用組合のローン金利、</a:t>
            </a:r>
            <a:r>
              <a:rPr lang="ja-JP" altLang="en-US" sz="1800" dirty="0">
                <a:solidFill>
                  <a:srgbClr val="FF0000"/>
                </a:solidFill>
              </a:rPr>
              <a:t>会社や企業のローン金利、株券、証券などを売却した際の所得、</a:t>
            </a:r>
            <a:r>
              <a:rPr lang="ja-JP" altLang="en-US" sz="1800" dirty="0"/>
              <a:t>ファイナンス・リースの利息、配当金、債務保証手数料、保険契約による手数料を支払うサービスが課税免除対象となる。</a:t>
            </a:r>
            <a:endParaRPr lang="en-US" sz="1800" dirty="0"/>
          </a:p>
          <a:p>
            <a:pPr lvl="1">
              <a:buNone/>
            </a:pPr>
            <a:endParaRPr lang="en-US" altLang="ja-JP" dirty="0"/>
          </a:p>
          <a:p>
            <a:pPr lvl="1"/>
            <a:endParaRPr lang="en-US" altLang="ja-JP" dirty="0"/>
          </a:p>
          <a:p>
            <a:pPr lvl="1"/>
            <a:endParaRPr lang="en-US" dirty="0"/>
          </a:p>
        </p:txBody>
      </p:sp>
      <p:pic>
        <p:nvPicPr>
          <p:cNvPr id="6" name="図 5">
            <a:extLst>
              <a:ext uri="{FF2B5EF4-FFF2-40B4-BE49-F238E27FC236}">
                <a16:creationId xmlns:a16="http://schemas.microsoft.com/office/drawing/2014/main" id="{B73B8D5A-F782-4975-8E42-BC2586AC3746}"/>
              </a:ext>
            </a:extLst>
          </p:cNvPr>
          <p:cNvPicPr>
            <a:picLocks noChangeAspect="1"/>
          </p:cNvPicPr>
          <p:nvPr/>
        </p:nvPicPr>
        <p:blipFill>
          <a:blip r:embed="rId2" cstate="print"/>
          <a:stretch>
            <a:fillRect/>
          </a:stretch>
        </p:blipFill>
        <p:spPr>
          <a:xfrm>
            <a:off x="2367099" y="2083125"/>
            <a:ext cx="4084674" cy="725487"/>
          </a:xfrm>
          <a:prstGeom prst="rect">
            <a:avLst/>
          </a:prstGeom>
        </p:spPr>
      </p:pic>
      <p:pic>
        <p:nvPicPr>
          <p:cNvPr id="7" name="図 6">
            <a:extLst>
              <a:ext uri="{FF2B5EF4-FFF2-40B4-BE49-F238E27FC236}">
                <a16:creationId xmlns:a16="http://schemas.microsoft.com/office/drawing/2014/main" id="{084D7AB8-028F-4453-8ABC-4EA195817A2B}"/>
              </a:ext>
            </a:extLst>
          </p:cNvPr>
          <p:cNvPicPr>
            <a:picLocks noChangeAspect="1"/>
          </p:cNvPicPr>
          <p:nvPr/>
        </p:nvPicPr>
        <p:blipFill>
          <a:blip r:embed="rId3" cstate="print"/>
          <a:stretch>
            <a:fillRect/>
          </a:stretch>
        </p:blipFill>
        <p:spPr>
          <a:xfrm>
            <a:off x="7413840" y="2083125"/>
            <a:ext cx="4090771" cy="731583"/>
          </a:xfrm>
          <a:prstGeom prst="rect">
            <a:avLst/>
          </a:prstGeom>
        </p:spPr>
      </p:pic>
    </p:spTree>
    <p:extLst>
      <p:ext uri="{BB962C8B-B14F-4D97-AF65-F5344CB8AC3E}">
        <p14:creationId xmlns:p14="http://schemas.microsoft.com/office/powerpoint/2010/main" val="362204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571" y="1955470"/>
            <a:ext cx="8915400" cy="2165268"/>
          </a:xfrm>
        </p:spPr>
        <p:txBody>
          <a:bodyPr>
            <a:normAutofit lnSpcReduction="10000"/>
          </a:bodyPr>
          <a:lstStyle/>
          <a:p>
            <a:pPr marL="0" indent="0">
              <a:buNone/>
            </a:pPr>
            <a:endParaRPr lang="en-US" altLang="ja-JP" sz="3000" dirty="0"/>
          </a:p>
          <a:p>
            <a:pPr marL="0" indent="0">
              <a:buNone/>
            </a:pPr>
            <a:endParaRPr lang="en-US" altLang="ja-JP" sz="3000" dirty="0"/>
          </a:p>
          <a:p>
            <a:pPr marL="0" indent="0">
              <a:buNone/>
            </a:pPr>
            <a:r>
              <a:rPr lang="en-US" altLang="ja-JP" sz="3000" dirty="0"/>
              <a:t>	</a:t>
            </a:r>
            <a:r>
              <a:rPr lang="ja-JP" altLang="en-US" sz="3000" dirty="0"/>
              <a:t>　　　御清聴ありがとうございました</a:t>
            </a:r>
            <a:endParaRPr lang="en-US" altLang="ja-JP" sz="3000" dirty="0"/>
          </a:p>
          <a:p>
            <a:pPr marL="0" indent="0" algn="ctr">
              <a:buNone/>
            </a:pPr>
            <a:r>
              <a:rPr lang="en-US" altLang="ja-JP" sz="3000" dirty="0"/>
              <a:t> </a:t>
            </a:r>
          </a:p>
          <a:p>
            <a:pPr marL="0" indent="0">
              <a:buNone/>
            </a:pPr>
            <a:endParaRPr lang="en-US" sz="3000" dirty="0"/>
          </a:p>
        </p:txBody>
      </p:sp>
    </p:spTree>
    <p:extLst>
      <p:ext uri="{BB962C8B-B14F-4D97-AF65-F5344CB8AC3E}">
        <p14:creationId xmlns:p14="http://schemas.microsoft.com/office/powerpoint/2010/main" val="145010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現行の租税に関する法律</a:t>
            </a:r>
            <a:endParaRPr lang="en-US" dirty="0"/>
          </a:p>
        </p:txBody>
      </p:sp>
      <p:sp>
        <p:nvSpPr>
          <p:cNvPr id="3" name="Content Placeholder 2"/>
          <p:cNvSpPr>
            <a:spLocks noGrp="1"/>
          </p:cNvSpPr>
          <p:nvPr>
            <p:ph idx="1"/>
          </p:nvPr>
        </p:nvSpPr>
        <p:spPr/>
        <p:txBody>
          <a:bodyPr/>
          <a:lstStyle/>
          <a:p>
            <a:r>
              <a:rPr lang="ja-JP" altLang="en-US" dirty="0"/>
              <a:t>一般税法（</a:t>
            </a:r>
            <a:r>
              <a:rPr lang="en-US" altLang="ja-JP" dirty="0"/>
              <a:t>2008</a:t>
            </a:r>
            <a:r>
              <a:rPr lang="ja-JP" altLang="en-US" dirty="0"/>
              <a:t>年制定、</a:t>
            </a:r>
            <a:r>
              <a:rPr lang="en-US" altLang="ja-JP" dirty="0"/>
              <a:t>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法人所得税法（</a:t>
            </a:r>
            <a:r>
              <a:rPr lang="en-US" altLang="ja-JP" dirty="0"/>
              <a:t>2006</a:t>
            </a:r>
            <a:r>
              <a:rPr lang="ja-JP" altLang="en-US" dirty="0"/>
              <a:t>年制定</a:t>
            </a:r>
            <a:r>
              <a:rPr lang="ja-JP" altLang="en-US" b="1" dirty="0"/>
              <a:t>、</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個人所得税法（</a:t>
            </a:r>
            <a:r>
              <a:rPr lang="en-US" altLang="ja-JP" dirty="0"/>
              <a:t>2006</a:t>
            </a:r>
            <a:r>
              <a:rPr lang="ja-JP" altLang="en-US" dirty="0"/>
              <a:t>年制定、</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r>
              <a:rPr lang="ja-JP" altLang="en-US" dirty="0"/>
              <a:t>付加価値税（ＶＡＴ）法（消費税）（</a:t>
            </a:r>
            <a:r>
              <a:rPr lang="en-US" altLang="ja-JP" dirty="0"/>
              <a:t>2015</a:t>
            </a:r>
            <a:r>
              <a:rPr lang="ja-JP" altLang="en-US" dirty="0"/>
              <a:t>年改正法制定</a:t>
            </a:r>
            <a:r>
              <a:rPr lang="ja-JP" altLang="en-US" b="1" dirty="0"/>
              <a:t>、</a:t>
            </a:r>
            <a:r>
              <a:rPr lang="en-US" altLang="ja-JP" dirty="0"/>
              <a:t> 2019</a:t>
            </a:r>
            <a:r>
              <a:rPr lang="ja-JP" altLang="en-US" dirty="0"/>
              <a:t>年</a:t>
            </a:r>
            <a:r>
              <a:rPr lang="en-US" altLang="ja-JP" dirty="0"/>
              <a:t>3</a:t>
            </a:r>
            <a:r>
              <a:rPr lang="ja-JP" altLang="en-US" dirty="0"/>
              <a:t>月</a:t>
            </a:r>
            <a:r>
              <a:rPr lang="en-US" altLang="ja-JP" dirty="0"/>
              <a:t>22</a:t>
            </a:r>
            <a:r>
              <a:rPr lang="ja-JP" altLang="en-US" dirty="0"/>
              <a:t>日改正）</a:t>
            </a:r>
            <a:endParaRPr lang="en-US" altLang="ja-JP" dirty="0"/>
          </a:p>
          <a:p>
            <a:pPr marL="0" indent="0">
              <a:buNone/>
            </a:pPr>
            <a:r>
              <a:rPr lang="ja-JP" altLang="en-US" dirty="0"/>
              <a:t>　　施行日；</a:t>
            </a:r>
            <a:r>
              <a:rPr lang="en-US" altLang="ja-JP" dirty="0"/>
              <a:t>2020</a:t>
            </a:r>
            <a:r>
              <a:rPr lang="ja-JP" altLang="en-US" dirty="0"/>
              <a:t>年</a:t>
            </a:r>
            <a:r>
              <a:rPr lang="en-US" altLang="ja-JP" dirty="0"/>
              <a:t>1</a:t>
            </a:r>
            <a:r>
              <a:rPr lang="ja-JP" altLang="en-US" dirty="0"/>
              <a:t>月</a:t>
            </a:r>
            <a:r>
              <a:rPr lang="en-US" altLang="ja-JP" dirty="0"/>
              <a:t>1</a:t>
            </a:r>
            <a:r>
              <a:rPr lang="ja-JP" altLang="en-US" dirty="0"/>
              <a:t>日</a:t>
            </a:r>
          </a:p>
          <a:p>
            <a:pPr marL="0" indent="0">
              <a:buNone/>
            </a:pPr>
            <a:endParaRPr lang="en-US" altLang="ja-JP" dirty="0"/>
          </a:p>
          <a:p>
            <a:endParaRPr lang="en-US" dirty="0"/>
          </a:p>
        </p:txBody>
      </p:sp>
    </p:spTree>
    <p:extLst>
      <p:ext uri="{BB962C8B-B14F-4D97-AF65-F5344CB8AC3E}">
        <p14:creationId xmlns:p14="http://schemas.microsoft.com/office/powerpoint/2010/main" val="101949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租税法典改正根拠</a:t>
            </a:r>
            <a:endParaRPr lang="en-US" dirty="0"/>
          </a:p>
        </p:txBody>
      </p:sp>
      <p:sp>
        <p:nvSpPr>
          <p:cNvPr id="3" name="Content Placeholder 2"/>
          <p:cNvSpPr>
            <a:spLocks noGrp="1"/>
          </p:cNvSpPr>
          <p:nvPr>
            <p:ph idx="1"/>
          </p:nvPr>
        </p:nvSpPr>
        <p:spPr/>
        <p:txBody>
          <a:bodyPr/>
          <a:lstStyle/>
          <a:p>
            <a:r>
              <a:rPr lang="ja-JP" altLang="en-US" dirty="0"/>
              <a:t>租税法典が</a:t>
            </a:r>
            <a:r>
              <a:rPr lang="en-US" altLang="ja-JP" dirty="0"/>
              <a:t>2006</a:t>
            </a:r>
            <a:r>
              <a:rPr lang="ja-JP" altLang="en-US" dirty="0"/>
              <a:t>年に制定され、現状に適切しない；</a:t>
            </a:r>
            <a:endParaRPr lang="en-US" altLang="ja-JP" dirty="0"/>
          </a:p>
          <a:p>
            <a:r>
              <a:rPr lang="en-US" altLang="ja-JP" dirty="0"/>
              <a:t>2018</a:t>
            </a:r>
            <a:r>
              <a:rPr lang="ja-JP" altLang="en-US" dirty="0"/>
              <a:t>年に欧州連合の租税</a:t>
            </a:r>
            <a:r>
              <a:rPr lang="en-US" altLang="ja-JP" dirty="0"/>
              <a:t>Black</a:t>
            </a:r>
            <a:r>
              <a:rPr lang="ja-JP" altLang="en-US" dirty="0"/>
              <a:t> </a:t>
            </a:r>
            <a:r>
              <a:rPr lang="en-US" altLang="ja-JP" dirty="0"/>
              <a:t>list</a:t>
            </a:r>
            <a:r>
              <a:rPr lang="ja-JP" altLang="en-US" dirty="0"/>
              <a:t>に入った；</a:t>
            </a:r>
            <a:endParaRPr lang="en-US" altLang="ja-JP" dirty="0"/>
          </a:p>
          <a:p>
            <a:endParaRPr lang="en-US" altLang="ja-JP" dirty="0"/>
          </a:p>
        </p:txBody>
      </p:sp>
    </p:spTree>
    <p:extLst>
      <p:ext uri="{BB962C8B-B14F-4D97-AF65-F5344CB8AC3E}">
        <p14:creationId xmlns:p14="http://schemas.microsoft.com/office/powerpoint/2010/main" val="180976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lgn="ctr">
              <a:buNone/>
            </a:pPr>
            <a:endParaRPr lang="en-US" altLang="ja-JP" dirty="0"/>
          </a:p>
          <a:p>
            <a:pPr marL="0" indent="0" algn="ctr">
              <a:buNone/>
            </a:pPr>
            <a:r>
              <a:rPr lang="ja-JP" altLang="en-US" sz="4000" dirty="0"/>
              <a:t>付加価値税（ＶＡＴ）法の主な改正</a:t>
            </a:r>
            <a:endParaRPr lang="en-US" sz="4000" dirty="0"/>
          </a:p>
        </p:txBody>
      </p:sp>
    </p:spTree>
    <p:extLst>
      <p:ext uri="{BB962C8B-B14F-4D97-AF65-F5344CB8AC3E}">
        <p14:creationId xmlns:p14="http://schemas.microsoft.com/office/powerpoint/2010/main" val="340177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228927-0A77-4FBB-9FB7-A14C4A9D0E5A}"/>
              </a:ext>
            </a:extLst>
          </p:cNvPr>
          <p:cNvSpPr>
            <a:spLocks noGrp="1"/>
          </p:cNvSpPr>
          <p:nvPr>
            <p:ph type="title"/>
          </p:nvPr>
        </p:nvSpPr>
        <p:spPr/>
        <p:txBody>
          <a:bodyPr/>
          <a:lstStyle/>
          <a:p>
            <a:r>
              <a:rPr kumimoji="1" lang="ja-JP" altLang="en-US" dirty="0"/>
              <a:t>「モンゴル投資ガイド」</a:t>
            </a:r>
            <a:r>
              <a:rPr kumimoji="1" lang="en-US" altLang="ja-JP" sz="1600" dirty="0"/>
              <a:t>JICA,2013</a:t>
            </a:r>
            <a:r>
              <a:rPr kumimoji="1" lang="ja-JP" altLang="en-US" sz="1600" dirty="0"/>
              <a:t>年</a:t>
            </a:r>
            <a:r>
              <a:rPr kumimoji="1" lang="en-US" altLang="ja-JP" sz="1600" dirty="0"/>
              <a:t>1</a:t>
            </a:r>
            <a:r>
              <a:rPr kumimoji="1" lang="ja-JP" altLang="en-US" sz="1600" dirty="0"/>
              <a:t>月</a:t>
            </a:r>
            <a:r>
              <a:rPr kumimoji="1" lang="ja-JP" altLang="en-US" dirty="0"/>
              <a:t>　の記載</a:t>
            </a:r>
          </a:p>
        </p:txBody>
      </p:sp>
      <p:sp>
        <p:nvSpPr>
          <p:cNvPr id="3" name="コンテンツ プレースホルダー 2">
            <a:extLst>
              <a:ext uri="{FF2B5EF4-FFF2-40B4-BE49-F238E27FC236}">
                <a16:creationId xmlns:a16="http://schemas.microsoft.com/office/drawing/2014/main" id="{A8E8B982-47FB-424D-B85B-FA2B4A4775DF}"/>
              </a:ext>
            </a:extLst>
          </p:cNvPr>
          <p:cNvSpPr>
            <a:spLocks noGrp="1"/>
          </p:cNvSpPr>
          <p:nvPr>
            <p:ph idx="1"/>
          </p:nvPr>
        </p:nvSpPr>
        <p:spPr>
          <a:xfrm>
            <a:off x="2589212" y="2133599"/>
            <a:ext cx="8915400" cy="4605867"/>
          </a:xfrm>
        </p:spPr>
        <p:txBody>
          <a:bodyPr>
            <a:normAutofit lnSpcReduction="10000"/>
          </a:bodyPr>
          <a:lstStyle/>
          <a:p>
            <a:r>
              <a:rPr kumimoji="1" lang="ja-JP" altLang="en-US" dirty="0"/>
              <a:t> ②付加価値税（</a:t>
            </a:r>
            <a:r>
              <a:rPr kumimoji="1" lang="en-US" altLang="ja-JP" dirty="0"/>
              <a:t>VAT</a:t>
            </a:r>
            <a:r>
              <a:rPr kumimoji="1" lang="ja-JP" altLang="en-US" dirty="0"/>
              <a:t>） </a:t>
            </a:r>
            <a:endParaRPr kumimoji="1" lang="en-US" altLang="ja-JP" dirty="0"/>
          </a:p>
          <a:p>
            <a:pPr marL="0" indent="0">
              <a:buNone/>
            </a:pPr>
            <a:r>
              <a:rPr kumimoji="1" lang="ja-JP" altLang="en-US" dirty="0"/>
              <a:t>新付加価値税法では、</a:t>
            </a:r>
            <a:r>
              <a:rPr kumimoji="1" lang="en-US" altLang="ja-JP" dirty="0"/>
              <a:t>VAT </a:t>
            </a:r>
            <a:r>
              <a:rPr kumimoji="1" lang="ja-JP" altLang="en-US" dirty="0"/>
              <a:t>率を </a:t>
            </a:r>
            <a:r>
              <a:rPr kumimoji="1" lang="en-US" altLang="ja-JP" dirty="0"/>
              <a:t>15%</a:t>
            </a:r>
            <a:r>
              <a:rPr kumimoji="1" lang="ja-JP" altLang="en-US" dirty="0"/>
              <a:t>から </a:t>
            </a:r>
            <a:r>
              <a:rPr kumimoji="1" lang="en-US" altLang="ja-JP" dirty="0"/>
              <a:t>10%</a:t>
            </a:r>
            <a:r>
              <a:rPr kumimoji="1" lang="ja-JP" altLang="en-US" dirty="0"/>
              <a:t>に引き下げ、歪みを是正するために、免税措置 の多くを削減した。残された免税対象は、技術輸入、設備、材料、原材料、部品、ガソリン、 ディーゼル燃料である。ガソリン、ディーゼル燃料は政府と生産分与協定下でなされる石油生 産を奨励する目的がある。他にもガス燃料、その容器、特別目的設備、機械、付属品にも免税 が適用される。 </a:t>
            </a:r>
          </a:p>
          <a:p>
            <a:pPr marL="0" indent="0">
              <a:buNone/>
            </a:pPr>
            <a:r>
              <a:rPr kumimoji="1" lang="ja-JP" altLang="en-US" dirty="0"/>
              <a:t> </a:t>
            </a:r>
          </a:p>
          <a:p>
            <a:pPr marL="0" indent="0">
              <a:buNone/>
            </a:pPr>
            <a:r>
              <a:rPr kumimoji="1" lang="ja-JP" altLang="en-US" dirty="0"/>
              <a:t>＜輸入品に課される </a:t>
            </a:r>
            <a:r>
              <a:rPr kumimoji="1" lang="en-US" altLang="ja-JP" dirty="0"/>
              <a:t>VAT</a:t>
            </a:r>
            <a:r>
              <a:rPr kumimoji="1" lang="ja-JP" altLang="en-US" dirty="0"/>
              <a:t>＞  </a:t>
            </a:r>
            <a:endParaRPr kumimoji="1" lang="en-US" altLang="ja-JP" dirty="0"/>
          </a:p>
          <a:p>
            <a:pPr marL="0" indent="0">
              <a:buNone/>
            </a:pPr>
            <a:r>
              <a:rPr kumimoji="1" lang="ja-JP" altLang="en-US" dirty="0"/>
              <a:t>輸入品に課される</a:t>
            </a:r>
            <a:r>
              <a:rPr kumimoji="1" lang="en-US" altLang="ja-JP" dirty="0"/>
              <a:t>VAT </a:t>
            </a:r>
            <a:r>
              <a:rPr kumimoji="1" lang="ja-JP" altLang="en-US" dirty="0"/>
              <a:t>は、</a:t>
            </a:r>
            <a:r>
              <a:rPr kumimoji="1" lang="en-US" altLang="ja-JP" dirty="0"/>
              <a:t>2007</a:t>
            </a:r>
            <a:r>
              <a:rPr kumimoji="1" lang="ja-JP" altLang="en-US" dirty="0"/>
              <a:t>年</a:t>
            </a:r>
            <a:r>
              <a:rPr kumimoji="1" lang="en-US" altLang="ja-JP" dirty="0"/>
              <a:t>1 </a:t>
            </a:r>
            <a:r>
              <a:rPr kumimoji="1" lang="ja-JP" altLang="en-US" dirty="0"/>
              <a:t>月</a:t>
            </a:r>
            <a:r>
              <a:rPr kumimoji="1" lang="en-US" altLang="ja-JP" dirty="0"/>
              <a:t>1 </a:t>
            </a:r>
            <a:r>
              <a:rPr kumimoji="1" lang="ja-JP" altLang="en-US" dirty="0"/>
              <a:t>日から課税対象評価額の </a:t>
            </a:r>
            <a:r>
              <a:rPr kumimoji="1" lang="en-US" altLang="ja-JP" dirty="0"/>
              <a:t>10%</a:t>
            </a:r>
            <a:r>
              <a:rPr kumimoji="1" lang="ja-JP" altLang="en-US" dirty="0"/>
              <a:t>となった。輸入品の </a:t>
            </a:r>
            <a:r>
              <a:rPr kumimoji="1" lang="en-US" altLang="ja-JP" dirty="0"/>
              <a:t>VAT </a:t>
            </a:r>
            <a:r>
              <a:rPr kumimoji="1" lang="ja-JP" altLang="en-US" dirty="0"/>
              <a:t>課税額は、関税法に従い特定価格に関税や物品税及びその他の税金を課して定める。販売目的でのモンゴルからの輸出品に対しては</a:t>
            </a:r>
            <a:r>
              <a:rPr kumimoji="1" lang="en-US" altLang="ja-JP" dirty="0"/>
              <a:t>0%</a:t>
            </a:r>
            <a:r>
              <a:rPr kumimoji="1" lang="ja-JP" altLang="en-US" dirty="0"/>
              <a:t>とする。 海外貿易を行っている企業は、輸出入をする際に税関に対し関税や各種手数料を支払う。こ の関税額は、商品の価格や数量、税形態などによって異なる。モンゴルの場合、主な輸入品の 関税率は</a:t>
            </a:r>
            <a:r>
              <a:rPr kumimoji="1" lang="en-US" altLang="ja-JP" dirty="0"/>
              <a:t>5%</a:t>
            </a:r>
            <a:r>
              <a:rPr kumimoji="1" lang="ja-JP" altLang="en-US" dirty="0"/>
              <a:t>、</a:t>
            </a:r>
            <a:r>
              <a:rPr kumimoji="1" lang="en-US" altLang="ja-JP" dirty="0"/>
              <a:t>VAT </a:t>
            </a:r>
            <a:r>
              <a:rPr kumimoji="1" lang="ja-JP" altLang="en-US" dirty="0"/>
              <a:t>は</a:t>
            </a:r>
            <a:r>
              <a:rPr kumimoji="1" lang="en-US" altLang="ja-JP" dirty="0"/>
              <a:t>10%</a:t>
            </a:r>
            <a:r>
              <a:rPr kumimoji="1" lang="ja-JP" altLang="en-US" dirty="0"/>
              <a:t>であり、一部特定製品の税率は季節により変更される。 （同ガイド</a:t>
            </a:r>
            <a:r>
              <a:rPr kumimoji="1" lang="en-US" altLang="ja-JP" dirty="0"/>
              <a:t>122-123</a:t>
            </a:r>
            <a:r>
              <a:rPr kumimoji="1" lang="ja-JP" altLang="en-US" dirty="0"/>
              <a:t>頁）</a:t>
            </a:r>
          </a:p>
        </p:txBody>
      </p:sp>
    </p:spTree>
    <p:extLst>
      <p:ext uri="{BB962C8B-B14F-4D97-AF65-F5344CB8AC3E}">
        <p14:creationId xmlns:p14="http://schemas.microsoft.com/office/powerpoint/2010/main" val="148830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lnSpcReduction="10000"/>
          </a:bodyPr>
          <a:lstStyle/>
          <a:p>
            <a:r>
              <a:rPr kumimoji="1" lang="ja-JP" altLang="en-US" dirty="0"/>
              <a:t>付加価値税法（</a:t>
            </a:r>
            <a:r>
              <a:rPr kumimoji="1" lang="en-US" altLang="ja-JP" dirty="0"/>
              <a:t>VAT; Value Added Tax</a:t>
            </a:r>
            <a:r>
              <a:rPr kumimoji="1" lang="ja-JP" altLang="en-US" dirty="0"/>
              <a:t>）</a:t>
            </a:r>
            <a:endParaRPr kumimoji="1" lang="en-US" altLang="ja-JP" dirty="0"/>
          </a:p>
          <a:p>
            <a:r>
              <a:rPr kumimoji="1" lang="ja-JP" altLang="en-US" dirty="0"/>
              <a:t>モンゴル国内における経済的付加価値を課税対象とする税金であり、個人、法人の輸出入およびモンゴル国内で生産、販売した商品、サービスに対し、付加価値税を課す（</a:t>
            </a:r>
            <a:r>
              <a:rPr kumimoji="1" lang="en-US" altLang="ja-JP" dirty="0"/>
              <a:t>3.1</a:t>
            </a:r>
            <a:r>
              <a:rPr kumimoji="1" lang="ja-JP" altLang="en-US" dirty="0"/>
              <a:t>）</a:t>
            </a:r>
            <a:endParaRPr kumimoji="1" lang="en-US" altLang="ja-JP" dirty="0"/>
          </a:p>
          <a:p>
            <a:r>
              <a:rPr kumimoji="1" lang="ja-JP" altLang="en-US" dirty="0"/>
              <a:t>納税義務者</a:t>
            </a:r>
            <a:endParaRPr kumimoji="1" lang="en-US" altLang="ja-JP" dirty="0"/>
          </a:p>
          <a:p>
            <a:pPr marL="0" indent="0">
              <a:buNone/>
            </a:pPr>
            <a:r>
              <a:rPr kumimoji="1" lang="ja-JP" altLang="en-US" dirty="0"/>
              <a:t>　モンゴル国内において、輸出入を行った者、物品の販売・サービスを提供した個人・法人の売上が</a:t>
            </a:r>
            <a:r>
              <a:rPr kumimoji="1" lang="en-US" altLang="ja-JP" dirty="0"/>
              <a:t>50,000,000MNT</a:t>
            </a:r>
            <a:r>
              <a:rPr kumimoji="1" lang="ja-JP" altLang="en-US" dirty="0"/>
              <a:t>以上となった場合、その翌月からＶＡＴ納税徴収者となる（</a:t>
            </a:r>
            <a:r>
              <a:rPr kumimoji="1" lang="en-US" altLang="ja-JP" dirty="0"/>
              <a:t>5.2</a:t>
            </a:r>
            <a:r>
              <a:rPr kumimoji="1" lang="ja-JP" altLang="en-US" dirty="0"/>
              <a:t>）。駐在員事務所も、この要件を満たした場合には、ＶＡＴ納税徴収義務者となる（</a:t>
            </a:r>
            <a:r>
              <a:rPr kumimoji="1" lang="en-US" altLang="ja-JP" dirty="0"/>
              <a:t>5.2</a:t>
            </a:r>
            <a:r>
              <a:rPr kumimoji="1" lang="ja-JP" altLang="en-US" dirty="0"/>
              <a:t>）</a:t>
            </a:r>
            <a:endParaRPr kumimoji="1" lang="en-US" altLang="ja-JP" dirty="0"/>
          </a:p>
          <a:p>
            <a:pPr marL="0" indent="0">
              <a:buNone/>
            </a:pPr>
            <a:r>
              <a:rPr kumimoji="1" lang="ja-JP" altLang="en-US" dirty="0"/>
              <a:t>　ＶＡＴ納税義務の要件を満たす納税徴収者は、</a:t>
            </a:r>
            <a:r>
              <a:rPr kumimoji="1" lang="en-US" altLang="ja-JP" dirty="0"/>
              <a:t>10</a:t>
            </a:r>
            <a:r>
              <a:rPr kumimoji="1" lang="ja-JP" altLang="en-US" dirty="0"/>
              <a:t>営業日以内に税務局に登録申請を行わなければならない（</a:t>
            </a:r>
            <a:r>
              <a:rPr kumimoji="1" lang="en-US" altLang="ja-JP" dirty="0"/>
              <a:t>6.1</a:t>
            </a:r>
            <a:r>
              <a:rPr kumimoji="1" lang="ja-JP" altLang="en-US" dirty="0"/>
              <a:t>）。課税事業者として登録後に発生する取引から課税されることとなる。税務局は、登録申請から</a:t>
            </a:r>
            <a:r>
              <a:rPr kumimoji="1" lang="en-US" altLang="ja-JP" dirty="0"/>
              <a:t>3</a:t>
            </a:r>
            <a:r>
              <a:rPr kumimoji="1" lang="ja-JP" altLang="en-US" dirty="0"/>
              <a:t>営業日以内に登録を完了し、証明書を発行する（</a:t>
            </a:r>
            <a:r>
              <a:rPr kumimoji="1" lang="en-US" altLang="ja-JP" dirty="0"/>
              <a:t>6.2</a:t>
            </a:r>
            <a:r>
              <a:rPr kumimoji="1" lang="ja-JP" altLang="en-US" dirty="0"/>
              <a:t>）</a:t>
            </a:r>
            <a:endParaRPr kumimoji="1" lang="en-US" altLang="ja-JP" dirty="0"/>
          </a:p>
          <a:p>
            <a:pPr marL="0" indent="0">
              <a:buNone/>
            </a:pPr>
            <a:r>
              <a:rPr kumimoji="1" lang="ja-JP" altLang="en-US" dirty="0"/>
              <a:t>　次の場合には、納税徴収者の要件を満たす前でも納税徴収者登録申請を行うことができる（任意登録）。</a:t>
            </a:r>
            <a:endParaRPr kumimoji="1" lang="en-US" altLang="ja-JP" dirty="0"/>
          </a:p>
          <a:p>
            <a:pPr marL="0" indent="0">
              <a:buNone/>
            </a:pPr>
            <a:r>
              <a:rPr kumimoji="1" lang="ja-JP" altLang="en-US" dirty="0"/>
              <a:t>　売上がＶＡＴ税法の</a:t>
            </a:r>
            <a:r>
              <a:rPr kumimoji="1" lang="en-US" altLang="ja-JP" dirty="0"/>
              <a:t>5.2</a:t>
            </a:r>
            <a:r>
              <a:rPr kumimoji="1" lang="ja-JP" altLang="en-US" dirty="0"/>
              <a:t>に規定された金額（すなわち</a:t>
            </a:r>
            <a:r>
              <a:rPr kumimoji="1" lang="en-US" altLang="ja-JP" dirty="0"/>
              <a:t>50,000,000 MNT</a:t>
            </a:r>
            <a:r>
              <a:rPr kumimoji="1" lang="ja-JP" altLang="en-US" dirty="0"/>
              <a:t>）の</a:t>
            </a:r>
            <a:r>
              <a:rPr kumimoji="1" lang="en-US" altLang="ja-JP" dirty="0"/>
              <a:t>20</a:t>
            </a:r>
            <a:r>
              <a:rPr kumimoji="1" lang="ja-JP" altLang="en-US" dirty="0"/>
              <a:t>％（すなわち（</a:t>
            </a:r>
            <a:r>
              <a:rPr kumimoji="1" lang="en-US" altLang="ja-JP" dirty="0"/>
              <a:t>10,0000,000 MNT</a:t>
            </a:r>
            <a:r>
              <a:rPr kumimoji="1" lang="ja-JP" altLang="en-US" dirty="0"/>
              <a:t>）に達した場合</a:t>
            </a:r>
            <a:endParaRPr kumimoji="1" lang="en-US" altLang="ja-JP" dirty="0"/>
          </a:p>
        </p:txBody>
      </p:sp>
    </p:spTree>
    <p:extLst>
      <p:ext uri="{BB962C8B-B14F-4D97-AF65-F5344CB8AC3E}">
        <p14:creationId xmlns:p14="http://schemas.microsoft.com/office/powerpoint/2010/main" val="111714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付加価値税法の基本的考え方２</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fontScale="77500" lnSpcReduction="20000"/>
          </a:bodyPr>
          <a:lstStyle/>
          <a:p>
            <a:r>
              <a:rPr kumimoji="1" lang="ja-JP" altLang="en-US" dirty="0"/>
              <a:t>課税時点</a:t>
            </a:r>
            <a:endParaRPr kumimoji="1" lang="en-US" altLang="ja-JP" dirty="0"/>
          </a:p>
          <a:p>
            <a:pPr marL="0" indent="0">
              <a:buNone/>
            </a:pPr>
            <a:r>
              <a:rPr kumimoji="1" lang="ja-JP" altLang="en-US" dirty="0"/>
              <a:t>　　ＶＡＴの納税義務が生じる時点を課税時点という。</a:t>
            </a:r>
            <a:endParaRPr kumimoji="1" lang="en-US" altLang="ja-JP" dirty="0"/>
          </a:p>
          <a:p>
            <a:pPr marL="0" indent="0">
              <a:buNone/>
            </a:pPr>
            <a:r>
              <a:rPr kumimoji="1" lang="ja-JP" altLang="en-US" dirty="0"/>
              <a:t>　　モンゴルにおける課税時点は、次の時点である（</a:t>
            </a:r>
            <a:r>
              <a:rPr kumimoji="1" lang="en-US" altLang="ja-JP" dirty="0"/>
              <a:t>8.1</a:t>
            </a:r>
            <a:r>
              <a:rPr kumimoji="1" lang="ja-JP" altLang="en-US" dirty="0"/>
              <a:t>）</a:t>
            </a:r>
            <a:endParaRPr kumimoji="1" lang="en-US" altLang="ja-JP" dirty="0"/>
          </a:p>
          <a:p>
            <a:pPr marL="0" indent="0">
              <a:buNone/>
            </a:pPr>
            <a:r>
              <a:rPr kumimoji="1" lang="ja-JP" altLang="en-US" dirty="0"/>
              <a:t>　　　</a:t>
            </a:r>
            <a:endParaRPr kumimoji="1" lang="en-US" altLang="ja-JP" dirty="0"/>
          </a:p>
          <a:p>
            <a:pPr marL="0" indent="0">
              <a:buNone/>
            </a:pPr>
            <a:r>
              <a:rPr kumimoji="1" lang="ja-JP" altLang="en-US" dirty="0"/>
              <a:t>　　　商品・サービスのい輸出入、販売・・・その都度</a:t>
            </a:r>
            <a:endParaRPr kumimoji="1" lang="en-US" altLang="ja-JP" dirty="0"/>
          </a:p>
          <a:p>
            <a:pPr marL="0" indent="0">
              <a:buNone/>
            </a:pPr>
            <a:r>
              <a:rPr kumimoji="1" lang="ja-JP" altLang="en-US" dirty="0"/>
              <a:t>　　　リース物の購入、輸入　　　　　・・・</a:t>
            </a:r>
            <a:r>
              <a:rPr lang="ja-JP" altLang="en-US" dirty="0">
                <a:solidFill>
                  <a:schemeClr val="tx1"/>
                </a:solidFill>
              </a:rPr>
              <a:t>ＶＡＴ税法の</a:t>
            </a:r>
            <a:r>
              <a:rPr lang="en-US" altLang="ja-JP" dirty="0">
                <a:solidFill>
                  <a:schemeClr val="tx1"/>
                </a:solidFill>
              </a:rPr>
              <a:t>7.2.16</a:t>
            </a:r>
            <a:r>
              <a:rPr lang="ja-JP" altLang="en-US" dirty="0">
                <a:solidFill>
                  <a:schemeClr val="tx1"/>
                </a:solidFill>
              </a:rPr>
              <a:t>で定めた債権を購入するための資金　　　　　　　　　　　　</a:t>
            </a:r>
            <a:endParaRPr lang="en-US" altLang="ja-JP" dirty="0">
              <a:solidFill>
                <a:schemeClr val="tx1"/>
              </a:solidFill>
            </a:endParaRPr>
          </a:p>
          <a:p>
            <a:pPr marL="0" indent="0">
              <a:buNone/>
            </a:pPr>
            <a:r>
              <a:rPr lang="ja-JP" altLang="en-US" dirty="0">
                <a:solidFill>
                  <a:schemeClr val="tx1"/>
                </a:solidFill>
              </a:rPr>
              <a:t>　　　　　　　　　　　　　　　　　　　　　調達の取引物を購入した場合、リース支払スケジュールに従っ</a:t>
            </a:r>
            <a:endParaRPr lang="en-US" altLang="ja-JP" dirty="0">
              <a:solidFill>
                <a:schemeClr val="tx1"/>
              </a:solidFill>
            </a:endParaRPr>
          </a:p>
          <a:p>
            <a:pPr marL="0" indent="0">
              <a:buNone/>
            </a:pPr>
            <a:r>
              <a:rPr lang="ja-JP" altLang="en-US" dirty="0">
                <a:solidFill>
                  <a:schemeClr val="tx1"/>
                </a:solidFill>
              </a:rPr>
              <a:t>　　　　　　　　　　　　　　　　　　　　　て各スケジュールに対して支払われる都度</a:t>
            </a:r>
            <a:endParaRPr lang="en-US" altLang="ja-JP" dirty="0">
              <a:solidFill>
                <a:srgbClr val="FF0000"/>
              </a:solidFill>
            </a:endParaRPr>
          </a:p>
          <a:p>
            <a:r>
              <a:rPr kumimoji="1" lang="ja-JP" altLang="en-US" dirty="0"/>
              <a:t>非課税取引（</a:t>
            </a:r>
            <a:r>
              <a:rPr kumimoji="1" lang="en-US" altLang="ja-JP" dirty="0"/>
              <a:t>13</a:t>
            </a:r>
            <a:r>
              <a:rPr kumimoji="1" lang="ja-JP" altLang="en-US" dirty="0"/>
              <a:t>）</a:t>
            </a:r>
            <a:endParaRPr kumimoji="1" lang="en-US" altLang="ja-JP" dirty="0"/>
          </a:p>
          <a:p>
            <a:pPr marL="0" indent="0">
              <a:buNone/>
            </a:pPr>
            <a:r>
              <a:rPr kumimoji="1" lang="ja-JP" altLang="en-US" dirty="0"/>
              <a:t>　　原則としてすべての物品、サービスが課税対象。</a:t>
            </a:r>
            <a:endParaRPr kumimoji="1" lang="en-US" altLang="ja-JP" dirty="0"/>
          </a:p>
          <a:p>
            <a:pPr marL="0" indent="0">
              <a:buNone/>
            </a:pPr>
            <a:r>
              <a:rPr kumimoji="1" lang="ja-JP" altLang="en-US" dirty="0"/>
              <a:t>　　ただし、多数の例外あり</a:t>
            </a:r>
            <a:endParaRPr kumimoji="1" lang="en-US" altLang="ja-JP" dirty="0"/>
          </a:p>
          <a:p>
            <a:pPr marL="0" indent="0">
              <a:buNone/>
            </a:pPr>
            <a:r>
              <a:rPr kumimoji="1" lang="ja-JP" altLang="en-US" dirty="0"/>
              <a:t>　　障碍者用商品・機械・車両など、住居の賃料など　　</a:t>
            </a:r>
            <a:endParaRPr kumimoji="1" lang="en-US" altLang="ja-JP" dirty="0"/>
          </a:p>
          <a:p>
            <a:pPr lvl="0">
              <a:buClr>
                <a:srgbClr val="A53010"/>
              </a:buClr>
            </a:pPr>
            <a:r>
              <a:rPr kumimoji="1" lang="ja-JP" altLang="en-US" dirty="0">
                <a:solidFill>
                  <a:prstClr val="black">
                    <a:lumMod val="75000"/>
                    <a:lumOff val="25000"/>
                  </a:prstClr>
                </a:solidFill>
              </a:rPr>
              <a:t>ＶＡＴ免除（</a:t>
            </a:r>
            <a:r>
              <a:rPr kumimoji="1" lang="en-US" altLang="ja-JP" dirty="0">
                <a:solidFill>
                  <a:prstClr val="black">
                    <a:lumMod val="75000"/>
                    <a:lumOff val="25000"/>
                  </a:prstClr>
                </a:solidFill>
              </a:rPr>
              <a:t>12</a:t>
            </a:r>
            <a:r>
              <a:rPr kumimoji="1" lang="ja-JP" altLang="en-US" dirty="0">
                <a:solidFill>
                  <a:prstClr val="black">
                    <a:lumMod val="75000"/>
                    <a:lumOff val="25000"/>
                  </a:prstClr>
                </a:solidFill>
              </a:rPr>
              <a:t>）</a:t>
            </a:r>
            <a:endParaRPr kumimoji="1" lang="en-US" altLang="ja-JP" dirty="0">
              <a:solidFill>
                <a:prstClr val="black">
                  <a:lumMod val="75000"/>
                  <a:lumOff val="25000"/>
                </a:prstClr>
              </a:solidFill>
            </a:endParaRPr>
          </a:p>
          <a:p>
            <a:pPr marL="0" lvl="0" indent="0">
              <a:buClr>
                <a:srgbClr val="A53010"/>
              </a:buClr>
              <a:buNone/>
            </a:pPr>
            <a:r>
              <a:rPr kumimoji="1" lang="ja-JP" altLang="en-US" dirty="0">
                <a:solidFill>
                  <a:prstClr val="black">
                    <a:lumMod val="75000"/>
                    <a:lumOff val="25000"/>
                  </a:prstClr>
                </a:solidFill>
              </a:rPr>
              <a:t>　　販売目的でモンゴル国内から輸出した商品など</a:t>
            </a:r>
            <a:endParaRPr kumimoji="1" lang="en-US" altLang="ja-JP" dirty="0">
              <a:solidFill>
                <a:prstClr val="black">
                  <a:lumMod val="75000"/>
                  <a:lumOff val="25000"/>
                </a:prstClr>
              </a:solidFill>
            </a:endParaRPr>
          </a:p>
          <a:p>
            <a:pPr marL="0" indent="0">
              <a:buNone/>
            </a:pPr>
            <a:endParaRPr kumimoji="1" lang="en-US" altLang="ja-JP" dirty="0"/>
          </a:p>
          <a:p>
            <a:pPr marL="0" indent="0">
              <a:buNone/>
            </a:pPr>
            <a:endParaRPr kumimoji="1" lang="en-US" altLang="ja-JP" dirty="0"/>
          </a:p>
          <a:p>
            <a:pPr marL="0" indent="0">
              <a:buNone/>
            </a:pPr>
            <a:r>
              <a:rPr kumimoji="1" lang="ja-JP" altLang="en-US" dirty="0"/>
              <a:t>　　　</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14625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付加価値税法の基本的考え方３</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fontScale="85000" lnSpcReduction="20000"/>
          </a:bodyPr>
          <a:lstStyle/>
          <a:p>
            <a:r>
              <a:rPr kumimoji="1" lang="ja-JP" altLang="en-US" dirty="0"/>
              <a:t>ＶＡＴ免除（</a:t>
            </a:r>
            <a:r>
              <a:rPr kumimoji="1" lang="en-US" altLang="ja-JP" dirty="0"/>
              <a:t>12</a:t>
            </a:r>
            <a:r>
              <a:rPr kumimoji="1" lang="ja-JP" altLang="en-US" dirty="0"/>
              <a:t>）</a:t>
            </a:r>
            <a:endParaRPr kumimoji="1" lang="en-US" altLang="ja-JP" dirty="0"/>
          </a:p>
          <a:p>
            <a:pPr marL="0" indent="0">
              <a:buNone/>
            </a:pPr>
            <a:r>
              <a:rPr kumimoji="1" lang="ja-JP" altLang="en-US" dirty="0"/>
              <a:t>＊非課税と免税</a:t>
            </a:r>
            <a:endParaRPr kumimoji="1" lang="en-US" altLang="ja-JP" dirty="0"/>
          </a:p>
          <a:p>
            <a:pPr marL="0" indent="0">
              <a:buNone/>
            </a:pPr>
            <a:r>
              <a:rPr kumimoji="1" lang="ja-JP" altLang="en-US" dirty="0"/>
              <a:t>　ＶＡＴ税は、国内で消費される財貨やサービスに対して広く公平に負担を求める税金です。原則として国内におけるすべての取引が課税の対象となります。</a:t>
            </a:r>
            <a:endParaRPr kumimoji="1" lang="en-US" altLang="ja-JP" dirty="0"/>
          </a:p>
          <a:p>
            <a:pPr marL="0" indent="0">
              <a:buNone/>
            </a:pPr>
            <a:r>
              <a:rPr kumimoji="1" lang="ja-JP" altLang="en-US" dirty="0"/>
              <a:t>　しかし、国内取引であっても消費に負担を求める税としての性質上や社会政策的配慮から課税の対象としないこととされている取引があり、これを「非課税取引」といいます。例えば、日本では、土地や有価証券、商品券などの譲渡、預貯金や貸付金の利子、社会保険医療などの取引がこれに当たります。モンゴルでは、労働者の賃金がこれにあたります。</a:t>
            </a:r>
          </a:p>
          <a:p>
            <a:pPr marL="0" indent="0">
              <a:buNone/>
            </a:pPr>
            <a:r>
              <a:rPr kumimoji="1" lang="ja-JP" altLang="en-US" dirty="0"/>
              <a:t> また、ＶＡＴ税では、この非課税取引のほかにも、ＶＡＴ税が免除される「免税取引」があります。例えば、商品の輸出や国際輸送、外国にある事業者に対するサービスの提供などのいわゆる輸出類似取引などです。この場合には、輸出証明書を保管するなど、一定の要件を備えている必要があります。</a:t>
            </a:r>
          </a:p>
          <a:p>
            <a:pPr marL="0" indent="0">
              <a:buNone/>
            </a:pPr>
            <a:r>
              <a:rPr kumimoji="1" lang="ja-JP" altLang="en-US" dirty="0"/>
              <a:t> 非課税と免税は、その取引のために行った課税仕入れについて仕入税額の控除を行うことができるかどうかという点が異なります。</a:t>
            </a:r>
          </a:p>
          <a:p>
            <a:pPr marL="0" indent="0">
              <a:buNone/>
            </a:pPr>
            <a:r>
              <a:rPr kumimoji="1" lang="ja-JP" altLang="en-US" dirty="0"/>
              <a:t> すなわち、非課税とされる取引にはＶＡＴ税が課税されませんので、非課税取引のために行った課税仕入れについては、原則としてその仕入れに係るＶＡＴ税額を控除することができません。</a:t>
            </a:r>
          </a:p>
          <a:p>
            <a:pPr marL="0" indent="0">
              <a:buNone/>
            </a:pPr>
            <a:r>
              <a:rPr kumimoji="1" lang="ja-JP" altLang="en-US" dirty="0"/>
              <a:t> これに対して、免税とされる輸出や輸出類似取引は、課税資産の譲渡等に当たりますが、一定の要件が満たされる場合に、その売上げについてＶＡＴ税が免除されるものです。したがって、その輸出や輸出類似取引などの免税取引のために行った課税仕入れについては、原則として仕入れに係るＶＡＴ税額を控除することができることとなります。</a:t>
            </a:r>
            <a:endParaRPr kumimoji="1" lang="en-US" altLang="ja-JP" dirty="0"/>
          </a:p>
          <a:p>
            <a:pPr marL="0" indent="0">
              <a:buNone/>
            </a:pPr>
            <a:r>
              <a:rPr kumimoji="1" lang="ja-JP" altLang="en-US" dirty="0"/>
              <a:t>　つまり、非課税と免除は、その取引のために行った課税仕入れについて仕入税額の控除を行うことができるかどうかという点が異なります。</a:t>
            </a:r>
            <a:endParaRPr kumimoji="1" lang="en-US" altLang="ja-JP" dirty="0"/>
          </a:p>
          <a:p>
            <a:pPr marL="0" indent="0">
              <a:buNone/>
            </a:pPr>
            <a:r>
              <a:rPr kumimoji="1" lang="ja-JP" altLang="en-US" dirty="0"/>
              <a:t>　　</a:t>
            </a:r>
            <a:endParaRPr kumimoji="1" lang="en-US" altLang="ja-JP" dirty="0"/>
          </a:p>
          <a:p>
            <a:pPr marL="0" indent="0">
              <a:buNone/>
            </a:pP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324082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6AD13-FC7F-43E9-9F3B-0A55E7738DE4}"/>
              </a:ext>
            </a:extLst>
          </p:cNvPr>
          <p:cNvSpPr>
            <a:spLocks noGrp="1"/>
          </p:cNvSpPr>
          <p:nvPr>
            <p:ph type="title"/>
          </p:nvPr>
        </p:nvSpPr>
        <p:spPr/>
        <p:txBody>
          <a:bodyPr/>
          <a:lstStyle/>
          <a:p>
            <a:r>
              <a:rPr kumimoji="1" lang="ja-JP" altLang="en-US" dirty="0"/>
              <a:t>付加価値税法の基本的考え方４</a:t>
            </a:r>
          </a:p>
        </p:txBody>
      </p:sp>
      <p:sp>
        <p:nvSpPr>
          <p:cNvPr id="3" name="コンテンツ プレースホルダー 2">
            <a:extLst>
              <a:ext uri="{FF2B5EF4-FFF2-40B4-BE49-F238E27FC236}">
                <a16:creationId xmlns:a16="http://schemas.microsoft.com/office/drawing/2014/main" id="{778B563A-0F89-44BD-BE7D-16362AB595A4}"/>
              </a:ext>
            </a:extLst>
          </p:cNvPr>
          <p:cNvSpPr>
            <a:spLocks noGrp="1"/>
          </p:cNvSpPr>
          <p:nvPr>
            <p:ph idx="1"/>
          </p:nvPr>
        </p:nvSpPr>
        <p:spPr>
          <a:xfrm>
            <a:off x="2589212" y="1185333"/>
            <a:ext cx="8915400" cy="5396089"/>
          </a:xfrm>
        </p:spPr>
        <p:txBody>
          <a:bodyPr>
            <a:normAutofit/>
          </a:bodyPr>
          <a:lstStyle/>
          <a:p>
            <a:r>
              <a:rPr kumimoji="1" lang="ja-JP" altLang="en-US" dirty="0"/>
              <a:t>アウトプットＶＡＴとインプットＶＡＴ</a:t>
            </a:r>
            <a:endParaRPr kumimoji="1" lang="en-US" altLang="ja-JP" dirty="0"/>
          </a:p>
          <a:p>
            <a:pPr marL="0" indent="0">
              <a:buNone/>
            </a:pPr>
            <a:r>
              <a:rPr kumimoji="1" lang="ja-JP" altLang="en-US" dirty="0"/>
              <a:t>　　納付すべきＶＡＴ金額は、アウトプットＶＡＴとインプットＶＡＴの差額で算出する。売主は、課税商品・課税サービスを販売した際、買主にＶＡＴを請求する。このＶＡＴのことを、売主の立場からはアウトプットＶＡＴ（仮受ＶＡＴ，売上ＶＡＴ）という。買主は、購入の際、売主にＶＡＴを支払う。これを買主の立場からはインプットＶＡＴ（仮払ＶＡＴ，仕入ＶＡＴ）という。</a:t>
            </a:r>
            <a:endParaRPr kumimoji="1" lang="en-US" altLang="ja-JP" dirty="0"/>
          </a:p>
          <a:p>
            <a:pPr marL="0" indent="0">
              <a:buNone/>
            </a:pPr>
            <a:r>
              <a:rPr kumimoji="1" lang="ja-JP" altLang="en-US" dirty="0"/>
              <a:t>　　購入した課税商品や課税サービスが、買主に事業に関連している場合、インプットＶＡＴは買主のアウトプットＶＡＴと相殺できる。同様に、売主もアウトプットＶＡＴと課税商品や課税サービスを購入した際に支払ったインプットＶＡＴを相殺できる。</a:t>
            </a:r>
            <a:endParaRPr kumimoji="1" lang="en-US" altLang="ja-JP" dirty="0"/>
          </a:p>
          <a:p>
            <a:pPr lvl="0">
              <a:buClr>
                <a:srgbClr val="A53010"/>
              </a:buClr>
            </a:pPr>
            <a:r>
              <a:rPr kumimoji="1" lang="ja-JP" altLang="en-US" dirty="0">
                <a:solidFill>
                  <a:prstClr val="black">
                    <a:lumMod val="75000"/>
                    <a:lumOff val="25000"/>
                  </a:prstClr>
                </a:solidFill>
              </a:rPr>
              <a:t>控除方式（インボイス方式）</a:t>
            </a:r>
            <a:endParaRPr kumimoji="1" lang="en-US" altLang="ja-JP" dirty="0">
              <a:solidFill>
                <a:prstClr val="black">
                  <a:lumMod val="75000"/>
                  <a:lumOff val="25000"/>
                </a:prstClr>
              </a:solidFill>
            </a:endParaRPr>
          </a:p>
          <a:p>
            <a:pPr marL="0" indent="0">
              <a:buNone/>
            </a:pPr>
            <a:r>
              <a:rPr kumimoji="1" lang="ja-JP" altLang="en-US" dirty="0"/>
              <a:t>　　控除方式は、毎月受け取ったアウトプットＶＡＴから、支払ったインプットＶＡＴのうち控除可能な（つまり、事業と関連する）ＶＡＴを控除した差額を納付する方法です。</a:t>
            </a:r>
            <a:endParaRPr kumimoji="1" lang="en-US" altLang="ja-JP" dirty="0"/>
          </a:p>
          <a:p>
            <a:pPr marL="0" indent="0">
              <a:buNone/>
            </a:pPr>
            <a:r>
              <a:rPr kumimoji="1" lang="ja-JP" altLang="en-US" dirty="0"/>
              <a:t>　　（計算式）</a:t>
            </a:r>
            <a:endParaRPr kumimoji="1" lang="en-US" altLang="ja-JP" dirty="0"/>
          </a:p>
          <a:p>
            <a:pPr marL="0" indent="0">
              <a:buNone/>
            </a:pPr>
            <a:r>
              <a:rPr kumimoji="1" lang="ja-JP" altLang="en-US" dirty="0"/>
              <a:t>　　納付税額＝アウトプットＶＡＴ－インプットＶＡＴ</a:t>
            </a:r>
            <a:endParaRPr kumimoji="1" lang="en-US" altLang="ja-JP" dirty="0"/>
          </a:p>
          <a:p>
            <a:pPr marL="0" indent="0">
              <a:buNone/>
            </a:pPr>
            <a:endParaRPr kumimoji="1" lang="en-US" altLang="ja-JP" dirty="0"/>
          </a:p>
          <a:p>
            <a:pPr marL="0" indent="0">
              <a:buNone/>
            </a:pP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8768043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1359</TotalTime>
  <Words>550</Words>
  <Application>Microsoft Office PowerPoint</Application>
  <PresentationFormat>ワイド画面</PresentationFormat>
  <Paragraphs>157</Paragraphs>
  <Slides>14</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Arial</vt:lpstr>
      <vt:lpstr>Calibri</vt:lpstr>
      <vt:lpstr>Century Gothic</vt:lpstr>
      <vt:lpstr>Wingdings 3</vt:lpstr>
      <vt:lpstr>Wisp</vt:lpstr>
      <vt:lpstr>税法改正関係の最新の情報</vt:lpstr>
      <vt:lpstr>現行の租税に関する法律</vt:lpstr>
      <vt:lpstr>租税法典改正根拠</vt:lpstr>
      <vt:lpstr>PowerPoint プレゼンテーション</vt:lpstr>
      <vt:lpstr>「モンゴル投資ガイド」JICA,2013年1月　の記載</vt:lpstr>
      <vt:lpstr>付加価値税法の基本的考え方</vt:lpstr>
      <vt:lpstr>付加価値税法の基本的考え方２</vt:lpstr>
      <vt:lpstr>付加価値税法の基本的考え方３</vt:lpstr>
      <vt:lpstr>付加価値税法の基本的考え方４</vt:lpstr>
      <vt:lpstr>付加価値税法の基本的考え方５</vt:lpstr>
      <vt:lpstr>付加価値税法の基本的考え方６</vt:lpstr>
      <vt:lpstr>付加価値税法の主な改正ポイント </vt:lpstr>
      <vt:lpstr>付加価値税法の主な改正ポイント２</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モンゴルにおける会社設立と運営上の留意点</dc:title>
  <dc:creator>User</dc:creator>
  <cp:lastModifiedBy>HIDEO OKA</cp:lastModifiedBy>
  <cp:revision>109</cp:revision>
  <cp:lastPrinted>2019-03-20T07:44:43Z</cp:lastPrinted>
  <dcterms:created xsi:type="dcterms:W3CDTF">2017-11-20T23:56:51Z</dcterms:created>
  <dcterms:modified xsi:type="dcterms:W3CDTF">2019-11-15T04:13:11Z</dcterms:modified>
</cp:coreProperties>
</file>