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8" d="100"/>
          <a:sy n="5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0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41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78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63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5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3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1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81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21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1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3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200" spc="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1200" spc="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200" spc="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8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400" b="1" i="0" kern="1200" spc="13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 spc="13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 spc="1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 spc="1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 spc="1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 spc="1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ビデオ 3">
            <a:extLst>
              <a:ext uri="{FF2B5EF4-FFF2-40B4-BE49-F238E27FC236}">
                <a16:creationId xmlns:a16="http://schemas.microsoft.com/office/drawing/2014/main" id="{ED0A69B9-DA38-457D-9144-0E2135D79C3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-1" b="-1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3B278DA-A03F-4F83-952E-8F93A0ADC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8674154" cy="3569242"/>
          </a:xfrm>
        </p:spPr>
        <p:txBody>
          <a:bodyPr anchor="t">
            <a:normAutofit/>
          </a:bodyPr>
          <a:lstStyle/>
          <a:p>
            <a:r>
              <a:rPr lang="ja-JP" altLang="en-US" sz="6000" dirty="0">
                <a:solidFill>
                  <a:srgbClr val="00B0F0"/>
                </a:solidFill>
              </a:rPr>
              <a:t>新労働法の概要</a:t>
            </a:r>
            <a:endParaRPr kumimoji="1" lang="ja-JP" altLang="en-US" sz="6000" dirty="0">
              <a:solidFill>
                <a:srgbClr val="00B0F0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FC36F59-479B-4692-A5C1-0E42224D4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551036"/>
            <a:ext cx="5449479" cy="1663495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</a:pPr>
            <a:r>
              <a:rPr kumimoji="1" lang="en-US" altLang="ja-JP">
                <a:solidFill>
                  <a:srgbClr val="00B0F0"/>
                </a:solidFill>
              </a:rPr>
              <a:t>2021.10.29</a:t>
            </a:r>
            <a:endParaRPr kumimoji="1" lang="en-US" altLang="ja-JP" dirty="0">
              <a:solidFill>
                <a:srgbClr val="00B0F0"/>
              </a:solidFill>
            </a:endParaRPr>
          </a:p>
          <a:p>
            <a:pPr>
              <a:lnSpc>
                <a:spcPct val="110000"/>
              </a:lnSpc>
            </a:pPr>
            <a:endParaRPr lang="en-US" altLang="ja-JP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kumimoji="1" lang="ja-JP" altLang="en-US" b="1" dirty="0">
                <a:solidFill>
                  <a:srgbClr val="00B0F0"/>
                </a:solidFill>
              </a:rPr>
              <a:t>大正法律事務所　弁護士　岡　英男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4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465E22C-876D-426E-8E71-F371813E58F3}"/>
              </a:ext>
            </a:extLst>
          </p:cNvPr>
          <p:cNvSpPr txBox="1"/>
          <p:nvPr/>
        </p:nvSpPr>
        <p:spPr>
          <a:xfrm>
            <a:off x="478465" y="474345"/>
            <a:ext cx="11100391" cy="61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ja-JP" altLang="ja-JP" sz="2000" b="1" kern="0" dirty="0">
                <a:solidFill>
                  <a:srgbClr val="333333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Arial" panose="020B0604020202020204" pitchFamily="34" charset="0"/>
              </a:rPr>
              <a:t>１　新労働法の概要</a:t>
            </a:r>
            <a:r>
              <a:rPr lang="ja-JP" altLang="en-US" sz="2000" b="1" kern="0" dirty="0">
                <a:solidFill>
                  <a:srgbClr val="333333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Arial" panose="020B0604020202020204" pitchFamily="34" charset="0"/>
              </a:rPr>
              <a:t>　</a:t>
            </a:r>
            <a:r>
              <a:rPr lang="ja-JP" altLang="en-US" sz="1800" b="1" kern="0" dirty="0">
                <a:solidFill>
                  <a:srgbClr val="333333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Arial" panose="020B0604020202020204" pitchFamily="34" charset="0"/>
              </a:rPr>
              <a:t>→詳細目次は別紙１参照</a:t>
            </a:r>
            <a:endParaRPr lang="en-US" altLang="ja-JP" sz="1800" b="1" kern="0" dirty="0">
              <a:solidFill>
                <a:srgbClr val="333333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just" fontAlgn="t"/>
            <a:endParaRPr lang="ja-JP" altLang="ja-JP" sz="2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 fontAlgn="t"/>
            <a:r>
              <a:rPr lang="ja-JP" altLang="ja-JP" sz="1400" kern="0" dirty="0">
                <a:solidFill>
                  <a:srgbClr val="333333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Arial" panose="020B0604020202020204" pitchFamily="34" charset="0"/>
              </a:rPr>
              <a:t>第１章　一般規程：一般的な規制、用語の定義等。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 fontAlgn="t"/>
            <a:endParaRPr lang="en-US" altLang="ja-JP" sz="1400" kern="0" dirty="0">
              <a:solidFill>
                <a:srgbClr val="333333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just" fontAlgn="t"/>
            <a:r>
              <a:rPr lang="ja-JP" altLang="ja-JP" sz="1400" kern="0" dirty="0">
                <a:solidFill>
                  <a:srgbClr val="333333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Arial" panose="020B0604020202020204" pitchFamily="34" charset="0"/>
              </a:rPr>
              <a:t>第２章　労使関係の調整規定；国家的な規制。主に労使関係の調整について。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 fontAlgn="t"/>
            <a:endParaRPr lang="en-US" altLang="ja-JP" sz="1400" kern="0" dirty="0">
              <a:solidFill>
                <a:srgbClr val="333333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just" fontAlgn="t"/>
            <a:r>
              <a:rPr lang="ja-JP" altLang="ja-JP" sz="1400" kern="0" dirty="0">
                <a:solidFill>
                  <a:srgbClr val="333333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Arial" panose="020B0604020202020204" pitchFamily="34" charset="0"/>
              </a:rPr>
              <a:t>第３章　団体交渉：団交、争議行為のルール。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 fontAlgn="t"/>
            <a:endParaRPr lang="en-US" altLang="ja-JP" sz="1400" kern="0" dirty="0">
              <a:solidFill>
                <a:srgbClr val="333333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just" fontAlgn="t"/>
            <a:r>
              <a:rPr lang="ja-JP" altLang="ja-JP" sz="1400" kern="0" dirty="0">
                <a:solidFill>
                  <a:srgbClr val="333333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Arial" panose="020B0604020202020204" pitchFamily="34" charset="0"/>
              </a:rPr>
              <a:t>第４章　労働協約・労使協定：集団的労使関係、労使合意の形成とルール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 fontAlgn="t"/>
            <a:endParaRPr lang="en-US" altLang="ja-JP" sz="1400" kern="0" dirty="0">
              <a:solidFill>
                <a:srgbClr val="333333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just" fontAlgn="t"/>
            <a:r>
              <a:rPr lang="ja-JP" altLang="ja-JP" sz="1400" kern="0" dirty="0">
                <a:solidFill>
                  <a:srgbClr val="333333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Arial" panose="020B0604020202020204" pitchFamily="34" charset="0"/>
              </a:rPr>
              <a:t>第５章　雇用関係；個別的労働関係、雇用契約の形成とルール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 fontAlgn="t"/>
            <a:endParaRPr lang="en-US" altLang="ja-JP" sz="1400" kern="0" dirty="0">
              <a:solidFill>
                <a:srgbClr val="333333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just" fontAlgn="t"/>
            <a:r>
              <a:rPr lang="ja-JP" altLang="ja-JP" sz="1400" kern="0" dirty="0">
                <a:solidFill>
                  <a:srgbClr val="333333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Arial" panose="020B0604020202020204" pitchFamily="34" charset="0"/>
              </a:rPr>
              <a:t>第６章　労働時間と休暇：労働時間、休暇のルール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 fontAlgn="t"/>
            <a:endParaRPr lang="en-US" altLang="ja-JP" sz="1400" kern="0" dirty="0">
              <a:solidFill>
                <a:srgbClr val="333333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just" fontAlgn="t"/>
            <a:r>
              <a:rPr lang="ja-JP" altLang="ja-JP" sz="1400" kern="0" dirty="0">
                <a:solidFill>
                  <a:srgbClr val="333333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Arial" panose="020B0604020202020204" pitchFamily="34" charset="0"/>
              </a:rPr>
              <a:t>第７章　給与と福利厚生：給与、福利厚生のルール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 fontAlgn="t"/>
            <a:endParaRPr lang="en-US" altLang="ja-JP" sz="1400" kern="0" dirty="0">
              <a:solidFill>
                <a:srgbClr val="333333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just" fontAlgn="t"/>
            <a:r>
              <a:rPr lang="ja-JP" altLang="ja-JP" sz="1400" kern="0" dirty="0">
                <a:solidFill>
                  <a:srgbClr val="333333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Arial" panose="020B0604020202020204" pitchFamily="34" charset="0"/>
              </a:rPr>
              <a:t>第８章　労働安全衛生：労働安全衛生法に定めることについて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 fontAlgn="t"/>
            <a:endParaRPr lang="en-US" altLang="ja-JP" sz="1400" kern="0" dirty="0">
              <a:solidFill>
                <a:srgbClr val="333333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just" fontAlgn="t"/>
            <a:r>
              <a:rPr lang="ja-JP" altLang="ja-JP" sz="1400" kern="0" dirty="0">
                <a:solidFill>
                  <a:srgbClr val="333333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Arial" panose="020B0604020202020204" pitchFamily="34" charset="0"/>
              </a:rPr>
              <a:t>第９章　就業規則・労働契約と責任：就業規則、雇用契約の形成とルール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 fontAlgn="t"/>
            <a:endParaRPr lang="en-US" altLang="ja-JP" sz="1400" kern="0" dirty="0">
              <a:solidFill>
                <a:srgbClr val="333333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just" fontAlgn="t"/>
            <a:r>
              <a:rPr lang="ja-JP" altLang="ja-JP" sz="1400" kern="0" dirty="0">
                <a:solidFill>
                  <a:srgbClr val="333333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Arial" panose="020B0604020202020204" pitchFamily="34" charset="0"/>
              </a:rPr>
              <a:t>第１０章　特定の者との雇用関係：母子、未成年者、障がい者雇用等の特別な規制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 fontAlgn="t"/>
            <a:endParaRPr lang="en-US" altLang="ja-JP" sz="1400" kern="0" dirty="0">
              <a:solidFill>
                <a:srgbClr val="333333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just" fontAlgn="t"/>
            <a:r>
              <a:rPr lang="ja-JP" altLang="ja-JP" sz="1400" kern="0" dirty="0">
                <a:solidFill>
                  <a:srgbClr val="333333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Arial" panose="020B0604020202020204" pitchFamily="34" charset="0"/>
              </a:rPr>
              <a:t>第１１章　労働紛争の規制：集団的労使紛争の解決方法、個別的労働紛争の解決方法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 fontAlgn="t"/>
            <a:endParaRPr lang="en-US" altLang="ja-JP" sz="1400" kern="0" dirty="0">
              <a:solidFill>
                <a:srgbClr val="333333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just" fontAlgn="t"/>
            <a:r>
              <a:rPr lang="ja-JP" altLang="ja-JP" sz="1400" kern="0" dirty="0">
                <a:solidFill>
                  <a:srgbClr val="333333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Arial" panose="020B0604020202020204" pitchFamily="34" charset="0"/>
              </a:rPr>
              <a:t>第１２章　労務管理と監督：労働検査等の規定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 fontAlgn="t"/>
            <a:endParaRPr lang="en-US" altLang="ja-JP" sz="1400" kern="0" dirty="0">
              <a:solidFill>
                <a:srgbClr val="333333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just" fontAlgn="t"/>
            <a:r>
              <a:rPr lang="ja-JP" altLang="ja-JP" sz="1400" kern="0" dirty="0">
                <a:solidFill>
                  <a:srgbClr val="333333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Arial" panose="020B0604020202020204" pitchFamily="34" charset="0"/>
              </a:rPr>
              <a:t>第１３章　その他：施行日等</a:t>
            </a:r>
            <a:endParaRPr lang="ja-JP" altLang="ja-JP" sz="1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625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29DA63C-83E6-4176-B871-D3BE75E1A20F}"/>
              </a:ext>
            </a:extLst>
          </p:cNvPr>
          <p:cNvSpPr txBox="1"/>
          <p:nvPr/>
        </p:nvSpPr>
        <p:spPr>
          <a:xfrm>
            <a:off x="861238" y="818730"/>
            <a:ext cx="1074951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ja-JP" altLang="ja-JP" sz="2000" b="1" kern="0" dirty="0">
                <a:solidFill>
                  <a:srgbClr val="333333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Arial" panose="020B0604020202020204" pitchFamily="34" charset="0"/>
              </a:rPr>
              <a:t>２　新労働法の構造</a:t>
            </a:r>
            <a:endParaRPr lang="en-US" altLang="ja-JP" sz="2000" b="1" kern="0" dirty="0">
              <a:solidFill>
                <a:srgbClr val="333333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just" fontAlgn="t"/>
            <a:endParaRPr lang="ja-JP" altLang="ja-JP" sz="2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 fontAlgn="t"/>
            <a:r>
              <a:rPr lang="ja-JP" altLang="ja-JP" sz="1800" kern="0" dirty="0">
                <a:solidFill>
                  <a:srgbClr val="333333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Arial" panose="020B0604020202020204" pitchFamily="34" charset="0"/>
              </a:rPr>
              <a:t>２．１　一般規程：第１章</a:t>
            </a:r>
            <a:endParaRPr lang="ja-JP" altLang="ja-JP" sz="2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 fontAlgn="t"/>
            <a:endParaRPr lang="en-US" altLang="ja-JP" sz="1800" kern="0" dirty="0">
              <a:solidFill>
                <a:srgbClr val="333333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just" fontAlgn="t"/>
            <a:r>
              <a:rPr lang="ja-JP" altLang="ja-JP" sz="1800" kern="0" dirty="0">
                <a:solidFill>
                  <a:srgbClr val="333333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Arial" panose="020B0604020202020204" pitchFamily="34" charset="0"/>
              </a:rPr>
              <a:t>２．２　集団的労使関係：第２章から第４章、第１１章第１節</a:t>
            </a:r>
            <a:endParaRPr lang="ja-JP" altLang="ja-JP" sz="2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 fontAlgn="t"/>
            <a:endParaRPr lang="en-US" altLang="ja-JP" sz="1800" kern="0" dirty="0">
              <a:solidFill>
                <a:srgbClr val="333333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just" fontAlgn="t"/>
            <a:r>
              <a:rPr lang="ja-JP" altLang="ja-JP" sz="1800" kern="0" dirty="0">
                <a:solidFill>
                  <a:srgbClr val="333333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Arial" panose="020B0604020202020204" pitchFamily="34" charset="0"/>
              </a:rPr>
              <a:t>２．３　個別的労働関係：第１章、第５章から第１０章、第１１章第２節、第１２章、第１３章</a:t>
            </a:r>
            <a:endParaRPr lang="ja-JP" altLang="ja-JP" sz="2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123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A9DD1C-A4C9-4ABC-B984-1FDD1BE1C5CC}"/>
              </a:ext>
            </a:extLst>
          </p:cNvPr>
          <p:cNvSpPr txBox="1"/>
          <p:nvPr/>
        </p:nvSpPr>
        <p:spPr>
          <a:xfrm>
            <a:off x="370367" y="561339"/>
            <a:ext cx="1145126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ja-JP" altLang="ja-JP" sz="2000" b="1" kern="0" dirty="0">
                <a:solidFill>
                  <a:srgbClr val="333333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Arial" panose="020B0604020202020204" pitchFamily="34" charset="0"/>
              </a:rPr>
              <a:t>３　新労働法の特徴</a:t>
            </a:r>
            <a:endParaRPr lang="en-US" altLang="ja-JP" sz="2000" b="1" kern="0" dirty="0">
              <a:solidFill>
                <a:srgbClr val="333333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just" fontAlgn="t"/>
            <a:endParaRPr lang="ja-JP" altLang="ja-JP" sz="2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 fontAlgn="t"/>
            <a:r>
              <a:rPr lang="ja-JP" altLang="ja-JP" sz="1800" kern="0" dirty="0">
                <a:solidFill>
                  <a:srgbClr val="333333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Arial" panose="020B0604020202020204" pitchFamily="34" charset="0"/>
              </a:rPr>
              <a:t>３．１　全体的に内容充実</a:t>
            </a:r>
            <a:endParaRPr lang="ja-JP" altLang="ja-JP" sz="2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 fontAlgn="t"/>
            <a:endParaRPr lang="en-US" altLang="ja-JP" sz="1800" kern="0" dirty="0">
              <a:solidFill>
                <a:srgbClr val="333333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just" fontAlgn="t"/>
            <a:r>
              <a:rPr lang="ja-JP" altLang="ja-JP" sz="1800" kern="0" dirty="0">
                <a:solidFill>
                  <a:srgbClr val="333333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Arial" panose="020B0604020202020204" pitchFamily="34" charset="0"/>
              </a:rPr>
              <a:t>３．２　集団的労使関係（争議行為や紛争解決）についてより詳細に規定した。</a:t>
            </a:r>
            <a:endParaRPr lang="ja-JP" altLang="ja-JP" sz="2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 fontAlgn="t"/>
            <a:endParaRPr lang="en-US" altLang="ja-JP" sz="1800" kern="0" dirty="0">
              <a:solidFill>
                <a:srgbClr val="333333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just" fontAlgn="t"/>
            <a:r>
              <a:rPr lang="ja-JP" altLang="ja-JP" sz="1800" kern="0" dirty="0">
                <a:solidFill>
                  <a:srgbClr val="333333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Arial" panose="020B0604020202020204" pitchFamily="34" charset="0"/>
              </a:rPr>
              <a:t>３．３　労働契約の種類について、より詳細に規定した。ただし原則期間の定めは不可。労働者派遣についても規定した（ただし、雑である）。</a:t>
            </a:r>
            <a:endParaRPr lang="ja-JP" altLang="ja-JP" sz="2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 fontAlgn="t"/>
            <a:endParaRPr lang="en-US" altLang="ja-JP" sz="1800" kern="0" dirty="0">
              <a:solidFill>
                <a:srgbClr val="333333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just" fontAlgn="t"/>
            <a:r>
              <a:rPr lang="ja-JP" altLang="ja-JP" sz="1800" kern="0" dirty="0">
                <a:solidFill>
                  <a:srgbClr val="333333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Arial" panose="020B0604020202020204" pitchFamily="34" charset="0"/>
              </a:rPr>
              <a:t>３．４　ハラスメントの禁止、副業の条件（報告義務等）、競業禁止（ただし手当の支給必要）、同一労働同一賃金の原則（アルバイト等も含む）、残業時間規制（原則使用者は残業命令可。週５６時間、１日４時間以上は労働者の同意があっても不可）について明確化</a:t>
            </a:r>
            <a:endParaRPr lang="ja-JP" altLang="ja-JP" sz="2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 fontAlgn="t"/>
            <a:endParaRPr lang="en-US" altLang="ja-JP" sz="1800" kern="0" dirty="0">
              <a:solidFill>
                <a:srgbClr val="333333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just" fontAlgn="t"/>
            <a:r>
              <a:rPr lang="ja-JP" altLang="ja-JP" sz="1800" kern="0" dirty="0">
                <a:solidFill>
                  <a:srgbClr val="333333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Arial" panose="020B0604020202020204" pitchFamily="34" charset="0"/>
              </a:rPr>
              <a:t>３．５　人事異動が</a:t>
            </a:r>
            <a:r>
              <a:rPr lang="ja-JP" altLang="en-US" sz="1800" kern="0" dirty="0">
                <a:solidFill>
                  <a:srgbClr val="333333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Arial" panose="020B0604020202020204" pitchFamily="34" charset="0"/>
              </a:rPr>
              <a:t>明文で</a:t>
            </a:r>
            <a:r>
              <a:rPr lang="ja-JP" altLang="ja-JP" sz="1800" kern="0" dirty="0">
                <a:solidFill>
                  <a:srgbClr val="333333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Arial" panose="020B0604020202020204" pitchFamily="34" charset="0"/>
              </a:rPr>
              <a:t>可能になった（労働者の同意</a:t>
            </a:r>
            <a:r>
              <a:rPr lang="ja-JP" altLang="en-US" kern="0" dirty="0">
                <a:solidFill>
                  <a:srgbClr val="333333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Arial" panose="020B0604020202020204" pitchFamily="34" charset="0"/>
              </a:rPr>
              <a:t>必要</a:t>
            </a:r>
            <a:r>
              <a:rPr lang="ja-JP" altLang="ja-JP" sz="1800" kern="0" dirty="0">
                <a:solidFill>
                  <a:srgbClr val="333333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Arial" panose="020B0604020202020204" pitchFamily="34" charset="0"/>
              </a:rPr>
              <a:t>。期間制限あり。５９条。）</a:t>
            </a:r>
            <a:endParaRPr lang="ja-JP" altLang="ja-JP" sz="2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59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452FE78-148E-4EED-A6CC-2DF37E543576}"/>
              </a:ext>
            </a:extLst>
          </p:cNvPr>
          <p:cNvSpPr txBox="1"/>
          <p:nvPr/>
        </p:nvSpPr>
        <p:spPr>
          <a:xfrm>
            <a:off x="616689" y="413313"/>
            <a:ext cx="10728251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/>
            <a:r>
              <a:rPr lang="ja-JP" altLang="ja-JP" sz="2000" b="1" kern="0" dirty="0">
                <a:solidFill>
                  <a:srgbClr val="333333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Arial" panose="020B0604020202020204" pitchFamily="34" charset="0"/>
              </a:rPr>
              <a:t>４　疑問点</a:t>
            </a:r>
            <a:endParaRPr lang="en-US" altLang="ja-JP" sz="2000" b="1" kern="0" dirty="0">
              <a:solidFill>
                <a:srgbClr val="333333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just" fontAlgn="t"/>
            <a:endParaRPr lang="ja-JP" altLang="ja-JP" sz="20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 fontAlgn="t"/>
            <a:r>
              <a:rPr lang="ja-JP" altLang="ja-JP" sz="1800" kern="0" dirty="0">
                <a:solidFill>
                  <a:srgbClr val="333333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Arial" panose="020B0604020202020204" pitchFamily="34" charset="0"/>
              </a:rPr>
              <a:t>４．１　</a:t>
            </a:r>
            <a:r>
              <a:rPr lang="ja-JP" altLang="en-US" kern="0" dirty="0">
                <a:solidFill>
                  <a:srgbClr val="333333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Arial" panose="020B0604020202020204" pitchFamily="34" charset="0"/>
              </a:rPr>
              <a:t>労働協約や労使協定の意義が薄いように思われる（ユニオンショップ協定はおそらく禁止）。</a:t>
            </a:r>
            <a:endParaRPr lang="en-US" altLang="ja-JP" sz="1800" kern="0" dirty="0">
              <a:solidFill>
                <a:srgbClr val="333333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just" fontAlgn="t"/>
            <a:endParaRPr lang="en-US" altLang="ja-JP" sz="1800" kern="0" dirty="0">
              <a:solidFill>
                <a:srgbClr val="333333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just" fontAlgn="t"/>
            <a:r>
              <a:rPr lang="ja-JP" altLang="en-US" kern="0" dirty="0">
                <a:solidFill>
                  <a:srgbClr val="333333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Arial" panose="020B0604020202020204" pitchFamily="34" charset="0"/>
              </a:rPr>
              <a:t>４．２</a:t>
            </a:r>
            <a:r>
              <a:rPr lang="ja-JP" altLang="ja-JP" sz="1800" kern="0" dirty="0">
                <a:solidFill>
                  <a:srgbClr val="333333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Arial" panose="020B0604020202020204" pitchFamily="34" charset="0"/>
              </a:rPr>
              <a:t>　</a:t>
            </a:r>
            <a:r>
              <a:rPr lang="ja-JP" altLang="en-US" sz="1800" kern="0" dirty="0">
                <a:solidFill>
                  <a:srgbClr val="333333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Arial" panose="020B0604020202020204" pitchFamily="34" charset="0"/>
              </a:rPr>
              <a:t>使用者は、副業も含めた</a:t>
            </a:r>
            <a:r>
              <a:rPr lang="ja-JP" altLang="ja-JP" sz="1800" kern="0" dirty="0">
                <a:solidFill>
                  <a:srgbClr val="333333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Arial" panose="020B0604020202020204" pitchFamily="34" charset="0"/>
              </a:rPr>
              <a:t>残業時間管理が必要。</a:t>
            </a:r>
            <a:endParaRPr lang="ja-JP" altLang="ja-JP" sz="2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 fontAlgn="t"/>
            <a:endParaRPr lang="en-US" altLang="ja-JP" sz="1800" kern="0" dirty="0">
              <a:solidFill>
                <a:srgbClr val="333333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Arial" panose="020B0604020202020204" pitchFamily="34" charset="0"/>
            </a:endParaRPr>
          </a:p>
          <a:p>
            <a:pPr algn="just" fontAlgn="t"/>
            <a:r>
              <a:rPr lang="ja-JP" altLang="ja-JP" sz="1800" kern="0" dirty="0">
                <a:solidFill>
                  <a:srgbClr val="333333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Arial" panose="020B0604020202020204" pitchFamily="34" charset="0"/>
              </a:rPr>
              <a:t>４．</a:t>
            </a:r>
            <a:r>
              <a:rPr lang="ja-JP" altLang="en-US" kern="0" dirty="0">
                <a:solidFill>
                  <a:srgbClr val="333333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Arial" panose="020B0604020202020204" pitchFamily="34" charset="0"/>
              </a:rPr>
              <a:t>３</a:t>
            </a:r>
            <a:r>
              <a:rPr lang="ja-JP" altLang="ja-JP" sz="1800" kern="0" dirty="0">
                <a:solidFill>
                  <a:srgbClr val="333333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Arial" panose="020B0604020202020204" pitchFamily="34" charset="0"/>
              </a:rPr>
              <a:t>　解雇規制は厳しいまま。ただし、日本と同レベルか若干ゆるやか。特に懲戒解雇権を利用した解雇規制の潜脱は可能なように見える（本来、もっと規制すべき）。</a:t>
            </a:r>
            <a:endParaRPr lang="ja-JP" altLang="ja-JP" sz="24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309437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RightStep">
      <a:dk1>
        <a:srgbClr val="000000"/>
      </a:dk1>
      <a:lt1>
        <a:srgbClr val="FFFFFF"/>
      </a:lt1>
      <a:dk2>
        <a:srgbClr val="412439"/>
      </a:dk2>
      <a:lt2>
        <a:srgbClr val="E2E8E4"/>
      </a:lt2>
      <a:accent1>
        <a:srgbClr val="EE6ECD"/>
      </a:accent1>
      <a:accent2>
        <a:srgbClr val="EB4E81"/>
      </a:accent2>
      <a:accent3>
        <a:srgbClr val="EE7A6E"/>
      </a:accent3>
      <a:accent4>
        <a:srgbClr val="E88F33"/>
      </a:accent4>
      <a:accent5>
        <a:srgbClr val="ACA54F"/>
      </a:accent5>
      <a:accent6>
        <a:srgbClr val="87AE3A"/>
      </a:accent6>
      <a:hlink>
        <a:srgbClr val="568E64"/>
      </a:hlink>
      <a:folHlink>
        <a:srgbClr val="7F7F7F"/>
      </a:folHlink>
    </a:clrScheme>
    <a:fontScheme name="Custom 3">
      <a:majorFont>
        <a:latin typeface="Yu Gothic"/>
        <a:ea typeface=""/>
        <a:cs typeface=""/>
      </a:majorFont>
      <a:minorFont>
        <a:latin typeface="Yu Minch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476</Words>
  <Application>Microsoft Office PowerPoint</Application>
  <PresentationFormat>ワイド画面</PresentationFormat>
  <Paragraphs>56</Paragraphs>
  <Slides>5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Yu Gothic</vt:lpstr>
      <vt:lpstr>游明朝</vt:lpstr>
      <vt:lpstr>游明朝</vt:lpstr>
      <vt:lpstr>Arial</vt:lpstr>
      <vt:lpstr>BrushVTI</vt:lpstr>
      <vt:lpstr>新労働法の概要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新労働法の概要</dc:title>
  <dc:creator>HIDEO OKA</dc:creator>
  <cp:lastModifiedBy>HIDEO OKA</cp:lastModifiedBy>
  <cp:revision>5</cp:revision>
  <dcterms:created xsi:type="dcterms:W3CDTF">2021-10-26T09:28:19Z</dcterms:created>
  <dcterms:modified xsi:type="dcterms:W3CDTF">2021-11-07T15:19:32Z</dcterms:modified>
</cp:coreProperties>
</file>