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87" r:id="rId2"/>
    <p:sldId id="288" r:id="rId3"/>
    <p:sldId id="289" r:id="rId4"/>
    <p:sldId id="290" r:id="rId5"/>
    <p:sldId id="291" r:id="rId6"/>
    <p:sldId id="292" r:id="rId7"/>
    <p:sldId id="293" r:id="rId8"/>
    <p:sldId id="294" r:id="rId9"/>
    <p:sldId id="268" r:id="rId10"/>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DEO OKA" initials="U" lastIdx="10" clrIdx="0">
    <p:extLst>
      <p:ext uri="{19B8F6BF-5375-455C-9EA6-DF929625EA0E}">
        <p15:presenceInfo xmlns:p15="http://schemas.microsoft.com/office/powerpoint/2012/main" userId="HIDEO OKA" providerId="None"/>
      </p:ext>
    </p:extLst>
  </p:cmAuthor>
  <p:cmAuthor id="2" name="Enkhchimeg" initials="E" lastIdx="1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94632"/>
  </p:normalViewPr>
  <p:slideViewPr>
    <p:cSldViewPr snapToGrid="0">
      <p:cViewPr varScale="1">
        <p:scale>
          <a:sx n="85" d="100"/>
          <a:sy n="85" d="100"/>
        </p:scale>
        <p:origin x="774" y="78"/>
      </p:cViewPr>
      <p:guideLst>
        <p:guide orient="horz" pos="2160"/>
        <p:guide pos="3840"/>
      </p:guideLst>
    </p:cSldViewPr>
  </p:slideViewPr>
  <p:notesTextViewPr>
    <p:cViewPr>
      <p:scale>
        <a:sx n="1" d="1"/>
        <a:sy n="1" d="1"/>
      </p:scale>
      <p:origin x="0" y="0"/>
    </p:cViewPr>
  </p:notesTextViewPr>
  <p:sorterViewPr>
    <p:cViewPr>
      <p:scale>
        <a:sx n="100" d="100"/>
        <a:sy n="100" d="100"/>
      </p:scale>
      <p:origin x="0" y="-23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D480A4F2-D21A-43D6-9B39-4219AD7C24EE}" type="datetimeFigureOut">
              <a:rPr lang="en-US" smtClean="0"/>
              <a:pPr/>
              <a:t>10/26/2021</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C010EAEB-031C-4A79-870C-C094879EFABB}" type="slidenum">
              <a:rPr lang="en-US" smtClean="0"/>
              <a:pPr/>
              <a:t>‹#›</a:t>
            </a:fld>
            <a:endParaRPr lang="en-US"/>
          </a:p>
        </p:txBody>
      </p:sp>
    </p:spTree>
    <p:extLst>
      <p:ext uri="{BB962C8B-B14F-4D97-AF65-F5344CB8AC3E}">
        <p14:creationId xmlns:p14="http://schemas.microsoft.com/office/powerpoint/2010/main" val="152279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7896D91C-29AA-4213-BBFC-634DE99C9094}" type="datetimeFigureOut">
              <a:rPr lang="en-US" smtClean="0"/>
              <a:pPr/>
              <a:t>10/26/2021</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E9B4E479-5951-4C42-A444-4E9BD8E1D39B}" type="slidenum">
              <a:rPr lang="en-US" smtClean="0"/>
              <a:pPr/>
              <a:t>‹#›</a:t>
            </a:fld>
            <a:endParaRPr lang="en-US"/>
          </a:p>
        </p:txBody>
      </p:sp>
    </p:spTree>
    <p:extLst>
      <p:ext uri="{BB962C8B-B14F-4D97-AF65-F5344CB8AC3E}">
        <p14:creationId xmlns:p14="http://schemas.microsoft.com/office/powerpoint/2010/main" val="641048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B4E479-5951-4C42-A444-4E9BD8E1D39B}" type="slidenum">
              <a:rPr lang="en-US" smtClean="0"/>
              <a:t>1</a:t>
            </a:fld>
            <a:endParaRPr lang="en-US"/>
          </a:p>
        </p:txBody>
      </p:sp>
    </p:spTree>
    <p:extLst>
      <p:ext uri="{BB962C8B-B14F-4D97-AF65-F5344CB8AC3E}">
        <p14:creationId xmlns:p14="http://schemas.microsoft.com/office/powerpoint/2010/main" val="2451360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ja-JP" altLang="en-US" dirty="0"/>
              <a:t>以上で、ご清聴ありがとうございました</a:t>
            </a:r>
            <a:endParaRPr lang="en-US" dirty="0"/>
          </a:p>
        </p:txBody>
      </p:sp>
      <p:sp>
        <p:nvSpPr>
          <p:cNvPr id="4" name="Slide Number Placeholder 3"/>
          <p:cNvSpPr>
            <a:spLocks noGrp="1"/>
          </p:cNvSpPr>
          <p:nvPr>
            <p:ph type="sldNum" sz="quarter" idx="10"/>
          </p:nvPr>
        </p:nvSpPr>
        <p:spPr/>
        <p:txBody>
          <a:bodyPr/>
          <a:lstStyle/>
          <a:p>
            <a:fld id="{E9B4E479-5951-4C42-A444-4E9BD8E1D39B}" type="slidenum">
              <a:rPr lang="en-US" smtClean="0"/>
              <a:pPr/>
              <a:t>9</a:t>
            </a:fld>
            <a:endParaRPr lang="en-US"/>
          </a:p>
        </p:txBody>
      </p:sp>
    </p:spTree>
    <p:extLst>
      <p:ext uri="{BB962C8B-B14F-4D97-AF65-F5344CB8AC3E}">
        <p14:creationId xmlns:p14="http://schemas.microsoft.com/office/powerpoint/2010/main" val="929124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1173197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3048800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09564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6200597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15908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37009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41287635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974087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717624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77444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103793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519042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133716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710954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304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07A9FDB-90BB-4933-BF10-4E06A240F27B}" type="datetimeFigureOut">
              <a:rPr lang="en-US" smtClean="0"/>
              <a:pPr/>
              <a:t>10/26/2021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153955-28BD-4BCA-B378-045B8F4C2905}" type="slidenum">
              <a:rPr lang="en-US" smtClean="0"/>
              <a:pPr/>
              <a:t>‹#›</a:t>
            </a:fld>
            <a:endParaRPr lang="en-US"/>
          </a:p>
        </p:txBody>
      </p:sp>
    </p:spTree>
    <p:extLst>
      <p:ext uri="{BB962C8B-B14F-4D97-AF65-F5344CB8AC3E}">
        <p14:creationId xmlns:p14="http://schemas.microsoft.com/office/powerpoint/2010/main" val="281440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07A9FDB-90BB-4933-BF10-4E06A240F27B}" type="datetimeFigureOut">
              <a:rPr lang="en-US" smtClean="0"/>
              <a:pPr/>
              <a:t>10/26/2021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9153955-28BD-4BCA-B378-045B8F4C2905}" type="slidenum">
              <a:rPr lang="en-US" smtClean="0"/>
              <a:pPr/>
              <a:t>‹#›</a:t>
            </a:fld>
            <a:endParaRPr lang="en-US"/>
          </a:p>
        </p:txBody>
      </p:sp>
    </p:spTree>
    <p:extLst>
      <p:ext uri="{BB962C8B-B14F-4D97-AF65-F5344CB8AC3E}">
        <p14:creationId xmlns:p14="http://schemas.microsoft.com/office/powerpoint/2010/main" val="1731599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3158" y="1770982"/>
            <a:ext cx="10106525" cy="2262781"/>
          </a:xfrm>
        </p:spPr>
        <p:txBody>
          <a:bodyPr>
            <a:normAutofit fontScale="90000"/>
          </a:bodyPr>
          <a:lstStyle/>
          <a:p>
            <a:pPr algn="ct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br>
              <a:rPr lang="en-US" altLang="ja-JP" dirty="0"/>
            </a:br>
            <a:r>
              <a:rPr lang="ja-JP" altLang="en-US"/>
              <a:t>モンゴル労働法改正について</a:t>
            </a:r>
            <a:br>
              <a:rPr lang="en-US" altLang="ja-JP" dirty="0"/>
            </a:br>
            <a:r>
              <a:rPr lang="ja-JP" altLang="en-US"/>
              <a:t>企業活動の留意点</a:t>
            </a:r>
            <a:br>
              <a:rPr lang="en-US" altLang="ja-JP" dirty="0"/>
            </a:br>
            <a:endParaRPr lang="en-US" dirty="0"/>
          </a:p>
        </p:txBody>
      </p:sp>
      <p:sp>
        <p:nvSpPr>
          <p:cNvPr id="3" name="Subtitle 2"/>
          <p:cNvSpPr>
            <a:spLocks noGrp="1"/>
          </p:cNvSpPr>
          <p:nvPr>
            <p:ph type="subTitle" idx="1"/>
          </p:nvPr>
        </p:nvSpPr>
        <p:spPr>
          <a:xfrm>
            <a:off x="1524000" y="3602038"/>
            <a:ext cx="9436100" cy="2773362"/>
          </a:xfrm>
        </p:spPr>
        <p:txBody>
          <a:bodyPr>
            <a:normAutofit/>
          </a:bodyPr>
          <a:lstStyle/>
          <a:p>
            <a:pPr algn="ctr"/>
            <a:r>
              <a:rPr lang="ja-JP" altLang="en-US" sz="2200"/>
              <a:t>弁護士　サランゲレル・バトバヤル</a:t>
            </a:r>
            <a:endParaRPr lang="en-US" dirty="0"/>
          </a:p>
          <a:p>
            <a:pPr algn="ctr"/>
            <a:endParaRPr lang="en-US" altLang="ja-JP" dirty="0"/>
          </a:p>
          <a:p>
            <a:pPr algn="ctr"/>
            <a:endParaRPr lang="en-US" altLang="ja-JP" dirty="0"/>
          </a:p>
          <a:p>
            <a:pPr algn="ctr"/>
            <a:r>
              <a:rPr lang="ja-JP" altLang="en-US"/>
              <a:t>日本企業支援モンゴル法セミナー</a:t>
            </a:r>
            <a:endParaRPr lang="en-US" altLang="ja-JP" dirty="0"/>
          </a:p>
          <a:p>
            <a:pPr algn="ctr"/>
            <a:r>
              <a:rPr lang="ja-JP" altLang="en-US"/>
              <a:t>在モンゴル</a:t>
            </a:r>
            <a:r>
              <a:rPr lang="ja-JP" altLang="en-US" dirty="0"/>
              <a:t>日本国大使館</a:t>
            </a:r>
            <a:endParaRPr lang="en-US" altLang="ja-JP" dirty="0"/>
          </a:p>
          <a:p>
            <a:pPr algn="ctr"/>
            <a:r>
              <a:rPr lang="en-US" altLang="ja-JP" dirty="0"/>
              <a:t>2021</a:t>
            </a:r>
            <a:r>
              <a:rPr lang="ja-JP" altLang="en-US"/>
              <a:t>年</a:t>
            </a:r>
            <a:r>
              <a:rPr lang="en-US" altLang="ja-JP" dirty="0"/>
              <a:t>10</a:t>
            </a:r>
            <a:r>
              <a:rPr lang="ja-JP" altLang="en-US"/>
              <a:t>月</a:t>
            </a:r>
            <a:r>
              <a:rPr lang="en-US" altLang="ja-JP" dirty="0"/>
              <a:t>29</a:t>
            </a:r>
            <a:r>
              <a:rPr lang="ja-JP" altLang="en-US"/>
              <a:t>日</a:t>
            </a:r>
            <a:endParaRPr lang="en-US" dirty="0"/>
          </a:p>
        </p:txBody>
      </p:sp>
    </p:spTree>
    <p:extLst>
      <p:ext uri="{BB962C8B-B14F-4D97-AF65-F5344CB8AC3E}">
        <p14:creationId xmlns:p14="http://schemas.microsoft.com/office/powerpoint/2010/main" val="2695066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C425E-2C5F-844D-BFB6-3B691E0EB758}"/>
              </a:ext>
            </a:extLst>
          </p:cNvPr>
          <p:cNvSpPr>
            <a:spLocks noGrp="1"/>
          </p:cNvSpPr>
          <p:nvPr>
            <p:ph type="title"/>
          </p:nvPr>
        </p:nvSpPr>
        <p:spPr/>
        <p:txBody>
          <a:bodyPr/>
          <a:lstStyle/>
          <a:p>
            <a:r>
              <a:rPr lang="en-JP" dirty="0"/>
              <a:t>企業活動の留意点１</a:t>
            </a:r>
            <a:r>
              <a:rPr lang="ja-JP" altLang="en-US"/>
              <a:t>　労働契約形態</a:t>
            </a:r>
            <a:endParaRPr lang="en-JP" dirty="0"/>
          </a:p>
        </p:txBody>
      </p:sp>
      <p:sp>
        <p:nvSpPr>
          <p:cNvPr id="3" name="Content Placeholder 2">
            <a:extLst>
              <a:ext uri="{FF2B5EF4-FFF2-40B4-BE49-F238E27FC236}">
                <a16:creationId xmlns:a16="http://schemas.microsoft.com/office/drawing/2014/main" id="{1CFC487E-5D91-EF41-8548-E73B406AE14F}"/>
              </a:ext>
            </a:extLst>
          </p:cNvPr>
          <p:cNvSpPr>
            <a:spLocks noGrp="1"/>
          </p:cNvSpPr>
          <p:nvPr>
            <p:ph idx="1"/>
          </p:nvPr>
        </p:nvSpPr>
        <p:spPr/>
        <p:txBody>
          <a:bodyPr/>
          <a:lstStyle/>
          <a:p>
            <a:r>
              <a:rPr lang="en-JP" dirty="0">
                <a:latin typeface="+mn-ea"/>
              </a:rPr>
              <a:t>使用者は労働契約を書面をもって作成し、契約両当事者は署名し、労働契約の1部を労働者に提出する義務を負う。（新労働法第48条1項）</a:t>
            </a:r>
          </a:p>
          <a:p>
            <a:r>
              <a:rPr lang="en-JP" dirty="0">
                <a:latin typeface="+mn-ea"/>
              </a:rPr>
              <a:t>正当な理由により、労働契約を書面をもって締結しなかった場合、労働者が労務を遂行し</a:t>
            </a:r>
            <a:r>
              <a:rPr lang="ja-JP" altLang="en-US" dirty="0">
                <a:latin typeface="+mn-ea"/>
              </a:rPr>
              <a:t>て</a:t>
            </a:r>
            <a:r>
              <a:rPr lang="en-JP" dirty="0">
                <a:latin typeface="+mn-ea"/>
              </a:rPr>
              <a:t>から、10日</a:t>
            </a:r>
            <a:r>
              <a:rPr lang="ja-JP" altLang="en-US" dirty="0">
                <a:latin typeface="+mn-ea"/>
              </a:rPr>
              <a:t>営業日</a:t>
            </a:r>
            <a:r>
              <a:rPr lang="en-JP" dirty="0">
                <a:latin typeface="+mn-ea"/>
              </a:rPr>
              <a:t>内に労働契約を補足して締結する義務を負う。（新労働法第48条2項）</a:t>
            </a:r>
          </a:p>
          <a:p>
            <a:r>
              <a:rPr lang="en-JP" dirty="0">
                <a:latin typeface="+mn-ea"/>
              </a:rPr>
              <a:t>もし、労働契約を書面をもって、締結しなかった場合、行政処罰法に従い、行政処罰を処する。（新労働法第48条3項）</a:t>
            </a:r>
          </a:p>
          <a:p>
            <a:endParaRPr lang="en-JP" dirty="0"/>
          </a:p>
        </p:txBody>
      </p:sp>
    </p:spTree>
    <p:extLst>
      <p:ext uri="{BB962C8B-B14F-4D97-AF65-F5344CB8AC3E}">
        <p14:creationId xmlns:p14="http://schemas.microsoft.com/office/powerpoint/2010/main" val="3465094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644C1-0E78-CC40-A8B7-2A216021A03F}"/>
              </a:ext>
            </a:extLst>
          </p:cNvPr>
          <p:cNvSpPr>
            <a:spLocks noGrp="1"/>
          </p:cNvSpPr>
          <p:nvPr>
            <p:ph type="title"/>
          </p:nvPr>
        </p:nvSpPr>
        <p:spPr/>
        <p:txBody>
          <a:bodyPr/>
          <a:lstStyle/>
          <a:p>
            <a:r>
              <a:rPr lang="en-JP" dirty="0"/>
              <a:t>企業活動の留意点２</a:t>
            </a:r>
            <a:r>
              <a:rPr lang="ja-JP" altLang="en-US"/>
              <a:t>　労働契約期間</a:t>
            </a:r>
            <a:endParaRPr lang="en-JP" dirty="0"/>
          </a:p>
        </p:txBody>
      </p:sp>
      <p:sp>
        <p:nvSpPr>
          <p:cNvPr id="3" name="Content Placeholder 2">
            <a:extLst>
              <a:ext uri="{FF2B5EF4-FFF2-40B4-BE49-F238E27FC236}">
                <a16:creationId xmlns:a16="http://schemas.microsoft.com/office/drawing/2014/main" id="{BC97BBC0-3350-0547-9A4B-D77E38F5C6FB}"/>
              </a:ext>
            </a:extLst>
          </p:cNvPr>
          <p:cNvSpPr>
            <a:spLocks noGrp="1"/>
          </p:cNvSpPr>
          <p:nvPr>
            <p:ph idx="1"/>
          </p:nvPr>
        </p:nvSpPr>
        <p:spPr/>
        <p:txBody>
          <a:bodyPr>
            <a:normAutofit fontScale="92500" lnSpcReduction="10000"/>
          </a:bodyPr>
          <a:lstStyle/>
          <a:p>
            <a:pPr algn="just"/>
            <a:r>
              <a:rPr lang="ja-JP" altLang="en-US" dirty="0"/>
              <a:t>旧労働法では、労働契約を①期間の定めのない労働契約と②期間付きの労働契約という２つの形式で締結する可能性があった（ただし、②期間の定めのある労働契約を締結する際には一定の要件を満たす必要があった）。</a:t>
            </a:r>
            <a:endParaRPr lang="en-JP" dirty="0"/>
          </a:p>
          <a:p>
            <a:pPr algn="just"/>
            <a:r>
              <a:rPr lang="ja-JP" altLang="en-US" dirty="0"/>
              <a:t>しかし、新労働法においては、以下の場合（例外）を除き、原則として、労働契約は、期間の定めのないものとして締結する。（新労働法第</a:t>
            </a:r>
            <a:r>
              <a:rPr lang="en-US" dirty="0"/>
              <a:t>50</a:t>
            </a:r>
            <a:r>
              <a:rPr lang="ja-JP" altLang="en-US" dirty="0"/>
              <a:t>条）</a:t>
            </a:r>
            <a:endParaRPr lang="en-JP" dirty="0"/>
          </a:p>
          <a:p>
            <a:pPr lvl="1" algn="just"/>
            <a:r>
              <a:rPr lang="en-US" dirty="0"/>
              <a:t>1</a:t>
            </a:r>
            <a:r>
              <a:rPr lang="ja-JP" altLang="en-US" dirty="0"/>
              <a:t>）従属的労働、</a:t>
            </a:r>
            <a:r>
              <a:rPr lang="en-US" dirty="0"/>
              <a:t>2</a:t>
            </a:r>
            <a:r>
              <a:rPr lang="ja-JP" altLang="en-US" dirty="0"/>
              <a:t>）試用期間、</a:t>
            </a:r>
            <a:r>
              <a:rPr lang="en-US" dirty="0"/>
              <a:t>3</a:t>
            </a:r>
            <a:r>
              <a:rPr lang="ja-JP" altLang="en-US" dirty="0"/>
              <a:t>）季節限定の職務、</a:t>
            </a:r>
            <a:r>
              <a:rPr lang="en-US" dirty="0"/>
              <a:t>4</a:t>
            </a:r>
            <a:r>
              <a:rPr lang="ja-JP" altLang="en-US" dirty="0"/>
              <a:t>）職務および役職が維持されている労働者の代替要員、</a:t>
            </a:r>
            <a:r>
              <a:rPr lang="en-US" dirty="0"/>
              <a:t>5</a:t>
            </a:r>
            <a:r>
              <a:rPr lang="ja-JP" altLang="en-US" dirty="0"/>
              <a:t>）臨時的職務、６）融資、または業務の規模により期間限定の職務の場合</a:t>
            </a:r>
            <a:endParaRPr lang="en-JP" dirty="0"/>
          </a:p>
          <a:p>
            <a:pPr lvl="1" algn="just"/>
            <a:r>
              <a:rPr lang="ja-JP" altLang="en-US" dirty="0"/>
              <a:t>期間付き労働契約を締結することができるのは以上の例外のみとして、要件の解釈に幅の合った期間付き労働契約が締結できる場合について確定した。</a:t>
            </a:r>
            <a:endParaRPr lang="en-JP" dirty="0"/>
          </a:p>
          <a:p>
            <a:pPr lvl="1" algn="just"/>
            <a:r>
              <a:rPr lang="ja-JP" altLang="en-US" dirty="0"/>
              <a:t>さらに、上記、</a:t>
            </a:r>
            <a:r>
              <a:rPr lang="en-US" dirty="0"/>
              <a:t>3</a:t>
            </a:r>
            <a:r>
              <a:rPr lang="ja-JP" altLang="en-US" dirty="0"/>
              <a:t>）、</a:t>
            </a:r>
            <a:r>
              <a:rPr lang="en-US" dirty="0"/>
              <a:t>4</a:t>
            </a:r>
            <a:r>
              <a:rPr lang="ja-JP" altLang="en-US" dirty="0"/>
              <a:t>）、</a:t>
            </a:r>
            <a:r>
              <a:rPr lang="en-US" dirty="0"/>
              <a:t>5</a:t>
            </a:r>
            <a:r>
              <a:rPr lang="ja-JP" altLang="en-US" dirty="0"/>
              <a:t>）の場合、労働契約の契約期間が満了した場合でも、①使用者側から解約の申し入れがなされず、②労働者が業務を継続して遂行している場合、当該労働契約は当初の契約の期間更新されたとみなされることとなった。また、当初の契約期間と更新期間の合計が</a:t>
            </a:r>
            <a:r>
              <a:rPr lang="en-US" dirty="0"/>
              <a:t>2</a:t>
            </a:r>
            <a:r>
              <a:rPr lang="ja-JP" altLang="en-US" dirty="0"/>
              <a:t>年間を超えた場合には、期間の定めのない労働契約が成立しているものとみなされることとなった。（第</a:t>
            </a:r>
            <a:r>
              <a:rPr lang="en-US" dirty="0"/>
              <a:t>50</a:t>
            </a:r>
            <a:r>
              <a:rPr lang="ja-JP" altLang="en-US" dirty="0"/>
              <a:t>条３項、４項）</a:t>
            </a:r>
            <a:endParaRPr lang="en-JP" dirty="0"/>
          </a:p>
          <a:p>
            <a:pPr algn="just"/>
            <a:endParaRPr lang="en-JP" dirty="0"/>
          </a:p>
        </p:txBody>
      </p:sp>
    </p:spTree>
    <p:extLst>
      <p:ext uri="{BB962C8B-B14F-4D97-AF65-F5344CB8AC3E}">
        <p14:creationId xmlns:p14="http://schemas.microsoft.com/office/powerpoint/2010/main" val="4028462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3A076-7E20-8B4D-854D-DBC55B649A36}"/>
              </a:ext>
            </a:extLst>
          </p:cNvPr>
          <p:cNvSpPr>
            <a:spLocks noGrp="1"/>
          </p:cNvSpPr>
          <p:nvPr>
            <p:ph type="title"/>
          </p:nvPr>
        </p:nvSpPr>
        <p:spPr/>
        <p:txBody>
          <a:bodyPr/>
          <a:lstStyle/>
          <a:p>
            <a:r>
              <a:rPr lang="en-JP" dirty="0"/>
              <a:t>企業活動の留意点３</a:t>
            </a:r>
            <a:r>
              <a:rPr lang="ja-JP" altLang="en-US"/>
              <a:t>　副業労働契約</a:t>
            </a:r>
            <a:endParaRPr lang="en-JP" dirty="0"/>
          </a:p>
        </p:txBody>
      </p:sp>
      <p:sp>
        <p:nvSpPr>
          <p:cNvPr id="3" name="Content Placeholder 2">
            <a:extLst>
              <a:ext uri="{FF2B5EF4-FFF2-40B4-BE49-F238E27FC236}">
                <a16:creationId xmlns:a16="http://schemas.microsoft.com/office/drawing/2014/main" id="{74A7107C-ACA5-4748-BBA7-B4C4C47A8F92}"/>
              </a:ext>
            </a:extLst>
          </p:cNvPr>
          <p:cNvSpPr>
            <a:spLocks noGrp="1"/>
          </p:cNvSpPr>
          <p:nvPr>
            <p:ph idx="1"/>
          </p:nvPr>
        </p:nvSpPr>
        <p:spPr/>
        <p:txBody>
          <a:bodyPr>
            <a:normAutofit lnSpcReduction="10000"/>
          </a:bodyPr>
          <a:lstStyle/>
          <a:p>
            <a:pPr algn="just"/>
            <a:r>
              <a:rPr lang="ja-JP" altLang="en-US" dirty="0"/>
              <a:t>副業労働契約は新労働法で新設された規定である。旧労働法には、副業、兼業に関する明確な規定は存在していなかった。以下で、副業労働契約について、簡単に説明する。</a:t>
            </a:r>
            <a:endParaRPr lang="en-JP" dirty="0"/>
          </a:p>
          <a:p>
            <a:pPr algn="just"/>
            <a:r>
              <a:rPr lang="ja-JP" altLang="en-US" dirty="0"/>
              <a:t>　労働者は、基本労働時間外に基本使用者以外の使用者と副業する労働契約を締結することができるが、その場合、基本使用者に通知する義務を負う。以下の場合、副業する労働契約を締結する際に、基本使用者から承諾を得る。（新労働法５７）</a:t>
            </a:r>
            <a:endParaRPr lang="en-JP" dirty="0"/>
          </a:p>
          <a:p>
            <a:pPr lvl="1" algn="just"/>
            <a:r>
              <a:rPr lang="ja-JP" altLang="en-US" dirty="0"/>
              <a:t>労働者は基本使用者と特別条件付き労働契約を締結した；</a:t>
            </a:r>
            <a:endParaRPr lang="en-JP" dirty="0"/>
          </a:p>
          <a:p>
            <a:pPr lvl="1" algn="just"/>
            <a:r>
              <a:rPr lang="ja-JP" altLang="en-US" dirty="0"/>
              <a:t>副業する企業及び機関は、基本使用者と類似営業を行う、または競合的な企業及び機関である場合；</a:t>
            </a:r>
            <a:endParaRPr lang="en-JP" dirty="0"/>
          </a:p>
          <a:p>
            <a:pPr lvl="1" algn="just"/>
            <a:r>
              <a:rPr lang="ja-JP" altLang="en-US" dirty="0"/>
              <a:t>労働者は、電気、公共水道、国際、または都市間の公共交通機関、特殊目的の輸送、電気通信、鉄道および民間航空の交通管理を含む、住民の安全と健康などの国民の健康で快適な環境で生活する権利を確保するに関する職務を遂行している場合；</a:t>
            </a:r>
            <a:endParaRPr lang="en-JP" dirty="0"/>
          </a:p>
          <a:p>
            <a:pPr algn="just"/>
            <a:endParaRPr lang="en-JP" dirty="0"/>
          </a:p>
        </p:txBody>
      </p:sp>
    </p:spTree>
    <p:extLst>
      <p:ext uri="{BB962C8B-B14F-4D97-AF65-F5344CB8AC3E}">
        <p14:creationId xmlns:p14="http://schemas.microsoft.com/office/powerpoint/2010/main" val="339910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7DA11-02F1-7847-8FBA-6ECA27B579DE}"/>
              </a:ext>
            </a:extLst>
          </p:cNvPr>
          <p:cNvSpPr>
            <a:spLocks noGrp="1"/>
          </p:cNvSpPr>
          <p:nvPr>
            <p:ph type="title"/>
          </p:nvPr>
        </p:nvSpPr>
        <p:spPr/>
        <p:txBody>
          <a:bodyPr/>
          <a:lstStyle/>
          <a:p>
            <a:r>
              <a:rPr lang="en-JP" dirty="0"/>
              <a:t>企業活動の留意点４</a:t>
            </a:r>
            <a:r>
              <a:rPr lang="ja-JP" altLang="en-US"/>
              <a:t>　競業避止義務</a:t>
            </a:r>
            <a:endParaRPr lang="en-JP" dirty="0"/>
          </a:p>
        </p:txBody>
      </p:sp>
      <p:sp>
        <p:nvSpPr>
          <p:cNvPr id="3" name="Content Placeholder 2">
            <a:extLst>
              <a:ext uri="{FF2B5EF4-FFF2-40B4-BE49-F238E27FC236}">
                <a16:creationId xmlns:a16="http://schemas.microsoft.com/office/drawing/2014/main" id="{8ED40CF9-4D3A-9648-8421-81771CF2534E}"/>
              </a:ext>
            </a:extLst>
          </p:cNvPr>
          <p:cNvSpPr>
            <a:spLocks noGrp="1"/>
          </p:cNvSpPr>
          <p:nvPr>
            <p:ph idx="1"/>
          </p:nvPr>
        </p:nvSpPr>
        <p:spPr/>
        <p:txBody>
          <a:bodyPr/>
          <a:lstStyle/>
          <a:p>
            <a:r>
              <a:rPr lang="ja-JP" altLang="en-US" b="1"/>
              <a:t>競業避止義務（新労働法</a:t>
            </a:r>
            <a:r>
              <a:rPr lang="en-US" b="1" dirty="0"/>
              <a:t>72</a:t>
            </a:r>
            <a:r>
              <a:rPr lang="ja-JP" altLang="en-US" b="1"/>
              <a:t>条）</a:t>
            </a:r>
            <a:endParaRPr lang="en-JP" dirty="0"/>
          </a:p>
          <a:p>
            <a:r>
              <a:rPr lang="ja-JP" altLang="en-US"/>
              <a:t>旧労働法には競業避止義務について規定はなかった。新労働法において、初めて競業避止義務が定められた。具体的には、使用者は、特別条件付き労働契約を締結した労働者と合意した上で、工業、営業上の秘密情報を保護する目的で、労働関係が終了した場合にも、定めた期間内において、労働者は使用者と直接に競争する企業体及び機関または個人に雇用されまたは労働者は自分自身で使用者と直接的に競争する営業を営まないという条件を労働契約に定めることができる（新労働法第</a:t>
            </a:r>
            <a:r>
              <a:rPr lang="en-US" dirty="0"/>
              <a:t>72</a:t>
            </a:r>
            <a:r>
              <a:rPr lang="ja-JP" altLang="en-US"/>
              <a:t>条）。</a:t>
            </a:r>
            <a:endParaRPr lang="en-JP" dirty="0"/>
          </a:p>
          <a:p>
            <a:r>
              <a:rPr lang="ja-JP" altLang="en-US"/>
              <a:t>競業避止義務の継続期間は、労働関係が終了した日から</a:t>
            </a:r>
            <a:r>
              <a:rPr lang="en-US" dirty="0"/>
              <a:t>1</a:t>
            </a:r>
            <a:r>
              <a:rPr lang="ja-JP" altLang="en-US"/>
              <a:t>年以内とされた。この</a:t>
            </a:r>
            <a:r>
              <a:rPr lang="en-US" dirty="0"/>
              <a:t>1</a:t>
            </a:r>
            <a:r>
              <a:rPr lang="ja-JP" altLang="en-US"/>
              <a:t>年以内の期間中、使用者は、当該労働者に対し、労働関係が継続していた最終月の</a:t>
            </a:r>
            <a:r>
              <a:rPr lang="en-US" dirty="0"/>
              <a:t>50</a:t>
            </a:r>
            <a:r>
              <a:rPr lang="ja-JP" altLang="en-US"/>
              <a:t>％以上に相当する補償金を毎月給付する（新労働法第</a:t>
            </a:r>
            <a:r>
              <a:rPr lang="en-US" dirty="0"/>
              <a:t>72</a:t>
            </a:r>
            <a:r>
              <a:rPr lang="ja-JP" altLang="en-US"/>
              <a:t>条</a:t>
            </a:r>
            <a:r>
              <a:rPr lang="en-US" dirty="0"/>
              <a:t>3</a:t>
            </a:r>
            <a:r>
              <a:rPr lang="ja-JP" altLang="en-US"/>
              <a:t>項、</a:t>
            </a:r>
            <a:r>
              <a:rPr lang="en-US" dirty="0"/>
              <a:t>4</a:t>
            </a:r>
            <a:r>
              <a:rPr lang="ja-JP" altLang="en-US"/>
              <a:t>項）。</a:t>
            </a:r>
            <a:endParaRPr lang="en-JP" dirty="0"/>
          </a:p>
          <a:p>
            <a:endParaRPr lang="en-JP" dirty="0"/>
          </a:p>
        </p:txBody>
      </p:sp>
    </p:spTree>
    <p:extLst>
      <p:ext uri="{BB962C8B-B14F-4D97-AF65-F5344CB8AC3E}">
        <p14:creationId xmlns:p14="http://schemas.microsoft.com/office/powerpoint/2010/main" val="3755485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59E08-C82E-AA4E-AB22-1F13615D6B75}"/>
              </a:ext>
            </a:extLst>
          </p:cNvPr>
          <p:cNvSpPr>
            <a:spLocks noGrp="1"/>
          </p:cNvSpPr>
          <p:nvPr>
            <p:ph type="title"/>
          </p:nvPr>
        </p:nvSpPr>
        <p:spPr/>
        <p:txBody>
          <a:bodyPr/>
          <a:lstStyle/>
          <a:p>
            <a:r>
              <a:rPr lang="en-JP" dirty="0"/>
              <a:t>企業活動の留意点５</a:t>
            </a:r>
            <a:r>
              <a:rPr lang="ja-JP" altLang="en-US"/>
              <a:t>　労働時間</a:t>
            </a:r>
            <a:endParaRPr lang="en-JP" dirty="0"/>
          </a:p>
        </p:txBody>
      </p:sp>
      <p:sp>
        <p:nvSpPr>
          <p:cNvPr id="3" name="Content Placeholder 2">
            <a:extLst>
              <a:ext uri="{FF2B5EF4-FFF2-40B4-BE49-F238E27FC236}">
                <a16:creationId xmlns:a16="http://schemas.microsoft.com/office/drawing/2014/main" id="{D5321059-35BE-B248-90B8-8D9BA0F4FEA4}"/>
              </a:ext>
            </a:extLst>
          </p:cNvPr>
          <p:cNvSpPr>
            <a:spLocks noGrp="1"/>
          </p:cNvSpPr>
          <p:nvPr>
            <p:ph idx="1"/>
          </p:nvPr>
        </p:nvSpPr>
        <p:spPr/>
        <p:txBody>
          <a:bodyPr/>
          <a:lstStyle/>
          <a:p>
            <a:r>
              <a:rPr lang="ja-JP" altLang="en-US" b="1"/>
              <a:t>労働時間（残業時間）の制限（新労働法</a:t>
            </a:r>
            <a:r>
              <a:rPr lang="en-US" b="1" dirty="0"/>
              <a:t>84</a:t>
            </a:r>
            <a:r>
              <a:rPr lang="ja-JP" altLang="en-US" b="1"/>
              <a:t>条）</a:t>
            </a:r>
            <a:endParaRPr lang="en-JP" dirty="0"/>
          </a:p>
          <a:p>
            <a:r>
              <a:rPr lang="ja-JP" altLang="en-US"/>
              <a:t>新労働法では、労働事件の上限を定めた。</a:t>
            </a:r>
            <a:r>
              <a:rPr lang="en-US" altLang="ja-JP" dirty="0"/>
              <a:t>1</a:t>
            </a:r>
            <a:r>
              <a:rPr lang="ja-JP" altLang="en-US"/>
              <a:t>週間の「通常の」労働時間は</a:t>
            </a:r>
            <a:r>
              <a:rPr lang="en-US" dirty="0"/>
              <a:t>40</a:t>
            </a:r>
            <a:r>
              <a:rPr lang="ja-JP" altLang="en-US"/>
              <a:t>時間と旧労働法と同様である。</a:t>
            </a:r>
            <a:r>
              <a:rPr lang="en-US" dirty="0"/>
              <a:t>1</a:t>
            </a:r>
            <a:r>
              <a:rPr lang="ja-JP" altLang="en-US"/>
              <a:t>週間の労働時間「上限」（つまり残業時間を含めた総労働時間の上限）については、</a:t>
            </a:r>
            <a:r>
              <a:rPr lang="en-US" dirty="0"/>
              <a:t>56</a:t>
            </a:r>
            <a:r>
              <a:rPr lang="ja-JP" altLang="en-US"/>
              <a:t>時間以内と新たに制限を設けた。さらに、労働者の</a:t>
            </a:r>
            <a:r>
              <a:rPr lang="en-US" dirty="0"/>
              <a:t>1</a:t>
            </a:r>
            <a:r>
              <a:rPr lang="ja-JP" altLang="en-US"/>
              <a:t>日の残業時間は</a:t>
            </a:r>
            <a:r>
              <a:rPr lang="en-US" dirty="0"/>
              <a:t>4</a:t>
            </a:r>
            <a:r>
              <a:rPr lang="ja-JP" altLang="en-US"/>
              <a:t>時間以内とした（新労働法第</a:t>
            </a:r>
            <a:r>
              <a:rPr lang="en-US" dirty="0"/>
              <a:t>84</a:t>
            </a:r>
            <a:r>
              <a:rPr lang="ja-JP" altLang="en-US"/>
              <a:t>条</a:t>
            </a:r>
            <a:r>
              <a:rPr lang="en-US" dirty="0"/>
              <a:t>1</a:t>
            </a:r>
            <a:r>
              <a:rPr lang="ja-JP" altLang="en-US"/>
              <a:t>項、</a:t>
            </a:r>
            <a:r>
              <a:rPr lang="en-US" dirty="0"/>
              <a:t>4</a:t>
            </a:r>
            <a:r>
              <a:rPr lang="ja-JP" altLang="en-US"/>
              <a:t>項）。</a:t>
            </a:r>
            <a:endParaRPr lang="en-JP" dirty="0"/>
          </a:p>
          <a:p>
            <a:r>
              <a:rPr lang="ja-JP" altLang="en-US"/>
              <a:t>また、パートタイム労働者の１週間の労働時間上限は</a:t>
            </a:r>
            <a:r>
              <a:rPr lang="en-US" dirty="0"/>
              <a:t>32</a:t>
            </a:r>
            <a:r>
              <a:rPr lang="ja-JP" altLang="en-US"/>
              <a:t>時間以内とする（新労働法第</a:t>
            </a:r>
            <a:r>
              <a:rPr lang="en-US" dirty="0"/>
              <a:t>86</a:t>
            </a:r>
            <a:r>
              <a:rPr lang="ja-JP" altLang="en-US"/>
              <a:t>条</a:t>
            </a:r>
            <a:r>
              <a:rPr lang="en-US" dirty="0"/>
              <a:t>1</a:t>
            </a:r>
            <a:r>
              <a:rPr lang="ja-JP" altLang="en-US"/>
              <a:t>項）。</a:t>
            </a:r>
            <a:endParaRPr lang="en-JP" dirty="0"/>
          </a:p>
          <a:p>
            <a:endParaRPr lang="en-JP" dirty="0"/>
          </a:p>
        </p:txBody>
      </p:sp>
    </p:spTree>
    <p:extLst>
      <p:ext uri="{BB962C8B-B14F-4D97-AF65-F5344CB8AC3E}">
        <p14:creationId xmlns:p14="http://schemas.microsoft.com/office/powerpoint/2010/main" val="4182227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04C6-E17A-644C-906D-F8FD8334EF7A}"/>
              </a:ext>
            </a:extLst>
          </p:cNvPr>
          <p:cNvSpPr>
            <a:spLocks noGrp="1"/>
          </p:cNvSpPr>
          <p:nvPr>
            <p:ph type="title"/>
          </p:nvPr>
        </p:nvSpPr>
        <p:spPr/>
        <p:txBody>
          <a:bodyPr/>
          <a:lstStyle/>
          <a:p>
            <a:r>
              <a:rPr lang="en-JP" dirty="0"/>
              <a:t>企業活動の留意点６</a:t>
            </a:r>
            <a:r>
              <a:rPr lang="ja-JP" altLang="en-US"/>
              <a:t>　懲戒処分</a:t>
            </a:r>
            <a:endParaRPr lang="en-JP" dirty="0"/>
          </a:p>
        </p:txBody>
      </p:sp>
      <p:sp>
        <p:nvSpPr>
          <p:cNvPr id="3" name="Content Placeholder 2">
            <a:extLst>
              <a:ext uri="{FF2B5EF4-FFF2-40B4-BE49-F238E27FC236}">
                <a16:creationId xmlns:a16="http://schemas.microsoft.com/office/drawing/2014/main" id="{04C723A6-CA0E-BE4D-ABE0-4F955F11C6EF}"/>
              </a:ext>
            </a:extLst>
          </p:cNvPr>
          <p:cNvSpPr>
            <a:spLocks noGrp="1"/>
          </p:cNvSpPr>
          <p:nvPr>
            <p:ph idx="1"/>
          </p:nvPr>
        </p:nvSpPr>
        <p:spPr/>
        <p:txBody>
          <a:bodyPr/>
          <a:lstStyle/>
          <a:p>
            <a:r>
              <a:rPr lang="ja-JP" altLang="en-US" b="1"/>
              <a:t>懲戒処分（新労働法</a:t>
            </a:r>
            <a:r>
              <a:rPr lang="en-US" b="1" dirty="0"/>
              <a:t>123</a:t>
            </a:r>
            <a:r>
              <a:rPr lang="ja-JP" altLang="en-US" b="1"/>
              <a:t>条）</a:t>
            </a:r>
            <a:endParaRPr lang="en-JP" dirty="0"/>
          </a:p>
          <a:p>
            <a:r>
              <a:rPr lang="ja-JP" altLang="en-US"/>
              <a:t>旧労働法においては、懲戒処分は、</a:t>
            </a:r>
            <a:r>
              <a:rPr lang="en-US" dirty="0"/>
              <a:t>1</a:t>
            </a:r>
            <a:r>
              <a:rPr lang="ja-JP" altLang="en-US"/>
              <a:t>）戒告、</a:t>
            </a:r>
            <a:r>
              <a:rPr lang="en-US" dirty="0"/>
              <a:t>2</a:t>
            </a:r>
            <a:r>
              <a:rPr lang="ja-JP" altLang="en-US"/>
              <a:t>）減給、</a:t>
            </a:r>
            <a:r>
              <a:rPr lang="en-US" dirty="0"/>
              <a:t>3</a:t>
            </a:r>
            <a:r>
              <a:rPr lang="ja-JP" altLang="en-US"/>
              <a:t>）懲戒解雇という３つの種類があった。</a:t>
            </a:r>
            <a:endParaRPr lang="en-JP" dirty="0"/>
          </a:p>
          <a:p>
            <a:r>
              <a:rPr lang="ja-JP" altLang="en-US"/>
              <a:t>これに対し、新労働法では、</a:t>
            </a:r>
            <a:r>
              <a:rPr lang="en-US" dirty="0"/>
              <a:t>1</a:t>
            </a:r>
            <a:r>
              <a:rPr lang="ja-JP" altLang="en-US"/>
              <a:t>）非公開戒告、</a:t>
            </a:r>
            <a:r>
              <a:rPr lang="en-US" dirty="0"/>
              <a:t>2</a:t>
            </a:r>
            <a:r>
              <a:rPr lang="ja-JP" altLang="en-US"/>
              <a:t>）公開戒告、</a:t>
            </a:r>
            <a:r>
              <a:rPr lang="en-US" dirty="0"/>
              <a:t>3</a:t>
            </a:r>
            <a:r>
              <a:rPr lang="ja-JP" altLang="en-US"/>
              <a:t>）減給、</a:t>
            </a:r>
            <a:r>
              <a:rPr lang="en-US" dirty="0"/>
              <a:t>4</a:t>
            </a:r>
            <a:r>
              <a:rPr lang="ja-JP" altLang="en-US"/>
              <a:t>）降格（職務の低下）、</a:t>
            </a:r>
            <a:r>
              <a:rPr lang="en-US" dirty="0"/>
              <a:t>5</a:t>
            </a:r>
            <a:r>
              <a:rPr lang="ja-JP" altLang="en-US"/>
              <a:t>）懲戒解雇という</a:t>
            </a:r>
            <a:r>
              <a:rPr lang="en-US" dirty="0"/>
              <a:t>5</a:t>
            </a:r>
            <a:r>
              <a:rPr lang="ja-JP" altLang="en-US"/>
              <a:t>つの種類を定めた（新労働法第</a:t>
            </a:r>
            <a:r>
              <a:rPr lang="en-US" dirty="0"/>
              <a:t>123</a:t>
            </a:r>
            <a:r>
              <a:rPr lang="ja-JP" altLang="en-US"/>
              <a:t>条２項）。</a:t>
            </a:r>
            <a:endParaRPr lang="en-JP" dirty="0"/>
          </a:p>
          <a:p>
            <a:r>
              <a:rPr lang="ja-JP" altLang="en-US"/>
              <a:t>使用者は懲戒処分する前にその旨を労働者に対して通知し、懲戒処分に処する判断は書面をもって行う（新労働法第</a:t>
            </a:r>
            <a:r>
              <a:rPr lang="en-US" dirty="0"/>
              <a:t>123</a:t>
            </a:r>
            <a:r>
              <a:rPr lang="ja-JP" altLang="en-US"/>
              <a:t>条３項）。懲戒処分は、当該労働者が服務規律に違反してから</a:t>
            </a:r>
            <a:r>
              <a:rPr lang="en-US" dirty="0"/>
              <a:t>6</a:t>
            </a:r>
            <a:r>
              <a:rPr lang="ja-JP" altLang="en-US"/>
              <a:t>か月以内に、かつ、それが発覚してから</a:t>
            </a:r>
            <a:r>
              <a:rPr lang="en-US" dirty="0"/>
              <a:t>1</a:t>
            </a:r>
            <a:r>
              <a:rPr lang="ja-JP" altLang="en-US"/>
              <a:t>か月以内に行う（新労働法第</a:t>
            </a:r>
            <a:r>
              <a:rPr lang="en-US" dirty="0"/>
              <a:t>123</a:t>
            </a:r>
            <a:r>
              <a:rPr lang="ja-JP" altLang="en-US"/>
              <a:t>条４項）。この点は、旧労働法と同様である。</a:t>
            </a:r>
            <a:endParaRPr lang="en-JP" dirty="0"/>
          </a:p>
          <a:p>
            <a:endParaRPr lang="en-JP" dirty="0"/>
          </a:p>
        </p:txBody>
      </p:sp>
    </p:spTree>
    <p:extLst>
      <p:ext uri="{BB962C8B-B14F-4D97-AF65-F5344CB8AC3E}">
        <p14:creationId xmlns:p14="http://schemas.microsoft.com/office/powerpoint/2010/main" val="1964030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42824-AD0E-F440-AF4C-FE972B6CE74C}"/>
              </a:ext>
            </a:extLst>
          </p:cNvPr>
          <p:cNvSpPr>
            <a:spLocks noGrp="1"/>
          </p:cNvSpPr>
          <p:nvPr>
            <p:ph type="title"/>
          </p:nvPr>
        </p:nvSpPr>
        <p:spPr/>
        <p:txBody>
          <a:bodyPr>
            <a:normAutofit fontScale="90000"/>
          </a:bodyPr>
          <a:lstStyle/>
          <a:p>
            <a:r>
              <a:rPr lang="en-JP" dirty="0"/>
              <a:t>企業活動の留意点７</a:t>
            </a:r>
            <a:r>
              <a:rPr lang="ja-JP" altLang="en-US"/>
              <a:t>　労働関係における担保提供の禁止 </a:t>
            </a:r>
            <a:br>
              <a:rPr lang="en-US" altLang="ja-JP" b="1" dirty="0"/>
            </a:br>
            <a:endParaRPr lang="en-JP" dirty="0"/>
          </a:p>
        </p:txBody>
      </p:sp>
      <p:sp>
        <p:nvSpPr>
          <p:cNvPr id="3" name="Content Placeholder 2">
            <a:extLst>
              <a:ext uri="{FF2B5EF4-FFF2-40B4-BE49-F238E27FC236}">
                <a16:creationId xmlns:a16="http://schemas.microsoft.com/office/drawing/2014/main" id="{B6EC6ADA-D94D-7A46-BE87-499510D7C9A1}"/>
              </a:ext>
            </a:extLst>
          </p:cNvPr>
          <p:cNvSpPr>
            <a:spLocks noGrp="1"/>
          </p:cNvSpPr>
          <p:nvPr>
            <p:ph idx="1"/>
          </p:nvPr>
        </p:nvSpPr>
        <p:spPr/>
        <p:txBody>
          <a:bodyPr/>
          <a:lstStyle/>
          <a:p>
            <a:r>
              <a:rPr lang="ja-JP" altLang="en-US" b="1"/>
              <a:t>労働関係における担保提供の禁止 </a:t>
            </a:r>
            <a:endParaRPr lang="en-US" altLang="ja-JP" b="1" dirty="0"/>
          </a:p>
          <a:p>
            <a:r>
              <a:rPr lang="ja-JP" altLang="en-US"/>
              <a:t>使用者は、雇用される個人または労働者に対し、金銭、物品、</a:t>
            </a:r>
            <a:r>
              <a:rPr lang="en-US" dirty="0"/>
              <a:t>ID </a:t>
            </a:r>
            <a:r>
              <a:rPr lang="ja-JP" altLang="en-US"/>
              <a:t>カード、パスポート、教育文書、 専門家免許、動産および動産証明書などの原本を、担保として提供させることを禁止する。万一、 使用者がこれらを担保として求めた場合、使用者に対し、行政処罰法に従い、行政処罰を処する </a:t>
            </a:r>
            <a:r>
              <a:rPr lang="en-US" altLang="ja-JP" dirty="0"/>
              <a:t>(</a:t>
            </a:r>
            <a:r>
              <a:rPr lang="ja-JP" altLang="en-US"/>
              <a:t>新労働法第</a:t>
            </a:r>
            <a:r>
              <a:rPr lang="en-US" altLang="ja-JP" dirty="0"/>
              <a:t>10</a:t>
            </a:r>
            <a:r>
              <a:rPr lang="ja-JP" altLang="en-US"/>
              <a:t>条</a:t>
            </a:r>
            <a:r>
              <a:rPr lang="en-US" altLang="ja-JP" dirty="0"/>
              <a:t>)</a:t>
            </a:r>
            <a:r>
              <a:rPr lang="ja-JP" altLang="en-US"/>
              <a:t>。 </a:t>
            </a:r>
          </a:p>
          <a:p>
            <a:endParaRPr lang="en-JP" dirty="0"/>
          </a:p>
        </p:txBody>
      </p:sp>
    </p:spTree>
    <p:extLst>
      <p:ext uri="{BB962C8B-B14F-4D97-AF65-F5344CB8AC3E}">
        <p14:creationId xmlns:p14="http://schemas.microsoft.com/office/powerpoint/2010/main" val="1396704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571" y="1955470"/>
            <a:ext cx="8915400" cy="2165268"/>
          </a:xfrm>
        </p:spPr>
        <p:txBody>
          <a:bodyPr>
            <a:normAutofit lnSpcReduction="10000"/>
          </a:bodyPr>
          <a:lstStyle/>
          <a:p>
            <a:pPr marL="0" indent="0">
              <a:buNone/>
            </a:pPr>
            <a:endParaRPr lang="en-US" altLang="ja-JP" sz="3000" dirty="0"/>
          </a:p>
          <a:p>
            <a:pPr marL="0" indent="0">
              <a:buNone/>
            </a:pPr>
            <a:endParaRPr lang="en-US" altLang="ja-JP" sz="3000" dirty="0"/>
          </a:p>
          <a:p>
            <a:pPr marL="0" indent="0">
              <a:buNone/>
            </a:pPr>
            <a:r>
              <a:rPr lang="en-US" altLang="ja-JP" sz="3000" dirty="0"/>
              <a:t>	</a:t>
            </a:r>
            <a:r>
              <a:rPr lang="ja-JP" altLang="en-US" sz="3000" dirty="0"/>
              <a:t>　　　御清聴ありがとうございました</a:t>
            </a:r>
            <a:endParaRPr lang="en-US" altLang="ja-JP" sz="3000" dirty="0"/>
          </a:p>
          <a:p>
            <a:pPr marL="0" indent="0" algn="ctr">
              <a:buNone/>
            </a:pPr>
            <a:r>
              <a:rPr lang="en-US" altLang="ja-JP" sz="3000" dirty="0"/>
              <a:t> </a:t>
            </a:r>
          </a:p>
          <a:p>
            <a:pPr marL="0" indent="0">
              <a:buNone/>
            </a:pPr>
            <a:endParaRPr lang="en-US" sz="3000" dirty="0"/>
          </a:p>
        </p:txBody>
      </p:sp>
    </p:spTree>
    <p:extLst>
      <p:ext uri="{BB962C8B-B14F-4D97-AF65-F5344CB8AC3E}">
        <p14:creationId xmlns:p14="http://schemas.microsoft.com/office/powerpoint/2010/main" val="14501058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1630</TotalTime>
  <Words>1270</Words>
  <Application>Microsoft Office PowerPoint</Application>
  <PresentationFormat>ワイド画面</PresentationFormat>
  <Paragraphs>46</Paragraphs>
  <Slides>9</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メイリオ</vt:lpstr>
      <vt:lpstr>Arial</vt:lpstr>
      <vt:lpstr>Calibri</vt:lpstr>
      <vt:lpstr>Century Gothic</vt:lpstr>
      <vt:lpstr>Wingdings 3</vt:lpstr>
      <vt:lpstr>Wisp</vt:lpstr>
      <vt:lpstr>                                                       モンゴル労働法改正について 企業活動の留意点 </vt:lpstr>
      <vt:lpstr>企業活動の留意点１　労働契約形態</vt:lpstr>
      <vt:lpstr>企業活動の留意点２　労働契約期間</vt:lpstr>
      <vt:lpstr>企業活動の留意点３　副業労働契約</vt:lpstr>
      <vt:lpstr>企業活動の留意点４　競業避止義務</vt:lpstr>
      <vt:lpstr>企業活動の留意点５　労働時間</vt:lpstr>
      <vt:lpstr>企業活動の留意点６　懲戒処分</vt:lpstr>
      <vt:lpstr>企業活動の留意点７　労働関係における担保提供の禁止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モンゴルにおける会社設立と運営上の留意点</dc:title>
  <dc:creator>User</dc:creator>
  <cp:lastModifiedBy>HIDEO OKA</cp:lastModifiedBy>
  <cp:revision>106</cp:revision>
  <cp:lastPrinted>2019-03-20T07:44:43Z</cp:lastPrinted>
  <dcterms:created xsi:type="dcterms:W3CDTF">2017-11-20T23:56:51Z</dcterms:created>
  <dcterms:modified xsi:type="dcterms:W3CDTF">2021-10-26T07:09:53Z</dcterms:modified>
</cp:coreProperties>
</file>