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5" r:id="rId3"/>
    <p:sldId id="260" r:id="rId4"/>
    <p:sldId id="270" r:id="rId5"/>
    <p:sldId id="278" r:id="rId6"/>
    <p:sldId id="269" r:id="rId7"/>
    <p:sldId id="276" r:id="rId8"/>
    <p:sldId id="274" r:id="rId9"/>
    <p:sldId id="275" r:id="rId10"/>
    <p:sldId id="27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14459F-560A-4EB9-B9B5-70F122C61033}" v="2928" dt="2021-10-27T14:30:24.8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742"/>
    <p:restoredTop sz="94730"/>
  </p:normalViewPr>
  <p:slideViewPr>
    <p:cSldViewPr snapToGrid="0">
      <p:cViewPr varScale="1">
        <p:scale>
          <a:sx n="65" d="100"/>
          <a:sy n="65" d="100"/>
        </p:scale>
        <p:origin x="232" y="13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10/28/21</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DE6118-2437-4B30-8E3C-4D2BE6020583}" type="datetimeFigureOut">
              <a:rPr lang="en-US" dirty="0"/>
              <a:t>10/28/21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DE6118-2437-4B30-8E3C-4D2BE6020583}" type="datetimeFigureOut">
              <a:rPr lang="en-US" dirty="0"/>
              <a:t>10/28/21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DE6118-2437-4B30-8E3C-4D2BE6020583}" type="datetimeFigureOut">
              <a:rPr lang="en-US" dirty="0"/>
              <a:t>10/28/21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10/28/21</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7DE6118-2437-4B30-8E3C-4D2BE6020583}" type="datetimeFigureOut">
              <a:rPr lang="en-US" dirty="0"/>
              <a:t>10/28/21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7DE6118-2437-4B30-8E3C-4D2BE6020583}" type="datetimeFigureOut">
              <a:rPr lang="en-US" dirty="0"/>
              <a:t>10/28/21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7DE6118-2437-4B30-8E3C-4D2BE6020583}" type="datetimeFigureOut">
              <a:rPr lang="en-US" dirty="0"/>
              <a:t>10/28/21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10/28/21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10/28/21</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10/28/21</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10/28/21</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4E8F9-4A9D-4F51-A181-AEB982CC333A}"/>
              </a:ext>
            </a:extLst>
          </p:cNvPr>
          <p:cNvSpPr>
            <a:spLocks noGrp="1"/>
          </p:cNvSpPr>
          <p:nvPr>
            <p:ph type="ctrTitle"/>
          </p:nvPr>
        </p:nvSpPr>
        <p:spPr>
          <a:xfrm>
            <a:off x="1802796" y="2937785"/>
            <a:ext cx="8361229" cy="2098226"/>
          </a:xfrm>
        </p:spPr>
        <p:txBody>
          <a:bodyPr/>
          <a:lstStyle/>
          <a:p>
            <a:r>
              <a:rPr lang="en-US" sz="4400" b="1" dirty="0" err="1">
                <a:latin typeface="Yu Gothic" panose="020B0400000000000000" pitchFamily="34" charset="-128"/>
                <a:ea typeface="Yu Gothic" panose="020B0400000000000000" pitchFamily="34" charset="-128"/>
                <a:cs typeface="Times New Roman" panose="02020603050405020304" pitchFamily="18" charset="0"/>
              </a:rPr>
              <a:t>モンゴル労</a:t>
            </a:r>
            <a:r>
              <a:rPr lang="ja-JP" altLang="en-US" sz="4400" b="1">
                <a:latin typeface="Yu Gothic" panose="020B0400000000000000" pitchFamily="34" charset="-128"/>
                <a:ea typeface="Yu Gothic" panose="020B0400000000000000" pitchFamily="34" charset="-128"/>
              </a:rPr>
              <a:t>働法改訂版 と</a:t>
            </a:r>
            <a:br>
              <a:rPr lang="en-US" altLang="ja-JP" sz="4400" b="1" dirty="0">
                <a:latin typeface="Yu Gothic" panose="020B0400000000000000" pitchFamily="34" charset="-128"/>
                <a:ea typeface="Yu Gothic" panose="020B0400000000000000" pitchFamily="34" charset="-128"/>
              </a:rPr>
            </a:br>
            <a:r>
              <a:rPr lang="ja-JP" altLang="en-US" sz="4400" b="1">
                <a:latin typeface="Yu Gothic" panose="020B0400000000000000" pitchFamily="34" charset="-128"/>
                <a:ea typeface="Yu Gothic" panose="020B0400000000000000" pitchFamily="34" charset="-128"/>
              </a:rPr>
              <a:t>労働紛争の予防</a:t>
            </a:r>
            <a:br>
              <a:rPr lang="ja-JP" altLang="en-US" sz="4400" b="1">
                <a:latin typeface="Yu Gothic" panose="020B0400000000000000" pitchFamily="34" charset="-128"/>
                <a:ea typeface="Yu Gothic" panose="020B0400000000000000" pitchFamily="34" charset="-128"/>
              </a:rPr>
            </a:br>
            <a:endParaRPr lang="en-US" sz="4400" b="1" dirty="0">
              <a:latin typeface="Yu Gothic" panose="020B0400000000000000" pitchFamily="34" charset="-128"/>
              <a:ea typeface="Yu Gothic" panose="020B0400000000000000" pitchFamily="34" charset="-128"/>
              <a:cs typeface="Times New Roman" panose="02020603050405020304" pitchFamily="18" charset="0"/>
            </a:endParaRPr>
          </a:p>
        </p:txBody>
      </p:sp>
      <p:sp>
        <p:nvSpPr>
          <p:cNvPr id="3" name="Subtitle 2">
            <a:extLst>
              <a:ext uri="{FF2B5EF4-FFF2-40B4-BE49-F238E27FC236}">
                <a16:creationId xmlns:a16="http://schemas.microsoft.com/office/drawing/2014/main" id="{D3A90A62-A0D2-4B83-99C0-EF1AFC480D33}"/>
              </a:ext>
            </a:extLst>
          </p:cNvPr>
          <p:cNvSpPr>
            <a:spLocks noGrp="1"/>
          </p:cNvSpPr>
          <p:nvPr>
            <p:ph type="subTitle" idx="1"/>
          </p:nvPr>
        </p:nvSpPr>
        <p:spPr>
          <a:xfrm>
            <a:off x="1224191" y="4867652"/>
            <a:ext cx="6297073" cy="704808"/>
          </a:xfrm>
        </p:spPr>
        <p:txBody>
          <a:bodyPr/>
          <a:lstStyle/>
          <a:p>
            <a:pPr algn="r"/>
            <a:r>
              <a:rPr lang="en-US" err="1">
                <a:solidFill>
                  <a:schemeClr val="accent2">
                    <a:lumMod val="50000"/>
                  </a:schemeClr>
                </a:solidFill>
                <a:latin typeface="Yu Gothic" panose="020B0400000000000000" pitchFamily="34" charset="-128"/>
                <a:ea typeface="Yu Gothic" panose="020B0400000000000000" pitchFamily="34" charset="-128"/>
                <a:cs typeface="Times New Roman" panose="02020603050405020304" pitchFamily="18" charset="0"/>
              </a:rPr>
              <a:t>AKP法律事務所の弁護士</a:t>
            </a:r>
            <a:r>
              <a:rPr lang="ja-JP" altLang="en-US">
                <a:solidFill>
                  <a:schemeClr val="accent2">
                    <a:lumMod val="50000"/>
                  </a:schemeClr>
                </a:solidFill>
                <a:latin typeface="Yu Gothic" panose="020B0400000000000000" pitchFamily="34" charset="-128"/>
                <a:ea typeface="Yu Gothic" panose="020B0400000000000000" pitchFamily="34" charset="-128"/>
                <a:cs typeface="Times New Roman" panose="02020603050405020304" pitchFamily="18" charset="0"/>
              </a:rPr>
              <a:t>　バータル・ノムン</a:t>
            </a:r>
            <a:endParaRPr lang="en-US">
              <a:solidFill>
                <a:schemeClr val="accent2">
                  <a:lumMod val="50000"/>
                </a:schemeClr>
              </a:solidFill>
              <a:latin typeface="Yu Gothic" panose="020B0400000000000000" pitchFamily="34" charset="-128"/>
              <a:ea typeface="Yu Gothic" panose="020B0400000000000000" pitchFamily="34" charset="-128"/>
              <a:cs typeface="Times New Roman" panose="02020603050405020304" pitchFamily="18" charset="0"/>
            </a:endParaRPr>
          </a:p>
        </p:txBody>
      </p:sp>
      <p:grpSp>
        <p:nvGrpSpPr>
          <p:cNvPr id="8" name="Group 7">
            <a:extLst>
              <a:ext uri="{FF2B5EF4-FFF2-40B4-BE49-F238E27FC236}">
                <a16:creationId xmlns:a16="http://schemas.microsoft.com/office/drawing/2014/main" id="{B874D863-C371-491C-B5F7-243FC9DE9DDC}"/>
              </a:ext>
            </a:extLst>
          </p:cNvPr>
          <p:cNvGrpSpPr/>
          <p:nvPr/>
        </p:nvGrpSpPr>
        <p:grpSpPr>
          <a:xfrm>
            <a:off x="8201465" y="346123"/>
            <a:ext cx="2616590" cy="2298603"/>
            <a:chOff x="4338002" y="1834197"/>
            <a:chExt cx="3515995" cy="3189605"/>
          </a:xfrm>
        </p:grpSpPr>
        <p:sp>
          <p:nvSpPr>
            <p:cNvPr id="4" name="officeArt object">
              <a:extLst>
                <a:ext uri="{FF2B5EF4-FFF2-40B4-BE49-F238E27FC236}">
                  <a16:creationId xmlns:a16="http://schemas.microsoft.com/office/drawing/2014/main" id="{19E70465-8537-4124-91EF-9A5434FAC8C1}"/>
                </a:ext>
              </a:extLst>
            </p:cNvPr>
            <p:cNvSpPr/>
            <p:nvPr/>
          </p:nvSpPr>
          <p:spPr>
            <a:xfrm>
              <a:off x="6096317" y="1834197"/>
              <a:ext cx="1757680" cy="1593215"/>
            </a:xfrm>
            <a:prstGeom prst="rect">
              <a:avLst/>
            </a:prstGeom>
            <a:solidFill>
              <a:srgbClr val="F4A617"/>
            </a:solidFill>
            <a:ln w="12700" cap="flat">
              <a:noFill/>
              <a:miter lim="400000"/>
            </a:ln>
            <a:effectLst/>
          </p:spPr>
          <p:txBody>
            <a:bodyPr/>
            <a:lstStyle/>
            <a:p>
              <a:endParaRPr lang="en-US"/>
            </a:p>
          </p:txBody>
        </p:sp>
        <p:sp>
          <p:nvSpPr>
            <p:cNvPr id="5" name="officeArt object">
              <a:extLst>
                <a:ext uri="{FF2B5EF4-FFF2-40B4-BE49-F238E27FC236}">
                  <a16:creationId xmlns:a16="http://schemas.microsoft.com/office/drawing/2014/main" id="{4E7A30EA-D8BE-48AD-BF3D-35AB7667A0A2}"/>
                </a:ext>
              </a:extLst>
            </p:cNvPr>
            <p:cNvSpPr/>
            <p:nvPr/>
          </p:nvSpPr>
          <p:spPr>
            <a:xfrm>
              <a:off x="6096317" y="3430587"/>
              <a:ext cx="1757680" cy="1593215"/>
            </a:xfrm>
            <a:prstGeom prst="rect">
              <a:avLst/>
            </a:prstGeom>
            <a:solidFill>
              <a:srgbClr val="F4FFFA"/>
            </a:solidFill>
            <a:ln w="12700" cap="flat">
              <a:noFill/>
              <a:miter lim="400000"/>
            </a:ln>
            <a:effectLst/>
          </p:spPr>
          <p:txBody>
            <a:bodyPr/>
            <a:lstStyle/>
            <a:p>
              <a:endParaRPr lang="en-US"/>
            </a:p>
          </p:txBody>
        </p:sp>
        <p:sp>
          <p:nvSpPr>
            <p:cNvPr id="6" name="officeArt object">
              <a:extLst>
                <a:ext uri="{FF2B5EF4-FFF2-40B4-BE49-F238E27FC236}">
                  <a16:creationId xmlns:a16="http://schemas.microsoft.com/office/drawing/2014/main" id="{8D428F36-1708-434F-BD9C-5B431ECE5891}"/>
                </a:ext>
              </a:extLst>
            </p:cNvPr>
            <p:cNvSpPr/>
            <p:nvPr/>
          </p:nvSpPr>
          <p:spPr>
            <a:xfrm>
              <a:off x="4338002" y="3430587"/>
              <a:ext cx="1757680" cy="1593215"/>
            </a:xfrm>
            <a:prstGeom prst="rect">
              <a:avLst/>
            </a:prstGeom>
            <a:solidFill>
              <a:srgbClr val="F4A617"/>
            </a:solidFill>
            <a:ln w="12700" cap="flat">
              <a:noFill/>
              <a:miter lim="400000"/>
            </a:ln>
            <a:effectLst/>
          </p:spPr>
          <p:txBody>
            <a:bodyPr/>
            <a:lstStyle/>
            <a:p>
              <a:endParaRPr lang="en-US"/>
            </a:p>
          </p:txBody>
        </p:sp>
        <p:pic>
          <p:nvPicPr>
            <p:cNvPr id="7" name="officeArt object">
              <a:extLst>
                <a:ext uri="{FF2B5EF4-FFF2-40B4-BE49-F238E27FC236}">
                  <a16:creationId xmlns:a16="http://schemas.microsoft.com/office/drawing/2014/main" id="{471234F5-5433-47DA-BEEF-A9A74A077940}"/>
                </a:ext>
              </a:extLst>
            </p:cNvPr>
            <p:cNvPicPr/>
            <p:nvPr/>
          </p:nvPicPr>
          <p:blipFill>
            <a:blip r:embed="rId2"/>
            <a:srcRect/>
            <a:stretch>
              <a:fillRect/>
            </a:stretch>
          </p:blipFill>
          <p:spPr>
            <a:xfrm>
              <a:off x="5007927" y="2364422"/>
              <a:ext cx="2125345" cy="2125345"/>
            </a:xfrm>
            <a:prstGeom prst="rect">
              <a:avLst/>
            </a:prstGeom>
            <a:ln w="12700" cap="flat">
              <a:noFill/>
              <a:miter lim="400000"/>
            </a:ln>
            <a:effectLst/>
          </p:spPr>
        </p:pic>
      </p:grpSp>
      <p:sp>
        <p:nvSpPr>
          <p:cNvPr id="10" name="TextBox 9">
            <a:extLst>
              <a:ext uri="{FF2B5EF4-FFF2-40B4-BE49-F238E27FC236}">
                <a16:creationId xmlns:a16="http://schemas.microsoft.com/office/drawing/2014/main" id="{56C5B485-5448-484B-BCBE-CD4F4389B394}"/>
              </a:ext>
            </a:extLst>
          </p:cNvPr>
          <p:cNvSpPr txBox="1"/>
          <p:nvPr/>
        </p:nvSpPr>
        <p:spPr>
          <a:xfrm>
            <a:off x="1373945" y="1447229"/>
            <a:ext cx="5749748" cy="954107"/>
          </a:xfrm>
          <a:prstGeom prst="rect">
            <a:avLst/>
          </a:prstGeom>
          <a:noFill/>
        </p:spPr>
        <p:txBody>
          <a:bodyPr wrap="square" rtlCol="0">
            <a:spAutoFit/>
          </a:bodyPr>
          <a:lstStyle/>
          <a:p>
            <a:pPr algn="ctr"/>
            <a:r>
              <a:rPr lang="ja-JP" altLang="en-US" sz="2800" b="1">
                <a:solidFill>
                  <a:srgbClr val="FFC000"/>
                </a:solidFill>
                <a:latin typeface="Yu Gothic" panose="020B0400000000000000" pitchFamily="34" charset="-128"/>
                <a:ea typeface="Yu Gothic" panose="020B0400000000000000" pitchFamily="34" charset="-128"/>
              </a:rPr>
              <a:t>日本企業支援モンゴル法セミナー</a:t>
            </a:r>
            <a:endParaRPr lang="en-US" altLang="ja-JP" sz="2800" b="1" dirty="0">
              <a:solidFill>
                <a:srgbClr val="FFC000"/>
              </a:solidFill>
              <a:latin typeface="Yu Gothic" panose="020B0400000000000000" pitchFamily="34" charset="-128"/>
              <a:ea typeface="Yu Gothic" panose="020B0400000000000000" pitchFamily="34" charset="-128"/>
            </a:endParaRPr>
          </a:p>
          <a:p>
            <a:pPr algn="ctr"/>
            <a:r>
              <a:rPr lang="ja-JP" altLang="en-US" sz="2800" b="1">
                <a:solidFill>
                  <a:srgbClr val="FFC000"/>
                </a:solidFill>
                <a:latin typeface="Yu Gothic" panose="020B0400000000000000" pitchFamily="34" charset="-128"/>
                <a:ea typeface="Yu Gothic" panose="020B0400000000000000" pitchFamily="34" charset="-128"/>
              </a:rPr>
              <a:t>在モンゴル日本国大使館</a:t>
            </a:r>
            <a:endParaRPr lang="en-US" altLang="ja-JP" sz="2800" b="1" dirty="0">
              <a:solidFill>
                <a:srgbClr val="FFC000"/>
              </a:solidFill>
              <a:latin typeface="Yu Gothic" panose="020B0400000000000000" pitchFamily="34" charset="-128"/>
              <a:ea typeface="Yu Gothic" panose="020B0400000000000000" pitchFamily="34" charset="-128"/>
            </a:endParaRPr>
          </a:p>
        </p:txBody>
      </p:sp>
      <p:sp>
        <p:nvSpPr>
          <p:cNvPr id="9" name="TextBox 8">
            <a:extLst>
              <a:ext uri="{FF2B5EF4-FFF2-40B4-BE49-F238E27FC236}">
                <a16:creationId xmlns:a16="http://schemas.microsoft.com/office/drawing/2014/main" id="{0FE284FB-2BB3-8240-8E05-34511C5148D0}"/>
              </a:ext>
            </a:extLst>
          </p:cNvPr>
          <p:cNvSpPr txBox="1"/>
          <p:nvPr/>
        </p:nvSpPr>
        <p:spPr>
          <a:xfrm>
            <a:off x="8109857" y="6226629"/>
            <a:ext cx="3265714" cy="369332"/>
          </a:xfrm>
          <a:prstGeom prst="rect">
            <a:avLst/>
          </a:prstGeom>
          <a:noFill/>
        </p:spPr>
        <p:txBody>
          <a:bodyPr wrap="square" rtlCol="0">
            <a:spAutoFit/>
          </a:bodyPr>
          <a:lstStyle/>
          <a:p>
            <a:r>
              <a:rPr lang="en-JP" b="1" dirty="0">
                <a:latin typeface="MS Mincho" panose="02020609040205080304" pitchFamily="49" charset="-128"/>
                <a:ea typeface="MS Mincho" panose="02020609040205080304" pitchFamily="49" charset="-128"/>
              </a:rPr>
              <a:t>2021年10月29日</a:t>
            </a:r>
          </a:p>
        </p:txBody>
      </p:sp>
    </p:spTree>
    <p:extLst>
      <p:ext uri="{BB962C8B-B14F-4D97-AF65-F5344CB8AC3E}">
        <p14:creationId xmlns:p14="http://schemas.microsoft.com/office/powerpoint/2010/main" val="1045770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1DBF8C8-B73E-49E6-9B19-C5D0A2A7E298}"/>
              </a:ext>
            </a:extLst>
          </p:cNvPr>
          <p:cNvSpPr txBox="1"/>
          <p:nvPr/>
        </p:nvSpPr>
        <p:spPr>
          <a:xfrm>
            <a:off x="1919841" y="2083959"/>
            <a:ext cx="9524315" cy="830997"/>
          </a:xfrm>
          <a:prstGeom prst="rect">
            <a:avLst/>
          </a:prstGeom>
          <a:noFill/>
        </p:spPr>
        <p:txBody>
          <a:bodyPr wrap="square" lIns="91440" tIns="45720" rIns="91440" bIns="45720" rtlCol="0" anchor="t">
            <a:spAutoFit/>
          </a:bodyPr>
          <a:lstStyle/>
          <a:p>
            <a:pPr algn="ctr"/>
            <a:r>
              <a:rPr lang="ja-JP" altLang="mn-MN" sz="4800" b="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a:ea typeface="メイリオ"/>
                <a:cs typeface="Times New Roman"/>
              </a:rPr>
              <a:t>ご清聴、ありがとうございます。</a:t>
            </a:r>
          </a:p>
        </p:txBody>
      </p:sp>
      <p:sp>
        <p:nvSpPr>
          <p:cNvPr id="4" name="TextBox 3">
            <a:extLst>
              <a:ext uri="{FF2B5EF4-FFF2-40B4-BE49-F238E27FC236}">
                <a16:creationId xmlns:a16="http://schemas.microsoft.com/office/drawing/2014/main" id="{F2F8DCFF-87DE-4FFE-9C0C-714B3BD69125}"/>
              </a:ext>
            </a:extLst>
          </p:cNvPr>
          <p:cNvSpPr txBox="1"/>
          <p:nvPr/>
        </p:nvSpPr>
        <p:spPr>
          <a:xfrm>
            <a:off x="2958744" y="3013501"/>
            <a:ext cx="6883120" cy="830997"/>
          </a:xfrm>
          <a:prstGeom prst="rect">
            <a:avLst/>
          </a:prstGeom>
          <a:noFill/>
        </p:spPr>
        <p:txBody>
          <a:bodyPr wrap="square" rtlCol="0">
            <a:spAutoFit/>
          </a:bodyPr>
          <a:lstStyle/>
          <a:p>
            <a:r>
              <a:rPr lang="en-US" sz="4800" b="1">
                <a:ln w="9525">
                  <a:solidFill>
                    <a:schemeClr val="bg1"/>
                  </a:solidFill>
                  <a:prstDash val="solid"/>
                </a:ln>
                <a:effectLst>
                  <a:outerShdw blurRad="12700" dist="38100" dir="2700000" algn="tl" rotWithShape="0">
                    <a:schemeClr val="bg1">
                      <a:lumMod val="50000"/>
                    </a:schemeClr>
                  </a:outerShdw>
                </a:effectLst>
              </a:rPr>
              <a:t>Feel free to ask questions</a:t>
            </a:r>
          </a:p>
        </p:txBody>
      </p:sp>
    </p:spTree>
    <p:extLst>
      <p:ext uri="{BB962C8B-B14F-4D97-AF65-F5344CB8AC3E}">
        <p14:creationId xmlns:p14="http://schemas.microsoft.com/office/powerpoint/2010/main" val="541968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6DD9A77-F17F-401F-A306-7B01D0B06835}"/>
              </a:ext>
            </a:extLst>
          </p:cNvPr>
          <p:cNvSpPr txBox="1"/>
          <p:nvPr/>
        </p:nvSpPr>
        <p:spPr>
          <a:xfrm>
            <a:off x="1164519" y="341980"/>
            <a:ext cx="10592051" cy="5623655"/>
          </a:xfrm>
          <a:prstGeom prst="rect">
            <a:avLst/>
          </a:prstGeom>
          <a:noFill/>
        </p:spPr>
        <p:txBody>
          <a:bodyPr wrap="square" lIns="91440" tIns="45720" rIns="91440" bIns="45720" rtlCol="0" anchor="t">
            <a:spAutoFit/>
          </a:bodyPr>
          <a:lstStyle/>
          <a:p>
            <a:r>
              <a:rPr lang="mn-MN" sz="3600" b="1" dirty="0">
                <a:solidFill>
                  <a:schemeClr val="accent2">
                    <a:lumMod val="50000"/>
                  </a:schemeClr>
                </a:solidFill>
                <a:effectLst/>
                <a:latin typeface="Times New Roman" panose="02020603050405020304" pitchFamily="18" charset="0"/>
                <a:ea typeface="MS Mincho" panose="02020609040205080304" pitchFamily="49" charset="-128"/>
                <a:cs typeface="Times New Roman" panose="02020603050405020304" pitchFamily="18" charset="0"/>
              </a:rPr>
              <a:t>目次</a:t>
            </a:r>
            <a:endParaRPr lang="en-US" sz="3600" b="1" dirty="0">
              <a:solidFill>
                <a:schemeClr val="accent2">
                  <a:lumMod val="50000"/>
                </a:schemeClr>
              </a:solidFill>
              <a:effectLst/>
              <a:latin typeface="Times New Roman" panose="02020603050405020304" pitchFamily="18" charset="0"/>
              <a:ea typeface="MS Mincho" panose="02020609040205080304" pitchFamily="49" charset="-128"/>
              <a:cs typeface="Times New Roman" panose="02020603050405020304" pitchFamily="18" charset="0"/>
            </a:endParaRPr>
          </a:p>
          <a:p>
            <a:endParaRPr lang="mn-MN" sz="3600" b="1" dirty="0">
              <a:solidFill>
                <a:schemeClr val="accent2">
                  <a:lumMod val="50000"/>
                </a:schemeClr>
              </a:solidFill>
              <a:effectLst/>
              <a:latin typeface="Times New Roman" panose="02020603050405020304" pitchFamily="18" charset="0"/>
              <a:ea typeface="MS Mincho" panose="02020609040205080304" pitchFamily="49" charset="-128"/>
              <a:cs typeface="Times New Roman" panose="02020603050405020304" pitchFamily="18" charset="0"/>
            </a:endParaRPr>
          </a:p>
          <a:p>
            <a:pPr marL="514350" indent="-514350">
              <a:lnSpc>
                <a:spcPct val="150000"/>
              </a:lnSpc>
              <a:buFont typeface="Wingdings" panose="05000000000000000000" pitchFamily="2" charset="2"/>
              <a:buChar char="q"/>
            </a:pPr>
            <a:r>
              <a:rPr lang="zh-CN" altLang="en-US" sz="2800" b="1" dirty="0">
                <a:solidFill>
                  <a:schemeClr val="tx1">
                    <a:lumMod val="50000"/>
                    <a:lumOff val="50000"/>
                  </a:schemeClr>
                </a:solidFill>
                <a:latin typeface="MS Mincho" panose="02020609040205080304" pitchFamily="49" charset="-128"/>
                <a:ea typeface="MS Mincho" panose="02020609040205080304" pitchFamily="49" charset="-128"/>
                <a:cs typeface="Times New Roman"/>
              </a:rPr>
              <a:t>賃金</a:t>
            </a:r>
            <a:r>
              <a:rPr lang="ja-JP" altLang="en-US" sz="2800" b="1">
                <a:solidFill>
                  <a:schemeClr val="tx1">
                    <a:lumMod val="50000"/>
                    <a:lumOff val="50000"/>
                  </a:schemeClr>
                </a:solidFill>
                <a:latin typeface="MS Mincho" panose="02020609040205080304" pitchFamily="49" charset="-128"/>
                <a:ea typeface="MS Mincho" panose="02020609040205080304" pitchFamily="49" charset="-128"/>
                <a:cs typeface="Times New Roman"/>
              </a:rPr>
              <a:t>未払いに関する労働紛争</a:t>
            </a:r>
            <a:endParaRPr lang="en-US" altLang="ja-JP" sz="2800" b="1" dirty="0">
              <a:solidFill>
                <a:schemeClr val="tx1">
                  <a:lumMod val="50000"/>
                  <a:lumOff val="50000"/>
                </a:schemeClr>
              </a:solidFill>
              <a:latin typeface="MS Mincho" panose="02020609040205080304" pitchFamily="49" charset="-128"/>
              <a:ea typeface="MS Mincho" panose="02020609040205080304" pitchFamily="49" charset="-128"/>
              <a:cs typeface="Times New Roman"/>
            </a:endParaRPr>
          </a:p>
          <a:p>
            <a:pPr marL="514350" indent="-514350">
              <a:lnSpc>
                <a:spcPct val="150000"/>
              </a:lnSpc>
              <a:buFont typeface="Wingdings" panose="05000000000000000000" pitchFamily="2" charset="2"/>
              <a:buChar char="q"/>
            </a:pPr>
            <a:r>
              <a:rPr lang="zh-CN" altLang="en-US" sz="2800" b="1" dirty="0">
                <a:solidFill>
                  <a:schemeClr val="tx1">
                    <a:lumMod val="50000"/>
                    <a:lumOff val="50000"/>
                  </a:schemeClr>
                </a:solidFill>
                <a:latin typeface="MS Mincho" panose="02020609040205080304" pitchFamily="49" charset="-128"/>
                <a:ea typeface="MS Mincho" panose="02020609040205080304" pitchFamily="49" charset="-128"/>
                <a:cs typeface="Times New Roman"/>
              </a:rPr>
              <a:t>勤務成績不良を理由とする解雇に関する労働紛争</a:t>
            </a:r>
            <a:endParaRPr lang="en-US" altLang="zh-CN" sz="2800" b="1" dirty="0">
              <a:solidFill>
                <a:schemeClr val="tx1">
                  <a:lumMod val="50000"/>
                  <a:lumOff val="50000"/>
                </a:schemeClr>
              </a:solidFill>
              <a:latin typeface="MS Mincho" panose="02020609040205080304" pitchFamily="49" charset="-128"/>
              <a:ea typeface="MS Mincho" panose="02020609040205080304" pitchFamily="49" charset="-128"/>
              <a:cs typeface="Times New Roman"/>
            </a:endParaRPr>
          </a:p>
          <a:p>
            <a:pPr marL="514350" indent="-514350">
              <a:lnSpc>
                <a:spcPct val="150000"/>
              </a:lnSpc>
              <a:buFont typeface="Wingdings" panose="05000000000000000000" pitchFamily="2" charset="2"/>
              <a:buChar char="q"/>
            </a:pPr>
            <a:r>
              <a:rPr lang="zh-CN" altLang="en-US" sz="2800" b="1" dirty="0">
                <a:solidFill>
                  <a:schemeClr val="tx1">
                    <a:lumMod val="50000"/>
                    <a:lumOff val="50000"/>
                  </a:schemeClr>
                </a:solidFill>
                <a:latin typeface="MS Mincho" panose="02020609040205080304" pitchFamily="49" charset="-128"/>
                <a:ea typeface="MS Mincho" panose="02020609040205080304" pitchFamily="49" charset="-128"/>
                <a:cs typeface="Times New Roman"/>
              </a:rPr>
              <a:t>整理解雇に関する労働紛争</a:t>
            </a:r>
            <a:endParaRPr lang="en-US" altLang="zh-CN" sz="2800" b="1" dirty="0">
              <a:solidFill>
                <a:schemeClr val="tx1">
                  <a:lumMod val="50000"/>
                  <a:lumOff val="50000"/>
                </a:schemeClr>
              </a:solidFill>
              <a:latin typeface="MS Mincho" panose="02020609040205080304" pitchFamily="49" charset="-128"/>
              <a:ea typeface="MS Mincho" panose="02020609040205080304" pitchFamily="49" charset="-128"/>
              <a:cs typeface="Times New Roman"/>
            </a:endParaRPr>
          </a:p>
          <a:p>
            <a:pPr marL="514350" indent="-514350">
              <a:lnSpc>
                <a:spcPct val="150000"/>
              </a:lnSpc>
              <a:buFont typeface="Wingdings" panose="05000000000000000000" pitchFamily="2" charset="2"/>
              <a:buChar char="q"/>
            </a:pPr>
            <a:r>
              <a:rPr lang="zh-CN" altLang="en-US" sz="2800" b="1" dirty="0">
                <a:solidFill>
                  <a:schemeClr val="tx1">
                    <a:lumMod val="50000"/>
                    <a:lumOff val="50000"/>
                  </a:schemeClr>
                </a:solidFill>
                <a:latin typeface="MS Mincho" panose="02020609040205080304" pitchFamily="49" charset="-128"/>
                <a:ea typeface="MS Mincho" panose="02020609040205080304" pitchFamily="49" charset="-128"/>
                <a:cs typeface="+mn-lt"/>
              </a:rPr>
              <a:t>全面的損害賠償責任</a:t>
            </a:r>
            <a:r>
              <a:rPr lang="zh-CN" altLang="en-US" sz="2800" b="1" dirty="0">
                <a:solidFill>
                  <a:schemeClr val="tx1">
                    <a:lumMod val="50000"/>
                    <a:lumOff val="50000"/>
                  </a:schemeClr>
                </a:solidFill>
                <a:latin typeface="MS Mincho" panose="02020609040205080304" pitchFamily="49" charset="-128"/>
                <a:ea typeface="MS Mincho" panose="02020609040205080304" pitchFamily="49" charset="-128"/>
                <a:cs typeface="Times New Roman"/>
              </a:rPr>
              <a:t>に関する労働紛争</a:t>
            </a:r>
            <a:endParaRPr lang="en-US" altLang="zh-CN" sz="2800" b="1" dirty="0">
              <a:solidFill>
                <a:schemeClr val="tx1">
                  <a:lumMod val="50000"/>
                  <a:lumOff val="50000"/>
                </a:schemeClr>
              </a:solidFill>
              <a:latin typeface="MS Mincho" panose="02020609040205080304" pitchFamily="49" charset="-128"/>
              <a:ea typeface="MS Mincho" panose="02020609040205080304" pitchFamily="49" charset="-128"/>
              <a:cs typeface="Times New Roman"/>
            </a:endParaRPr>
          </a:p>
          <a:p>
            <a:pPr marL="514350" indent="-514350">
              <a:lnSpc>
                <a:spcPct val="150000"/>
              </a:lnSpc>
              <a:buFont typeface="Wingdings" panose="05000000000000000000" pitchFamily="2" charset="2"/>
              <a:buChar char="q"/>
            </a:pPr>
            <a:r>
              <a:rPr lang="en-JP" sz="2800" b="1" dirty="0">
                <a:solidFill>
                  <a:schemeClr val="tx1">
                    <a:lumMod val="50000"/>
                    <a:lumOff val="50000"/>
                  </a:schemeClr>
                </a:solidFill>
                <a:latin typeface="MS Mincho" panose="02020609040205080304" pitchFamily="49" charset="-128"/>
                <a:ea typeface="MS Mincho" panose="02020609040205080304" pitchFamily="49" charset="-128"/>
              </a:rPr>
              <a:t>労働紛争が発生する理由</a:t>
            </a:r>
          </a:p>
          <a:p>
            <a:pPr marL="514350" indent="-514350">
              <a:lnSpc>
                <a:spcPct val="150000"/>
              </a:lnSpc>
              <a:buFont typeface="Wingdings" panose="05000000000000000000" pitchFamily="2" charset="2"/>
              <a:buChar char="q"/>
            </a:pPr>
            <a:r>
              <a:rPr lang="ja-JP" altLang="en-US" sz="2800" b="1">
                <a:solidFill>
                  <a:schemeClr val="tx1">
                    <a:lumMod val="50000"/>
                    <a:lumOff val="50000"/>
                  </a:schemeClr>
                </a:solidFill>
                <a:latin typeface="MS Mincho" panose="02020609040205080304" pitchFamily="49" charset="-128"/>
                <a:ea typeface="MS Mincho" panose="02020609040205080304" pitchFamily="49" charset="-128"/>
                <a:cs typeface="Times New Roman" panose="02020603050405020304" pitchFamily="18" charset="0"/>
              </a:rPr>
              <a:t>具体的な労働紛争予防策</a:t>
            </a:r>
            <a:endParaRPr lang="en-US" sz="2800" b="1" dirty="0">
              <a:solidFill>
                <a:schemeClr val="tx1">
                  <a:lumMod val="50000"/>
                  <a:lumOff val="50000"/>
                </a:schemeClr>
              </a:solidFill>
              <a:latin typeface="MS Mincho" panose="02020609040205080304" pitchFamily="49" charset="-128"/>
              <a:ea typeface="MS Mincho" panose="02020609040205080304" pitchFamily="49" charset="-128"/>
              <a:cs typeface="Times New Roman" panose="02020603050405020304" pitchFamily="18" charset="0"/>
            </a:endParaRPr>
          </a:p>
          <a:p>
            <a:pPr>
              <a:lnSpc>
                <a:spcPct val="150000"/>
              </a:lnSpc>
            </a:pPr>
            <a:endParaRPr lang="en-JP" sz="2800" b="1" dirty="0">
              <a:solidFill>
                <a:schemeClr val="tx1">
                  <a:lumMod val="65000"/>
                  <a:lumOff val="35000"/>
                </a:schemeClr>
              </a:solidFill>
              <a:latin typeface="MS Mincho" panose="02020609040205080304" pitchFamily="49" charset="-128"/>
              <a:ea typeface="MS Mincho" panose="02020609040205080304" pitchFamily="49" charset="-128"/>
            </a:endParaRPr>
          </a:p>
        </p:txBody>
      </p:sp>
    </p:spTree>
    <p:extLst>
      <p:ext uri="{BB962C8B-B14F-4D97-AF65-F5344CB8AC3E}">
        <p14:creationId xmlns:p14="http://schemas.microsoft.com/office/powerpoint/2010/main" val="2460836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FF943BA-DEAE-4CDC-B7CD-680D6CF868CA}"/>
              </a:ext>
            </a:extLst>
          </p:cNvPr>
          <p:cNvSpPr txBox="1"/>
          <p:nvPr/>
        </p:nvSpPr>
        <p:spPr>
          <a:xfrm>
            <a:off x="924304" y="409129"/>
            <a:ext cx="8585627" cy="1206869"/>
          </a:xfrm>
          <a:prstGeom prst="rect">
            <a:avLst/>
          </a:prstGeom>
          <a:noFill/>
        </p:spPr>
        <p:txBody>
          <a:bodyPr wrap="square" lIns="91440" tIns="45720" rIns="91440" bIns="45720" anchor="t">
            <a:spAutoFit/>
          </a:bodyPr>
          <a:lstStyle/>
          <a:p>
            <a:pPr marL="0" marR="0">
              <a:lnSpc>
                <a:spcPct val="107000"/>
              </a:lnSpc>
              <a:spcBef>
                <a:spcPts val="0"/>
              </a:spcBef>
              <a:spcAft>
                <a:spcPts val="800"/>
              </a:spcAft>
            </a:pPr>
            <a:r>
              <a:rPr lang="ja-JP" altLang="en-US" sz="3200" b="1">
                <a:solidFill>
                  <a:schemeClr val="tx1">
                    <a:lumMod val="65000"/>
                    <a:lumOff val="35000"/>
                  </a:schemeClr>
                </a:solidFill>
                <a:latin typeface="MS Mincho" panose="02020609040205080304" pitchFamily="49" charset="-128"/>
                <a:ea typeface="MS Mincho" panose="02020609040205080304" pitchFamily="49" charset="-128"/>
                <a:cs typeface="Times New Roman"/>
              </a:rPr>
              <a:t>労働紛争例</a:t>
            </a:r>
            <a:r>
              <a:rPr lang="en-US" altLang="ja-JP" sz="3200" b="1" dirty="0">
                <a:solidFill>
                  <a:schemeClr val="tx1">
                    <a:lumMod val="65000"/>
                    <a:lumOff val="35000"/>
                  </a:schemeClr>
                </a:solidFill>
                <a:latin typeface="MS Mincho" panose="02020609040205080304" pitchFamily="49" charset="-128"/>
                <a:ea typeface="MS Mincho" panose="02020609040205080304" pitchFamily="49" charset="-128"/>
                <a:cs typeface="Times New Roman"/>
              </a:rPr>
              <a:t>①</a:t>
            </a:r>
          </a:p>
          <a:p>
            <a:pPr>
              <a:lnSpc>
                <a:spcPct val="107000"/>
              </a:lnSpc>
              <a:spcAft>
                <a:spcPts val="800"/>
              </a:spcAft>
            </a:pPr>
            <a:r>
              <a:rPr lang="zh-CN" altLang="en-US" sz="3200" b="1" dirty="0">
                <a:solidFill>
                  <a:schemeClr val="tx1">
                    <a:lumMod val="65000"/>
                    <a:lumOff val="35000"/>
                  </a:schemeClr>
                </a:solidFill>
                <a:latin typeface="MS Mincho" panose="02020609040205080304" pitchFamily="49" charset="-128"/>
                <a:ea typeface="MS Mincho" panose="02020609040205080304" pitchFamily="49" charset="-128"/>
                <a:cs typeface="Times New Roman"/>
              </a:rPr>
              <a:t>賃金</a:t>
            </a:r>
            <a:r>
              <a:rPr lang="ja-JP" altLang="en-US" sz="3200" b="1">
                <a:solidFill>
                  <a:schemeClr val="tx1">
                    <a:lumMod val="65000"/>
                    <a:lumOff val="35000"/>
                  </a:schemeClr>
                </a:solidFill>
                <a:latin typeface="MS Mincho" panose="02020609040205080304" pitchFamily="49" charset="-128"/>
                <a:ea typeface="MS Mincho" panose="02020609040205080304" pitchFamily="49" charset="-128"/>
                <a:cs typeface="Times New Roman"/>
              </a:rPr>
              <a:t>未払いに関する労働紛争</a:t>
            </a:r>
            <a:endParaRPr lang="en-US" sz="3200" dirty="0">
              <a:solidFill>
                <a:schemeClr val="tx1">
                  <a:lumMod val="65000"/>
                  <a:lumOff val="35000"/>
                </a:schemeClr>
              </a:solidFill>
              <a:latin typeface="MS Mincho" panose="02020609040205080304" pitchFamily="49" charset="-128"/>
              <a:ea typeface="MS Mincho" panose="02020609040205080304" pitchFamily="49" charset="-128"/>
            </a:endParaRPr>
          </a:p>
        </p:txBody>
      </p:sp>
      <p:sp>
        <p:nvSpPr>
          <p:cNvPr id="17" name="TextBox 16">
            <a:extLst>
              <a:ext uri="{FF2B5EF4-FFF2-40B4-BE49-F238E27FC236}">
                <a16:creationId xmlns:a16="http://schemas.microsoft.com/office/drawing/2014/main" id="{2A6850CC-7D70-468A-98A0-C83FF523D770}"/>
              </a:ext>
            </a:extLst>
          </p:cNvPr>
          <p:cNvSpPr txBox="1"/>
          <p:nvPr/>
        </p:nvSpPr>
        <p:spPr>
          <a:xfrm>
            <a:off x="924305" y="2293256"/>
            <a:ext cx="6640278" cy="959750"/>
          </a:xfrm>
          <a:prstGeom prst="rect">
            <a:avLst/>
          </a:prstGeom>
          <a:noFill/>
        </p:spPr>
        <p:txBody>
          <a:bodyPr wrap="square" lIns="91440" tIns="45720" rIns="91440" bIns="45720" anchor="t">
            <a:spAutoFit/>
          </a:bodyPr>
          <a:lstStyle/>
          <a:p>
            <a:pPr algn="just">
              <a:lnSpc>
                <a:spcPct val="107000"/>
              </a:lnSpc>
              <a:spcAft>
                <a:spcPts val="800"/>
              </a:spcAft>
            </a:pPr>
            <a:r>
              <a:rPr lang="ja-JP" altLang="en-US" sz="2800" b="1">
                <a:latin typeface="MS Mincho" panose="02020609040205080304" pitchFamily="49" charset="-128"/>
                <a:ea typeface="MS Mincho" panose="02020609040205080304" pitchFamily="49" charset="-128"/>
                <a:cs typeface="+mn-lt"/>
              </a:rPr>
              <a:t>未払い</a:t>
            </a:r>
            <a:r>
              <a:rPr lang="zh-CN" altLang="en-US" sz="2800" b="1" dirty="0">
                <a:latin typeface="MS Mincho" panose="02020609040205080304" pitchFamily="49" charset="-128"/>
                <a:ea typeface="MS Mincho" panose="02020609040205080304" pitchFamily="49" charset="-128"/>
                <a:cs typeface="+mn-lt"/>
              </a:rPr>
              <a:t>賃金</a:t>
            </a:r>
            <a:r>
              <a:rPr lang="ja-JP" altLang="en-US" sz="2800" b="1">
                <a:latin typeface="MS Mincho" panose="02020609040205080304" pitchFamily="49" charset="-128"/>
                <a:ea typeface="MS Mincho" panose="02020609040205080304" pitchFamily="49" charset="-128"/>
                <a:cs typeface="+mn-lt"/>
              </a:rPr>
              <a:t>の</a:t>
            </a:r>
            <a:r>
              <a:rPr lang="zh-CN" altLang="en-US" sz="2800" b="1" dirty="0">
                <a:latin typeface="MS Mincho" panose="02020609040205080304" pitchFamily="49" charset="-128"/>
                <a:ea typeface="MS Mincho" panose="02020609040205080304" pitchFamily="49" charset="-128"/>
                <a:cs typeface="+mn-lt"/>
              </a:rPr>
              <a:t>遅延利息</a:t>
            </a:r>
            <a:r>
              <a:rPr lang="mn-MN" sz="2800" b="1" dirty="0">
                <a:solidFill>
                  <a:srgbClr val="C00000"/>
                </a:solidFill>
                <a:effectLst/>
                <a:latin typeface="MS Mincho" panose="02020609040205080304" pitchFamily="49" charset="-128"/>
                <a:ea typeface="MS Mincho" panose="02020609040205080304" pitchFamily="49" charset="-128"/>
                <a:cs typeface="Times New Roman"/>
              </a:rPr>
              <a:t>/</a:t>
            </a:r>
            <a:r>
              <a:rPr lang="en-US" sz="2800" b="1" dirty="0" err="1">
                <a:solidFill>
                  <a:srgbClr val="C00000"/>
                </a:solidFill>
                <a:latin typeface="MS Mincho" panose="02020609040205080304" pitchFamily="49" charset="-128"/>
                <a:ea typeface="MS Mincho" panose="02020609040205080304" pitchFamily="49" charset="-128"/>
                <a:cs typeface="Times New Roman" panose="02020603050405020304" pitchFamily="18" charset="0"/>
              </a:rPr>
              <a:t>モンゴル労</a:t>
            </a:r>
            <a:r>
              <a:rPr lang="ja-JP" altLang="en-US" sz="2800" b="1">
                <a:solidFill>
                  <a:srgbClr val="C00000"/>
                </a:solidFill>
                <a:latin typeface="MS Mincho" panose="02020609040205080304" pitchFamily="49" charset="-128"/>
                <a:ea typeface="MS Mincho" panose="02020609040205080304" pitchFamily="49" charset="-128"/>
              </a:rPr>
              <a:t>働法改訂版</a:t>
            </a:r>
            <a:r>
              <a:rPr lang="ja-JP" altLang="mn-MN" sz="2800" b="1">
                <a:solidFill>
                  <a:srgbClr val="C00000"/>
                </a:solidFill>
                <a:latin typeface="MS Mincho" panose="02020609040205080304" pitchFamily="49" charset="-128"/>
                <a:ea typeface="MS Mincho" panose="02020609040205080304" pitchFamily="49" charset="-128"/>
                <a:cs typeface="Times New Roman"/>
              </a:rPr>
              <a:t>第</a:t>
            </a:r>
            <a:r>
              <a:rPr lang="mn-MN" sz="2800" b="1" dirty="0">
                <a:solidFill>
                  <a:srgbClr val="C00000"/>
                </a:solidFill>
                <a:effectLst/>
                <a:latin typeface="MS Mincho" panose="02020609040205080304" pitchFamily="49" charset="-128"/>
                <a:ea typeface="MS Mincho" panose="02020609040205080304" pitchFamily="49" charset="-128"/>
                <a:cs typeface="Times New Roman"/>
              </a:rPr>
              <a:t>124</a:t>
            </a:r>
            <a:r>
              <a:rPr lang="ja-JP" altLang="mn-MN" sz="2800" b="1">
                <a:solidFill>
                  <a:srgbClr val="C00000"/>
                </a:solidFill>
                <a:latin typeface="MS Mincho" panose="02020609040205080304" pitchFamily="49" charset="-128"/>
                <a:ea typeface="MS Mincho" panose="02020609040205080304" pitchFamily="49" charset="-128"/>
                <a:cs typeface="Times New Roman"/>
              </a:rPr>
              <a:t>条</a:t>
            </a:r>
            <a:r>
              <a:rPr lang="mn-MN" sz="2800" b="1" dirty="0">
                <a:solidFill>
                  <a:srgbClr val="C00000"/>
                </a:solidFill>
                <a:effectLst/>
                <a:latin typeface="MS Mincho" panose="02020609040205080304" pitchFamily="49" charset="-128"/>
                <a:ea typeface="MS Mincho" panose="02020609040205080304" pitchFamily="49" charset="-128"/>
                <a:cs typeface="Times New Roman"/>
              </a:rPr>
              <a:t>/</a:t>
            </a:r>
            <a:endParaRPr lang="en-US" sz="2800" b="1" dirty="0">
              <a:solidFill>
                <a:srgbClr val="C00000"/>
              </a:solidFill>
              <a:effectLst/>
              <a:latin typeface="MS Mincho" panose="02020609040205080304" pitchFamily="49" charset="-128"/>
              <a:ea typeface="MS Mincho" panose="02020609040205080304" pitchFamily="49" charset="-128"/>
              <a:cs typeface="Times New Roman"/>
            </a:endParaRPr>
          </a:p>
        </p:txBody>
      </p:sp>
      <p:sp>
        <p:nvSpPr>
          <p:cNvPr id="19" name="TextBox 18">
            <a:extLst>
              <a:ext uri="{FF2B5EF4-FFF2-40B4-BE49-F238E27FC236}">
                <a16:creationId xmlns:a16="http://schemas.microsoft.com/office/drawing/2014/main" id="{BE6D200C-94D3-48FF-B83D-C782A2BABCE9}"/>
              </a:ext>
            </a:extLst>
          </p:cNvPr>
          <p:cNvSpPr txBox="1"/>
          <p:nvPr/>
        </p:nvSpPr>
        <p:spPr>
          <a:xfrm>
            <a:off x="924305" y="3604994"/>
            <a:ext cx="6877964" cy="2021387"/>
          </a:xfrm>
          <a:prstGeom prst="rect">
            <a:avLst/>
          </a:prstGeom>
          <a:noFill/>
        </p:spPr>
        <p:txBody>
          <a:bodyPr wrap="square" lIns="91440" tIns="45720" rIns="91440" bIns="45720" anchor="t">
            <a:spAutoFit/>
          </a:bodyPr>
          <a:lstStyle/>
          <a:p>
            <a:pPr marL="0" marR="100330" algn="just">
              <a:lnSpc>
                <a:spcPct val="107000"/>
              </a:lnSpc>
              <a:spcBef>
                <a:spcPts val="0"/>
              </a:spcBef>
              <a:spcAft>
                <a:spcPts val="800"/>
              </a:spcAft>
            </a:pPr>
            <a:r>
              <a:rPr lang="ja-JP" altLang="en-US" sz="2400">
                <a:latin typeface="MS Mincho" panose="02020609040205080304" pitchFamily="49" charset="-128"/>
                <a:ea typeface="MS Mincho" panose="02020609040205080304" pitchFamily="49" charset="-128"/>
                <a:cs typeface="+mn-lt"/>
              </a:rPr>
              <a:t>使用者は賃金支払日よりも賃金の支払いが遅れたまたは払わなかった場合、遅延日、一日提供するべきだった延滞日ごとに平均賃金の</a:t>
            </a:r>
            <a:r>
              <a:rPr lang="en-US" sz="2400" dirty="0">
                <a:latin typeface="MS Mincho" panose="02020609040205080304" pitchFamily="49" charset="-128"/>
                <a:ea typeface="MS Mincho" panose="02020609040205080304" pitchFamily="49" charset="-128"/>
                <a:cs typeface="+mn-lt"/>
              </a:rPr>
              <a:t>0.3</a:t>
            </a:r>
            <a:r>
              <a:rPr lang="ja-JP" altLang="en-US" sz="2400">
                <a:latin typeface="MS Mincho" panose="02020609040205080304" pitchFamily="49" charset="-128"/>
                <a:ea typeface="MS Mincho" panose="02020609040205080304" pitchFamily="49" charset="-128"/>
                <a:cs typeface="+mn-lt"/>
              </a:rPr>
              <a:t>％に相当する遅延利息を労働者に補償すべきと規定している。</a:t>
            </a:r>
            <a:endParaRPr lang="en-US" sz="2400" dirty="0">
              <a:latin typeface="MS Mincho" panose="02020609040205080304" pitchFamily="49" charset="-128"/>
              <a:ea typeface="MS Mincho" panose="02020609040205080304" pitchFamily="49" charset="-128"/>
            </a:endParaRPr>
          </a:p>
        </p:txBody>
      </p:sp>
      <p:pic>
        <p:nvPicPr>
          <p:cNvPr id="4" name="Picture 3">
            <a:extLst>
              <a:ext uri="{FF2B5EF4-FFF2-40B4-BE49-F238E27FC236}">
                <a16:creationId xmlns:a16="http://schemas.microsoft.com/office/drawing/2014/main" id="{A718DDD5-3C52-C84D-A794-9097FF98288A}"/>
              </a:ext>
            </a:extLst>
          </p:cNvPr>
          <p:cNvPicPr>
            <a:picLocks noChangeAspect="1"/>
          </p:cNvPicPr>
          <p:nvPr/>
        </p:nvPicPr>
        <p:blipFill>
          <a:blip r:embed="rId2"/>
          <a:stretch>
            <a:fillRect/>
          </a:stretch>
        </p:blipFill>
        <p:spPr>
          <a:xfrm>
            <a:off x="8212974" y="1336205"/>
            <a:ext cx="3605275" cy="3605275"/>
          </a:xfrm>
          <a:prstGeom prst="rect">
            <a:avLst/>
          </a:prstGeom>
        </p:spPr>
      </p:pic>
    </p:spTree>
    <p:extLst>
      <p:ext uri="{BB962C8B-B14F-4D97-AF65-F5344CB8AC3E}">
        <p14:creationId xmlns:p14="http://schemas.microsoft.com/office/powerpoint/2010/main" val="2262697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39D10848-EAD0-42FE-9999-654FF3145BD6}"/>
              </a:ext>
            </a:extLst>
          </p:cNvPr>
          <p:cNvSpPr txBox="1"/>
          <p:nvPr/>
        </p:nvSpPr>
        <p:spPr>
          <a:xfrm>
            <a:off x="1051379" y="1838935"/>
            <a:ext cx="7244724" cy="1006622"/>
          </a:xfrm>
          <a:prstGeom prst="rect">
            <a:avLst/>
          </a:prstGeom>
          <a:noFill/>
        </p:spPr>
        <p:txBody>
          <a:bodyPr wrap="square" lIns="91440" tIns="45720" rIns="91440" bIns="45720" anchor="t">
            <a:spAutoFit/>
          </a:bodyPr>
          <a:lstStyle/>
          <a:p>
            <a:pPr>
              <a:lnSpc>
                <a:spcPct val="115000"/>
              </a:lnSpc>
              <a:spcAft>
                <a:spcPts val="800"/>
              </a:spcAft>
            </a:pPr>
            <a:r>
              <a:rPr lang="ja-JP" altLang="en-US" sz="2400" b="1">
                <a:latin typeface="MS Mincho" panose="02020609040205080304" pitchFamily="49" charset="-128"/>
                <a:ea typeface="MS Mincho" panose="02020609040205080304" pitchFamily="49" charset="-128"/>
                <a:cs typeface="+mn-lt"/>
              </a:rPr>
              <a:t>勤務成績不良の労働者のため</a:t>
            </a:r>
            <a:r>
              <a:rPr lang="zh-CN" altLang="en-US" sz="2400" b="1" dirty="0">
                <a:latin typeface="MS Mincho" panose="02020609040205080304" pitchFamily="49" charset="-128"/>
                <a:ea typeface="MS Mincho" panose="02020609040205080304" pitchFamily="49" charset="-128"/>
                <a:cs typeface="+mn-lt"/>
              </a:rPr>
              <a:t>改善促進援助</a:t>
            </a:r>
            <a:endParaRPr lang="en-US" altLang="zh-CN" sz="2400" b="1" dirty="0">
              <a:latin typeface="MS Mincho" panose="02020609040205080304" pitchFamily="49" charset="-128"/>
              <a:ea typeface="MS Mincho" panose="02020609040205080304" pitchFamily="49" charset="-128"/>
              <a:cs typeface="+mn-lt"/>
            </a:endParaRPr>
          </a:p>
          <a:p>
            <a:pPr>
              <a:lnSpc>
                <a:spcPct val="115000"/>
              </a:lnSpc>
              <a:spcAft>
                <a:spcPts val="800"/>
              </a:spcAft>
            </a:pPr>
            <a:r>
              <a:rPr lang="mn-MN" sz="2400" b="1" dirty="0">
                <a:solidFill>
                  <a:srgbClr val="C00000"/>
                </a:solidFill>
                <a:latin typeface="MS Mincho" panose="02020609040205080304" pitchFamily="49" charset="-128"/>
                <a:ea typeface="MS Mincho" panose="02020609040205080304" pitchFamily="49" charset="-128"/>
                <a:cs typeface="Times New Roman"/>
              </a:rPr>
              <a:t>/</a:t>
            </a:r>
            <a:r>
              <a:rPr lang="en-US" sz="2400" b="1" dirty="0" err="1">
                <a:solidFill>
                  <a:srgbClr val="C00000"/>
                </a:solidFill>
                <a:latin typeface="MS Mincho" panose="02020609040205080304" pitchFamily="49" charset="-128"/>
                <a:ea typeface="MS Mincho" panose="02020609040205080304" pitchFamily="49" charset="-128"/>
                <a:cs typeface="Times New Roman" panose="02020603050405020304" pitchFamily="18" charset="0"/>
              </a:rPr>
              <a:t>モンゴル労</a:t>
            </a:r>
            <a:r>
              <a:rPr lang="ja-JP" altLang="en-US" sz="2400" b="1">
                <a:solidFill>
                  <a:srgbClr val="C00000"/>
                </a:solidFill>
                <a:latin typeface="MS Mincho" panose="02020609040205080304" pitchFamily="49" charset="-128"/>
                <a:ea typeface="MS Mincho" panose="02020609040205080304" pitchFamily="49" charset="-128"/>
              </a:rPr>
              <a:t>働法改訂版</a:t>
            </a:r>
            <a:r>
              <a:rPr lang="ja-JP" altLang="mn-MN" sz="2400" b="1">
                <a:solidFill>
                  <a:srgbClr val="C00000"/>
                </a:solidFill>
                <a:latin typeface="MS Mincho" panose="02020609040205080304" pitchFamily="49" charset="-128"/>
                <a:ea typeface="MS Mincho" panose="02020609040205080304" pitchFamily="49" charset="-128"/>
                <a:cs typeface="Times New Roman"/>
              </a:rPr>
              <a:t>第80条1項2号</a:t>
            </a:r>
            <a:r>
              <a:rPr lang="mn-MN" sz="2400" b="1" dirty="0">
                <a:solidFill>
                  <a:srgbClr val="C00000"/>
                </a:solidFill>
                <a:latin typeface="MS Mincho" panose="02020609040205080304" pitchFamily="49" charset="-128"/>
                <a:ea typeface="MS Mincho" panose="02020609040205080304" pitchFamily="49" charset="-128"/>
                <a:cs typeface="Times New Roman"/>
              </a:rPr>
              <a:t>/</a:t>
            </a:r>
            <a:endParaRPr lang="en-US" sz="2400" b="1" dirty="0">
              <a:solidFill>
                <a:srgbClr val="C00000"/>
              </a:solidFill>
              <a:effectLst/>
              <a:latin typeface="MS Mincho" panose="02020609040205080304" pitchFamily="49" charset="-128"/>
              <a:ea typeface="MS Mincho" panose="02020609040205080304" pitchFamily="49" charset="-128"/>
              <a:cs typeface="Times New Roman"/>
            </a:endParaRPr>
          </a:p>
        </p:txBody>
      </p:sp>
      <p:sp>
        <p:nvSpPr>
          <p:cNvPr id="13" name="TextBox 12">
            <a:extLst>
              <a:ext uri="{FF2B5EF4-FFF2-40B4-BE49-F238E27FC236}">
                <a16:creationId xmlns:a16="http://schemas.microsoft.com/office/drawing/2014/main" id="{0163E120-A756-4C14-B677-679E0E425B4A}"/>
              </a:ext>
            </a:extLst>
          </p:cNvPr>
          <p:cNvSpPr txBox="1"/>
          <p:nvPr/>
        </p:nvSpPr>
        <p:spPr>
          <a:xfrm>
            <a:off x="1051380" y="3134432"/>
            <a:ext cx="7444228" cy="902939"/>
          </a:xfrm>
          <a:prstGeom prst="rect">
            <a:avLst/>
          </a:prstGeom>
          <a:noFill/>
        </p:spPr>
        <p:txBody>
          <a:bodyPr wrap="square" lIns="91440" tIns="45720" rIns="91440" bIns="45720" anchor="t">
            <a:spAutoFit/>
          </a:bodyPr>
          <a:lstStyle/>
          <a:p>
            <a:pPr marL="0" marR="0">
              <a:lnSpc>
                <a:spcPct val="114999"/>
              </a:lnSpc>
              <a:spcBef>
                <a:spcPts val="0"/>
              </a:spcBef>
              <a:spcAft>
                <a:spcPts val="800"/>
              </a:spcAft>
            </a:pPr>
            <a:r>
              <a:rPr lang="ja-JP" altLang="en-US" sz="2400">
                <a:latin typeface="MS Mincho" panose="02020609040205080304" pitchFamily="49" charset="-128"/>
                <a:ea typeface="MS Mincho" panose="02020609040205080304" pitchFamily="49" charset="-128"/>
                <a:cs typeface="+mn-lt"/>
              </a:rPr>
              <a:t>勤務成績不良の労働者に改善を促し必要ないし正当な</a:t>
            </a:r>
            <a:r>
              <a:rPr lang="ja-JP" altLang="en-US" sz="2400">
                <a:solidFill>
                  <a:srgbClr val="FF0000"/>
                </a:solidFill>
                <a:latin typeface="MS Mincho" panose="02020609040205080304" pitchFamily="49" charset="-128"/>
                <a:ea typeface="MS Mincho" panose="02020609040205080304" pitchFamily="49" charset="-128"/>
                <a:cs typeface="+mn-lt"/>
              </a:rPr>
              <a:t>期間</a:t>
            </a:r>
            <a:r>
              <a:rPr lang="ja-JP" altLang="en-US" sz="2400">
                <a:latin typeface="MS Mincho" panose="02020609040205080304" pitchFamily="49" charset="-128"/>
                <a:ea typeface="MS Mincho" panose="02020609040205080304" pitchFamily="49" charset="-128"/>
                <a:cs typeface="+mn-lt"/>
              </a:rPr>
              <a:t>を与えなければならない。</a:t>
            </a:r>
            <a:endParaRPr lang="en-US" sz="2400" dirty="0">
              <a:latin typeface="MS Mincho" panose="02020609040205080304" pitchFamily="49" charset="-128"/>
              <a:ea typeface="MS Mincho" panose="02020609040205080304" pitchFamily="49" charset="-128"/>
            </a:endParaRPr>
          </a:p>
        </p:txBody>
      </p:sp>
      <p:sp>
        <p:nvSpPr>
          <p:cNvPr id="14" name="TextBox 13">
            <a:extLst>
              <a:ext uri="{FF2B5EF4-FFF2-40B4-BE49-F238E27FC236}">
                <a16:creationId xmlns:a16="http://schemas.microsoft.com/office/drawing/2014/main" id="{2F4E818A-A35F-7E42-B3A4-C4FB8601C122}"/>
              </a:ext>
            </a:extLst>
          </p:cNvPr>
          <p:cNvSpPr txBox="1"/>
          <p:nvPr/>
        </p:nvSpPr>
        <p:spPr>
          <a:xfrm>
            <a:off x="1051379" y="339116"/>
            <a:ext cx="9771792" cy="1206869"/>
          </a:xfrm>
          <a:prstGeom prst="rect">
            <a:avLst/>
          </a:prstGeom>
          <a:noFill/>
        </p:spPr>
        <p:txBody>
          <a:bodyPr wrap="square" lIns="91440" tIns="45720" rIns="91440" bIns="45720" anchor="t">
            <a:spAutoFit/>
          </a:bodyPr>
          <a:lstStyle/>
          <a:p>
            <a:pPr marL="0" marR="0">
              <a:lnSpc>
                <a:spcPct val="107000"/>
              </a:lnSpc>
              <a:spcBef>
                <a:spcPts val="0"/>
              </a:spcBef>
              <a:spcAft>
                <a:spcPts val="800"/>
              </a:spcAft>
            </a:pPr>
            <a:r>
              <a:rPr lang="ja-JP" altLang="en-US" sz="3200" b="1">
                <a:solidFill>
                  <a:schemeClr val="tx1">
                    <a:lumMod val="65000"/>
                    <a:lumOff val="35000"/>
                  </a:schemeClr>
                </a:solidFill>
                <a:latin typeface="MS Mincho" panose="02020609040205080304" pitchFamily="49" charset="-128"/>
                <a:ea typeface="MS Mincho" panose="02020609040205080304" pitchFamily="49" charset="-128"/>
                <a:cs typeface="Times New Roman"/>
              </a:rPr>
              <a:t>労働紛争例</a:t>
            </a:r>
            <a:r>
              <a:rPr lang="en-US" altLang="ja-JP" sz="3200" b="1" dirty="0">
                <a:solidFill>
                  <a:schemeClr val="tx1">
                    <a:lumMod val="65000"/>
                    <a:lumOff val="35000"/>
                  </a:schemeClr>
                </a:solidFill>
                <a:latin typeface="MS Mincho" panose="02020609040205080304" pitchFamily="49" charset="-128"/>
                <a:ea typeface="MS Mincho" panose="02020609040205080304" pitchFamily="49" charset="-128"/>
                <a:cs typeface="Times New Roman"/>
              </a:rPr>
              <a:t>②</a:t>
            </a:r>
          </a:p>
          <a:p>
            <a:pPr>
              <a:lnSpc>
                <a:spcPct val="107000"/>
              </a:lnSpc>
              <a:spcAft>
                <a:spcPts val="800"/>
              </a:spcAft>
            </a:pPr>
            <a:r>
              <a:rPr lang="zh-CN" altLang="en-US" sz="3200" b="1" dirty="0">
                <a:solidFill>
                  <a:schemeClr val="tx1">
                    <a:lumMod val="65000"/>
                    <a:lumOff val="35000"/>
                  </a:schemeClr>
                </a:solidFill>
                <a:latin typeface="MS Mincho" panose="02020609040205080304" pitchFamily="49" charset="-128"/>
                <a:ea typeface="MS Mincho" panose="02020609040205080304" pitchFamily="49" charset="-128"/>
                <a:cs typeface="Times New Roman"/>
              </a:rPr>
              <a:t>勤務成績不良を理由とする解雇に関する労働紛争</a:t>
            </a:r>
            <a:endParaRPr lang="en-US" sz="3200" dirty="0">
              <a:solidFill>
                <a:schemeClr val="tx1">
                  <a:lumMod val="65000"/>
                  <a:lumOff val="35000"/>
                </a:schemeClr>
              </a:solidFill>
              <a:latin typeface="MS Mincho" panose="02020609040205080304" pitchFamily="49" charset="-128"/>
              <a:ea typeface="MS Mincho" panose="02020609040205080304" pitchFamily="49" charset="-128"/>
            </a:endParaRPr>
          </a:p>
        </p:txBody>
      </p:sp>
      <p:pic>
        <p:nvPicPr>
          <p:cNvPr id="16" name="Picture 15">
            <a:extLst>
              <a:ext uri="{FF2B5EF4-FFF2-40B4-BE49-F238E27FC236}">
                <a16:creationId xmlns:a16="http://schemas.microsoft.com/office/drawing/2014/main" id="{EC9B0A1E-57FD-9046-A99A-B9E517599C59}"/>
              </a:ext>
            </a:extLst>
          </p:cNvPr>
          <p:cNvPicPr>
            <a:picLocks noChangeAspect="1"/>
          </p:cNvPicPr>
          <p:nvPr/>
        </p:nvPicPr>
        <p:blipFill>
          <a:blip r:embed="rId2"/>
          <a:stretch>
            <a:fillRect/>
          </a:stretch>
        </p:blipFill>
        <p:spPr>
          <a:xfrm>
            <a:off x="9010650" y="2366289"/>
            <a:ext cx="2594264" cy="2125421"/>
          </a:xfrm>
          <a:prstGeom prst="rect">
            <a:avLst/>
          </a:prstGeom>
        </p:spPr>
      </p:pic>
      <p:sp>
        <p:nvSpPr>
          <p:cNvPr id="17" name="TextBox 16">
            <a:extLst>
              <a:ext uri="{FF2B5EF4-FFF2-40B4-BE49-F238E27FC236}">
                <a16:creationId xmlns:a16="http://schemas.microsoft.com/office/drawing/2014/main" id="{8D7F2E01-194F-7D46-8211-45BDF0910A43}"/>
              </a:ext>
            </a:extLst>
          </p:cNvPr>
          <p:cNvSpPr txBox="1"/>
          <p:nvPr/>
        </p:nvSpPr>
        <p:spPr>
          <a:xfrm>
            <a:off x="1051379" y="4503327"/>
            <a:ext cx="7444228" cy="1327671"/>
          </a:xfrm>
          <a:prstGeom prst="rect">
            <a:avLst/>
          </a:prstGeom>
          <a:noFill/>
        </p:spPr>
        <p:txBody>
          <a:bodyPr wrap="square" lIns="91440" tIns="45720" rIns="91440" bIns="45720" anchor="t">
            <a:spAutoFit/>
          </a:bodyPr>
          <a:lstStyle/>
          <a:p>
            <a:pPr>
              <a:lnSpc>
                <a:spcPct val="114999"/>
              </a:lnSpc>
              <a:spcAft>
                <a:spcPts val="800"/>
              </a:spcAft>
            </a:pPr>
            <a:r>
              <a:rPr lang="en-US" sz="2400" dirty="0" err="1">
                <a:latin typeface="MS Mincho" panose="02020609040205080304" pitchFamily="49" charset="-128"/>
                <a:ea typeface="MS Mincho" panose="02020609040205080304" pitchFamily="49" charset="-128"/>
              </a:rPr>
              <a:t>就業規則において</a:t>
            </a:r>
            <a:r>
              <a:rPr lang="en-US" sz="2400" dirty="0">
                <a:latin typeface="MS Mincho" panose="02020609040205080304" pitchFamily="49" charset="-128"/>
                <a:ea typeface="MS Mincho" panose="02020609040205080304" pitchFamily="49" charset="-128"/>
              </a:rPr>
              <a:t>、</a:t>
            </a:r>
            <a:r>
              <a:rPr lang="ja-JP" altLang="en-US" sz="2400">
                <a:latin typeface="MS Mincho" panose="02020609040205080304" pitchFamily="49" charset="-128"/>
                <a:ea typeface="MS Mincho" panose="02020609040205080304" pitchFamily="49" charset="-128"/>
                <a:cs typeface="+mn-lt"/>
              </a:rPr>
              <a:t>勤務成績不良の労働者に改善を促し必要ないし正当な期間を明確にして定めなければならない。</a:t>
            </a:r>
            <a:endParaRPr lang="en-US" sz="2400" dirty="0">
              <a:latin typeface="MS Mincho" panose="02020609040205080304" pitchFamily="49" charset="-128"/>
              <a:ea typeface="MS Mincho" panose="02020609040205080304" pitchFamily="49" charset="-128"/>
            </a:endParaRPr>
          </a:p>
        </p:txBody>
      </p:sp>
    </p:spTree>
    <p:extLst>
      <p:ext uri="{BB962C8B-B14F-4D97-AF65-F5344CB8AC3E}">
        <p14:creationId xmlns:p14="http://schemas.microsoft.com/office/powerpoint/2010/main" val="3240680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5E78F95E-ADCC-F545-B2B6-B021DF5BE4A8}"/>
              </a:ext>
            </a:extLst>
          </p:cNvPr>
          <p:cNvSpPr txBox="1"/>
          <p:nvPr/>
        </p:nvSpPr>
        <p:spPr>
          <a:xfrm>
            <a:off x="935001" y="1593706"/>
            <a:ext cx="9001336" cy="440698"/>
          </a:xfrm>
          <a:prstGeom prst="rect">
            <a:avLst/>
          </a:prstGeom>
          <a:noFill/>
        </p:spPr>
        <p:txBody>
          <a:bodyPr wrap="square" lIns="91440" tIns="45720" rIns="91440" bIns="45720" anchor="t">
            <a:spAutoFit/>
          </a:bodyPr>
          <a:lstStyle/>
          <a:p>
            <a:pPr algn="just">
              <a:lnSpc>
                <a:spcPct val="107000"/>
              </a:lnSpc>
              <a:spcBef>
                <a:spcPts val="1200"/>
              </a:spcBef>
              <a:spcAft>
                <a:spcPts val="800"/>
              </a:spcAft>
            </a:pPr>
            <a:r>
              <a:rPr lang="zh-CN" altLang="en-US" sz="2400" b="1" dirty="0">
                <a:latin typeface="MS Mincho" panose="02020609040205080304" pitchFamily="49" charset="-128"/>
                <a:ea typeface="MS Mincho" panose="02020609040205080304" pitchFamily="49" charset="-128"/>
                <a:cs typeface="+mn-lt"/>
              </a:rPr>
              <a:t>大量整理解雇に関する規制</a:t>
            </a:r>
            <a:r>
              <a:rPr lang="mn-MN" sz="2400" b="1" dirty="0">
                <a:solidFill>
                  <a:srgbClr val="C00000"/>
                </a:solidFill>
                <a:latin typeface="MS Mincho" panose="02020609040205080304" pitchFamily="49" charset="-128"/>
                <a:ea typeface="MS Mincho" panose="02020609040205080304" pitchFamily="49" charset="-128"/>
                <a:cs typeface="Times New Roman"/>
              </a:rPr>
              <a:t>/</a:t>
            </a:r>
            <a:r>
              <a:rPr lang="en-US" sz="2400" b="1" dirty="0" err="1">
                <a:solidFill>
                  <a:srgbClr val="C00000"/>
                </a:solidFill>
                <a:latin typeface="MS Mincho" panose="02020609040205080304" pitchFamily="49" charset="-128"/>
                <a:ea typeface="MS Mincho" panose="02020609040205080304" pitchFamily="49" charset="-128"/>
                <a:cs typeface="Times New Roman" panose="02020603050405020304" pitchFamily="18" charset="0"/>
              </a:rPr>
              <a:t>モンゴル労</a:t>
            </a:r>
            <a:r>
              <a:rPr lang="ja-JP" altLang="en-US" sz="2400" b="1">
                <a:solidFill>
                  <a:srgbClr val="C00000"/>
                </a:solidFill>
                <a:latin typeface="MS Mincho" panose="02020609040205080304" pitchFamily="49" charset="-128"/>
                <a:ea typeface="MS Mincho" panose="02020609040205080304" pitchFamily="49" charset="-128"/>
              </a:rPr>
              <a:t>働法改訂版</a:t>
            </a:r>
            <a:r>
              <a:rPr lang="ja-JP" altLang="mn-MN" sz="2400" b="1">
                <a:solidFill>
                  <a:srgbClr val="C00000"/>
                </a:solidFill>
                <a:latin typeface="MS Mincho" panose="02020609040205080304" pitchFamily="49" charset="-128"/>
                <a:ea typeface="MS Mincho" panose="02020609040205080304" pitchFamily="49" charset="-128"/>
                <a:cs typeface="Times New Roman"/>
              </a:rPr>
              <a:t>第</a:t>
            </a:r>
            <a:r>
              <a:rPr lang="mn-MN" sz="2400" b="1" dirty="0">
                <a:solidFill>
                  <a:srgbClr val="C00000"/>
                </a:solidFill>
                <a:latin typeface="MS Mincho" panose="02020609040205080304" pitchFamily="49" charset="-128"/>
                <a:ea typeface="MS Mincho" panose="02020609040205080304" pitchFamily="49" charset="-128"/>
                <a:cs typeface="Times New Roman"/>
              </a:rPr>
              <a:t>81</a:t>
            </a:r>
            <a:r>
              <a:rPr lang="ja-JP" altLang="mn-MN" sz="2400" b="1">
                <a:solidFill>
                  <a:srgbClr val="C00000"/>
                </a:solidFill>
                <a:latin typeface="MS Mincho" panose="02020609040205080304" pitchFamily="49" charset="-128"/>
                <a:ea typeface="MS Mincho" panose="02020609040205080304" pitchFamily="49" charset="-128"/>
                <a:cs typeface="Times New Roman"/>
              </a:rPr>
              <a:t>条</a:t>
            </a:r>
            <a:r>
              <a:rPr lang="mn-MN" sz="2400" b="1" dirty="0">
                <a:solidFill>
                  <a:srgbClr val="C00000"/>
                </a:solidFill>
                <a:latin typeface="MS Mincho" panose="02020609040205080304" pitchFamily="49" charset="-128"/>
                <a:ea typeface="MS Mincho" panose="02020609040205080304" pitchFamily="49" charset="-128"/>
                <a:cs typeface="Times New Roman"/>
              </a:rPr>
              <a:t>/</a:t>
            </a:r>
            <a:endParaRPr lang="mn-MN" sz="2400" b="1" dirty="0">
              <a:solidFill>
                <a:srgbClr val="C00000"/>
              </a:solidFill>
              <a:effectLst/>
              <a:latin typeface="MS Mincho" panose="02020609040205080304" pitchFamily="49" charset="-128"/>
              <a:ea typeface="MS Mincho" panose="02020609040205080304" pitchFamily="49" charset="-128"/>
              <a:cs typeface="Times New Roman"/>
            </a:endParaRPr>
          </a:p>
        </p:txBody>
      </p:sp>
      <p:sp>
        <p:nvSpPr>
          <p:cNvPr id="12" name="TextBox 11">
            <a:extLst>
              <a:ext uri="{FF2B5EF4-FFF2-40B4-BE49-F238E27FC236}">
                <a16:creationId xmlns:a16="http://schemas.microsoft.com/office/drawing/2014/main" id="{B8DCEF4E-40D6-DB44-AA12-6B1286D7196C}"/>
              </a:ext>
            </a:extLst>
          </p:cNvPr>
          <p:cNvSpPr txBox="1"/>
          <p:nvPr/>
        </p:nvSpPr>
        <p:spPr>
          <a:xfrm>
            <a:off x="935001" y="194966"/>
            <a:ext cx="8585627" cy="1206869"/>
          </a:xfrm>
          <a:prstGeom prst="rect">
            <a:avLst/>
          </a:prstGeom>
          <a:noFill/>
        </p:spPr>
        <p:txBody>
          <a:bodyPr wrap="square" lIns="91440" tIns="45720" rIns="91440" bIns="45720" anchor="t">
            <a:spAutoFit/>
          </a:bodyPr>
          <a:lstStyle/>
          <a:p>
            <a:pPr marL="0" marR="0">
              <a:lnSpc>
                <a:spcPct val="107000"/>
              </a:lnSpc>
              <a:spcBef>
                <a:spcPts val="0"/>
              </a:spcBef>
              <a:spcAft>
                <a:spcPts val="800"/>
              </a:spcAft>
            </a:pPr>
            <a:r>
              <a:rPr lang="ja-JP" altLang="en-US" sz="3200" b="1">
                <a:solidFill>
                  <a:schemeClr val="tx1">
                    <a:lumMod val="65000"/>
                    <a:lumOff val="35000"/>
                  </a:schemeClr>
                </a:solidFill>
                <a:latin typeface="MS Mincho" panose="02020609040205080304" pitchFamily="49" charset="-128"/>
                <a:ea typeface="MS Mincho" panose="02020609040205080304" pitchFamily="49" charset="-128"/>
                <a:cs typeface="Times New Roman"/>
              </a:rPr>
              <a:t>労働紛争例</a:t>
            </a:r>
            <a:r>
              <a:rPr lang="en-US" altLang="ja-JP" sz="3200" b="1" dirty="0">
                <a:solidFill>
                  <a:schemeClr val="tx1">
                    <a:lumMod val="65000"/>
                    <a:lumOff val="35000"/>
                  </a:schemeClr>
                </a:solidFill>
                <a:latin typeface="MS Mincho" panose="02020609040205080304" pitchFamily="49" charset="-128"/>
                <a:ea typeface="MS Mincho" panose="02020609040205080304" pitchFamily="49" charset="-128"/>
                <a:cs typeface="Times New Roman"/>
              </a:rPr>
              <a:t>③</a:t>
            </a:r>
          </a:p>
          <a:p>
            <a:pPr>
              <a:lnSpc>
                <a:spcPct val="107000"/>
              </a:lnSpc>
              <a:spcAft>
                <a:spcPts val="800"/>
              </a:spcAft>
            </a:pPr>
            <a:r>
              <a:rPr lang="zh-CN" altLang="en-US" sz="3200" b="1" dirty="0">
                <a:solidFill>
                  <a:schemeClr val="tx1">
                    <a:lumMod val="65000"/>
                    <a:lumOff val="35000"/>
                  </a:schemeClr>
                </a:solidFill>
                <a:latin typeface="MS Mincho" panose="02020609040205080304" pitchFamily="49" charset="-128"/>
                <a:ea typeface="MS Mincho" panose="02020609040205080304" pitchFamily="49" charset="-128"/>
                <a:cs typeface="Times New Roman"/>
              </a:rPr>
              <a:t>整理解雇に関する労働紛争</a:t>
            </a:r>
            <a:endParaRPr lang="en-US" sz="3200" dirty="0">
              <a:solidFill>
                <a:schemeClr val="tx1">
                  <a:lumMod val="65000"/>
                  <a:lumOff val="35000"/>
                </a:schemeClr>
              </a:solidFill>
              <a:latin typeface="MS Mincho" panose="02020609040205080304" pitchFamily="49" charset="-128"/>
              <a:ea typeface="MS Mincho" panose="02020609040205080304" pitchFamily="49" charset="-128"/>
            </a:endParaRPr>
          </a:p>
        </p:txBody>
      </p:sp>
      <p:grpSp>
        <p:nvGrpSpPr>
          <p:cNvPr id="13" name="Group 12">
            <a:extLst>
              <a:ext uri="{FF2B5EF4-FFF2-40B4-BE49-F238E27FC236}">
                <a16:creationId xmlns:a16="http://schemas.microsoft.com/office/drawing/2014/main" id="{54D04584-2835-7542-AC3E-B6B37975CC40}"/>
              </a:ext>
            </a:extLst>
          </p:cNvPr>
          <p:cNvGrpSpPr/>
          <p:nvPr/>
        </p:nvGrpSpPr>
        <p:grpSpPr>
          <a:xfrm>
            <a:off x="7690987" y="2499078"/>
            <a:ext cx="4490699" cy="2125852"/>
            <a:chOff x="1215048" y="504032"/>
            <a:chExt cx="4241377" cy="1642052"/>
          </a:xfrm>
        </p:grpSpPr>
        <p:pic>
          <p:nvPicPr>
            <p:cNvPr id="14" name="Picture 13">
              <a:extLst>
                <a:ext uri="{FF2B5EF4-FFF2-40B4-BE49-F238E27FC236}">
                  <a16:creationId xmlns:a16="http://schemas.microsoft.com/office/drawing/2014/main" id="{E58FCF91-276E-A940-9347-A68D4920D258}"/>
                </a:ext>
              </a:extLst>
            </p:cNvPr>
            <p:cNvPicPr>
              <a:picLocks noChangeAspect="1"/>
            </p:cNvPicPr>
            <p:nvPr/>
          </p:nvPicPr>
          <p:blipFill>
            <a:blip r:embed="rId2"/>
            <a:stretch>
              <a:fillRect/>
            </a:stretch>
          </p:blipFill>
          <p:spPr>
            <a:xfrm>
              <a:off x="3936637" y="944502"/>
              <a:ext cx="1244995" cy="1143906"/>
            </a:xfrm>
            <a:prstGeom prst="rect">
              <a:avLst/>
            </a:prstGeom>
          </p:spPr>
        </p:pic>
        <p:pic>
          <p:nvPicPr>
            <p:cNvPr id="15" name="Picture 14">
              <a:extLst>
                <a:ext uri="{FF2B5EF4-FFF2-40B4-BE49-F238E27FC236}">
                  <a16:creationId xmlns:a16="http://schemas.microsoft.com/office/drawing/2014/main" id="{1549B337-0390-2D45-A8E4-B78AB5BF3AE1}"/>
                </a:ext>
              </a:extLst>
            </p:cNvPr>
            <p:cNvPicPr>
              <a:picLocks noChangeAspect="1"/>
            </p:cNvPicPr>
            <p:nvPr/>
          </p:nvPicPr>
          <p:blipFill>
            <a:blip r:embed="rId3"/>
            <a:stretch>
              <a:fillRect/>
            </a:stretch>
          </p:blipFill>
          <p:spPr>
            <a:xfrm>
              <a:off x="1257168" y="842586"/>
              <a:ext cx="1379818" cy="1303498"/>
            </a:xfrm>
            <a:prstGeom prst="rect">
              <a:avLst/>
            </a:prstGeom>
          </p:spPr>
        </p:pic>
        <p:sp>
          <p:nvSpPr>
            <p:cNvPr id="16" name="Arrow: Left-Right 7">
              <a:extLst>
                <a:ext uri="{FF2B5EF4-FFF2-40B4-BE49-F238E27FC236}">
                  <a16:creationId xmlns:a16="http://schemas.microsoft.com/office/drawing/2014/main" id="{86F840B2-D9A6-284A-A48A-DAFCB78169AF}"/>
                </a:ext>
              </a:extLst>
            </p:cNvPr>
            <p:cNvSpPr/>
            <p:nvPr/>
          </p:nvSpPr>
          <p:spPr>
            <a:xfrm>
              <a:off x="2724951" y="1305123"/>
              <a:ext cx="865316" cy="47437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10028562-783C-6945-9041-6B274F6DFF52}"/>
                </a:ext>
              </a:extLst>
            </p:cNvPr>
            <p:cNvSpPr txBox="1"/>
            <p:nvPr/>
          </p:nvSpPr>
          <p:spPr>
            <a:xfrm>
              <a:off x="3592815" y="504032"/>
              <a:ext cx="1863610" cy="261506"/>
            </a:xfrm>
            <a:prstGeom prst="rect">
              <a:avLst/>
            </a:prstGeom>
            <a:noFill/>
          </p:spPr>
          <p:txBody>
            <a:bodyPr wrap="square" lIns="91440" tIns="45720" rIns="91440" bIns="45720" rtlCol="0" anchor="t">
              <a:spAutoFit/>
            </a:bodyPr>
            <a:lstStyle/>
            <a:p>
              <a:pPr algn="ctr"/>
              <a:r>
                <a:rPr lang="ja-JP" altLang="mn-MN" sz="1600" b="1">
                  <a:solidFill>
                    <a:srgbClr val="C00000"/>
                  </a:solidFill>
                  <a:latin typeface="Times New Roman"/>
                  <a:ea typeface="メイリオ"/>
                  <a:cs typeface="Times New Roman"/>
                </a:rPr>
                <a:t>労働者の代理人</a:t>
              </a:r>
              <a:endParaRPr lang="mn-MN" sz="1600" b="1" dirty="0">
                <a:solidFill>
                  <a:srgbClr val="C00000"/>
                </a:solidFill>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8F38BB7B-D626-1345-ADCD-CA112AB1FD6A}"/>
                </a:ext>
              </a:extLst>
            </p:cNvPr>
            <p:cNvSpPr txBox="1"/>
            <p:nvPr/>
          </p:nvSpPr>
          <p:spPr>
            <a:xfrm>
              <a:off x="1215048" y="520936"/>
              <a:ext cx="1421938" cy="261506"/>
            </a:xfrm>
            <a:prstGeom prst="rect">
              <a:avLst/>
            </a:prstGeom>
            <a:noFill/>
          </p:spPr>
          <p:txBody>
            <a:bodyPr wrap="square" lIns="91440" tIns="45720" rIns="91440" bIns="45720" rtlCol="0" anchor="t">
              <a:spAutoFit/>
            </a:bodyPr>
            <a:lstStyle/>
            <a:p>
              <a:pPr algn="ctr"/>
              <a:r>
                <a:rPr lang="ja-JP" altLang="mn-MN" sz="1600" b="1">
                  <a:solidFill>
                    <a:srgbClr val="C00000"/>
                  </a:solidFill>
                  <a:latin typeface="Times New Roman"/>
                  <a:cs typeface="Times New Roman"/>
                </a:rPr>
                <a:t>使用者</a:t>
              </a:r>
              <a:endParaRPr lang="mn-MN" sz="1600" b="1" dirty="0">
                <a:solidFill>
                  <a:srgbClr val="C00000"/>
                </a:solidFill>
                <a:latin typeface="Times New Roman" panose="02020603050405020304" pitchFamily="18" charset="0"/>
                <a:cs typeface="Times New Roman" panose="02020603050405020304" pitchFamily="18" charset="0"/>
              </a:endParaRPr>
            </a:p>
          </p:txBody>
        </p:sp>
      </p:grpSp>
      <p:sp>
        <p:nvSpPr>
          <p:cNvPr id="19" name="TextBox 18">
            <a:extLst>
              <a:ext uri="{FF2B5EF4-FFF2-40B4-BE49-F238E27FC236}">
                <a16:creationId xmlns:a16="http://schemas.microsoft.com/office/drawing/2014/main" id="{2C728439-A773-964E-933A-C9B67C01EFD3}"/>
              </a:ext>
            </a:extLst>
          </p:cNvPr>
          <p:cNvSpPr txBox="1"/>
          <p:nvPr/>
        </p:nvSpPr>
        <p:spPr>
          <a:xfrm>
            <a:off x="935001" y="3833133"/>
            <a:ext cx="6064315" cy="2554545"/>
          </a:xfrm>
          <a:prstGeom prst="rect">
            <a:avLst/>
          </a:prstGeom>
          <a:noFill/>
        </p:spPr>
        <p:txBody>
          <a:bodyPr wrap="square" lIns="91440" tIns="45720" rIns="91440" bIns="45720" anchor="t">
            <a:spAutoFit/>
          </a:bodyPr>
          <a:lstStyle/>
          <a:p>
            <a:r>
              <a:rPr lang="ja-JP" altLang="en-US" sz="2000" b="1">
                <a:solidFill>
                  <a:srgbClr val="C00000"/>
                </a:solidFill>
                <a:effectLst/>
                <a:latin typeface="MS Mincho" panose="02020609040205080304" pitchFamily="49" charset="-128"/>
                <a:ea typeface="MS Mincho" panose="02020609040205080304" pitchFamily="49" charset="-128"/>
                <a:cs typeface="Times New Roman"/>
              </a:rPr>
              <a:t>協議する事項</a:t>
            </a:r>
            <a:r>
              <a:rPr lang="ja-JP" altLang="mn-MN" sz="2000" b="1">
                <a:solidFill>
                  <a:srgbClr val="C00000"/>
                </a:solidFill>
                <a:effectLst/>
                <a:latin typeface="MS Mincho" panose="02020609040205080304" pitchFamily="49" charset="-128"/>
                <a:ea typeface="MS Mincho" panose="02020609040205080304" pitchFamily="49" charset="-128"/>
                <a:cs typeface="Times New Roman"/>
              </a:rPr>
              <a:t> /</a:t>
            </a:r>
            <a:r>
              <a:rPr lang="ja-JP" altLang="mn-MN" sz="2000" b="1">
                <a:solidFill>
                  <a:srgbClr val="C00000"/>
                </a:solidFill>
                <a:latin typeface="MS Mincho" panose="02020609040205080304" pitchFamily="49" charset="-128"/>
                <a:ea typeface="MS Mincho" panose="02020609040205080304" pitchFamily="49" charset="-128"/>
                <a:cs typeface="Times New Roman"/>
              </a:rPr>
              <a:t>第</a:t>
            </a:r>
            <a:r>
              <a:rPr lang="en-US" altLang="ja-JP" sz="2000" b="1" dirty="0">
                <a:solidFill>
                  <a:srgbClr val="C00000"/>
                </a:solidFill>
                <a:latin typeface="MS Mincho" panose="02020609040205080304" pitchFamily="49" charset="-128"/>
                <a:ea typeface="MS Mincho" panose="02020609040205080304" pitchFamily="49" charset="-128"/>
                <a:cs typeface="Times New Roman"/>
              </a:rPr>
              <a:t>81</a:t>
            </a:r>
            <a:r>
              <a:rPr lang="ja-JP" altLang="mn-MN" sz="2000" b="1">
                <a:solidFill>
                  <a:srgbClr val="C00000"/>
                </a:solidFill>
                <a:latin typeface="MS Mincho" panose="02020609040205080304" pitchFamily="49" charset="-128"/>
                <a:ea typeface="MS Mincho" panose="02020609040205080304" pitchFamily="49" charset="-128"/>
                <a:cs typeface="Times New Roman"/>
              </a:rPr>
              <a:t>条3項</a:t>
            </a:r>
            <a:r>
              <a:rPr lang="mn-MN" sz="2000" b="1" kern="1200" dirty="0">
                <a:solidFill>
                  <a:srgbClr val="C00000"/>
                </a:solidFill>
                <a:effectLst/>
                <a:latin typeface="MS Mincho" panose="02020609040205080304" pitchFamily="49" charset="-128"/>
                <a:ea typeface="MS Mincho" panose="02020609040205080304" pitchFamily="49" charset="-128"/>
                <a:cs typeface="Times New Roman"/>
              </a:rPr>
              <a:t>/ </a:t>
            </a:r>
            <a:r>
              <a:rPr lang="en-US" sz="2000" b="1" i="0" dirty="0">
                <a:solidFill>
                  <a:srgbClr val="C00000"/>
                </a:solidFill>
                <a:effectLst/>
                <a:latin typeface="MS Mincho" panose="02020609040205080304" pitchFamily="49" charset="-128"/>
                <a:ea typeface="MS Mincho" panose="02020609040205080304" pitchFamily="49" charset="-128"/>
                <a:cs typeface="Times New Roman"/>
              </a:rPr>
              <a:t>:</a:t>
            </a:r>
            <a:r>
              <a:rPr lang="en-US" sz="2000" b="1" dirty="0">
                <a:solidFill>
                  <a:srgbClr val="C00000"/>
                </a:solidFill>
                <a:latin typeface="MS Mincho" panose="02020609040205080304" pitchFamily="49" charset="-128"/>
                <a:ea typeface="MS Mincho" panose="02020609040205080304" pitchFamily="49" charset="-128"/>
                <a:cs typeface="Times New Roman"/>
              </a:rPr>
              <a:t> </a:t>
            </a:r>
            <a:endParaRPr lang="mn-MN" sz="2000" b="1" i="0" dirty="0">
              <a:solidFill>
                <a:srgbClr val="C00000"/>
              </a:solidFill>
              <a:effectLst/>
              <a:latin typeface="MS Mincho" panose="02020609040205080304" pitchFamily="49" charset="-128"/>
              <a:ea typeface="MS Mincho" panose="02020609040205080304" pitchFamily="49" charset="-128"/>
              <a:cs typeface="Times New Roman" panose="02020603050405020304" pitchFamily="18" charset="0"/>
            </a:endParaRPr>
          </a:p>
          <a:p>
            <a:pPr marL="285750" indent="-285750">
              <a:buFont typeface="Wingdings" panose="05000000000000000000" pitchFamily="2" charset="2"/>
              <a:buChar char="ü"/>
            </a:pPr>
            <a:r>
              <a:rPr lang="ja-JP" altLang="en-JP" sz="2000" b="0" i="0">
                <a:solidFill>
                  <a:srgbClr val="171717"/>
                </a:solidFill>
                <a:effectLst/>
                <a:latin typeface="MS Mincho" panose="02020609040205080304" pitchFamily="49" charset="-128"/>
                <a:ea typeface="MS Mincho" panose="02020609040205080304" pitchFamily="49" charset="-128"/>
                <a:cs typeface="Times New Roman"/>
              </a:rPr>
              <a:t>解雇</a:t>
            </a:r>
            <a:r>
              <a:rPr lang="ja-JP" altLang="en-US" sz="2000" b="0" i="0">
                <a:solidFill>
                  <a:srgbClr val="171717"/>
                </a:solidFill>
                <a:effectLst/>
                <a:latin typeface="MS Mincho" panose="02020609040205080304" pitchFamily="49" charset="-128"/>
                <a:ea typeface="MS Mincho" panose="02020609040205080304" pitchFamily="49" charset="-128"/>
                <a:cs typeface="Times New Roman"/>
              </a:rPr>
              <a:t>選定者の人数を減らす</a:t>
            </a:r>
            <a:endParaRPr lang="mn-MN" sz="2000" b="0" i="0" dirty="0">
              <a:solidFill>
                <a:srgbClr val="333333"/>
              </a:solidFill>
              <a:effectLst/>
              <a:latin typeface="MS Mincho" panose="02020609040205080304" pitchFamily="49" charset="-128"/>
              <a:ea typeface="MS Mincho" panose="02020609040205080304" pitchFamily="49" charset="-128"/>
              <a:cs typeface="Times New Roman" panose="02020603050405020304" pitchFamily="18" charset="0"/>
            </a:endParaRPr>
          </a:p>
          <a:p>
            <a:pPr marL="285750" indent="-285750">
              <a:buFont typeface="Wingdings" panose="05000000000000000000" pitchFamily="2" charset="2"/>
              <a:buChar char="ü"/>
            </a:pPr>
            <a:r>
              <a:rPr lang="ja-JP" altLang="mn-MN" sz="2000">
                <a:solidFill>
                  <a:srgbClr val="333333"/>
                </a:solidFill>
                <a:latin typeface="MS Mincho" panose="02020609040205080304" pitchFamily="49" charset="-128"/>
                <a:ea typeface="MS Mincho" panose="02020609040205080304" pitchFamily="49" charset="-128"/>
                <a:cs typeface="Times New Roman"/>
              </a:rPr>
              <a:t>労働者を事業また組織における</a:t>
            </a:r>
            <a:r>
              <a:rPr lang="ja-JP" altLang="en-US" sz="2000">
                <a:solidFill>
                  <a:srgbClr val="333333"/>
                </a:solidFill>
                <a:latin typeface="MS Mincho" panose="02020609040205080304" pitchFamily="49" charset="-128"/>
                <a:ea typeface="MS Mincho" panose="02020609040205080304" pitchFamily="49" charset="-128"/>
                <a:cs typeface="Times New Roman"/>
              </a:rPr>
              <a:t>転職可能</a:t>
            </a:r>
            <a:endParaRPr lang="ja-JP" altLang="mn-MN" sz="2000" b="0" i="0">
              <a:solidFill>
                <a:srgbClr val="333333"/>
              </a:solidFill>
              <a:effectLst/>
              <a:latin typeface="MS Mincho" panose="02020609040205080304" pitchFamily="49" charset="-128"/>
              <a:ea typeface="MS Mincho" panose="02020609040205080304" pitchFamily="49" charset="-128"/>
              <a:cs typeface="Times New Roman"/>
            </a:endParaRPr>
          </a:p>
          <a:p>
            <a:pPr marL="285750" indent="-285750">
              <a:buFont typeface="Wingdings" panose="05000000000000000000" pitchFamily="2" charset="2"/>
              <a:buChar char="ü"/>
            </a:pPr>
            <a:r>
              <a:rPr lang="ja-JP" altLang="mn-MN" sz="2000">
                <a:solidFill>
                  <a:srgbClr val="333333"/>
                </a:solidFill>
                <a:latin typeface="MS Mincho" panose="02020609040205080304" pitchFamily="49" charset="-128"/>
                <a:ea typeface="MS Mincho" panose="02020609040205080304" pitchFamily="49" charset="-128"/>
                <a:cs typeface="Times New Roman"/>
              </a:rPr>
              <a:t>新しいポジションを</a:t>
            </a:r>
            <a:r>
              <a:rPr lang="ja-JP" altLang="en-US" sz="2000">
                <a:solidFill>
                  <a:srgbClr val="333333"/>
                </a:solidFill>
                <a:latin typeface="MS Mincho" panose="02020609040205080304" pitchFamily="49" charset="-128"/>
                <a:ea typeface="MS Mincho" panose="02020609040205080304" pitchFamily="49" charset="-128"/>
                <a:cs typeface="Times New Roman"/>
              </a:rPr>
              <a:t>開く</a:t>
            </a:r>
            <a:endParaRPr lang="mn-MN" sz="2000" b="0" i="0" dirty="0">
              <a:solidFill>
                <a:srgbClr val="333333"/>
              </a:solidFill>
              <a:effectLst/>
              <a:latin typeface="MS Mincho" panose="02020609040205080304" pitchFamily="49" charset="-128"/>
              <a:ea typeface="MS Mincho" panose="02020609040205080304" pitchFamily="49" charset="-128"/>
              <a:cs typeface="Times New Roman" panose="02020603050405020304" pitchFamily="18" charset="0"/>
            </a:endParaRPr>
          </a:p>
          <a:p>
            <a:pPr marL="285750" indent="-285750">
              <a:buFont typeface="Wingdings" panose="05000000000000000000" pitchFamily="2" charset="2"/>
              <a:buChar char="ü"/>
            </a:pPr>
            <a:r>
              <a:rPr lang="ja-JP" altLang="en-US" sz="2000">
                <a:solidFill>
                  <a:srgbClr val="333333"/>
                </a:solidFill>
                <a:latin typeface="MS Mincho" panose="02020609040205080304" pitchFamily="49" charset="-128"/>
                <a:ea typeface="MS Mincho" panose="02020609040205080304" pitchFamily="49" charset="-128"/>
                <a:cs typeface="Times New Roman"/>
              </a:rPr>
              <a:t>新規採用する際に</a:t>
            </a:r>
            <a:r>
              <a:rPr lang="ja-JP" altLang="mn-MN" sz="2000">
                <a:solidFill>
                  <a:srgbClr val="333333"/>
                </a:solidFill>
                <a:latin typeface="MS Mincho" panose="02020609040205080304" pitchFamily="49" charset="-128"/>
                <a:ea typeface="MS Mincho" panose="02020609040205080304" pitchFamily="49" charset="-128"/>
                <a:cs typeface="Times New Roman"/>
              </a:rPr>
              <a:t>、</a:t>
            </a:r>
            <a:r>
              <a:rPr lang="ja-JP" altLang="en-US" sz="2000">
                <a:solidFill>
                  <a:srgbClr val="333333"/>
                </a:solidFill>
                <a:latin typeface="MS Mincho" panose="02020609040205080304" pitchFamily="49" charset="-128"/>
                <a:ea typeface="MS Mincho" panose="02020609040205080304" pitchFamily="49" charset="-128"/>
                <a:cs typeface="Times New Roman"/>
              </a:rPr>
              <a:t>優先的に被解雇者を雇用される</a:t>
            </a:r>
            <a:endParaRPr lang="en-US" altLang="ja-JP" sz="2000" dirty="0">
              <a:solidFill>
                <a:srgbClr val="333333"/>
              </a:solidFill>
              <a:latin typeface="MS Mincho" panose="02020609040205080304" pitchFamily="49" charset="-128"/>
              <a:ea typeface="MS Mincho" panose="02020609040205080304" pitchFamily="49" charset="-128"/>
              <a:cs typeface="Times New Roman"/>
            </a:endParaRPr>
          </a:p>
          <a:p>
            <a:pPr marL="285750" indent="-285750">
              <a:buFont typeface="Wingdings" panose="05000000000000000000" pitchFamily="2" charset="2"/>
              <a:buChar char="ü"/>
            </a:pPr>
            <a:r>
              <a:rPr lang="ja-JP" altLang="en-US" sz="2000" b="0" i="0">
                <a:solidFill>
                  <a:srgbClr val="333333"/>
                </a:solidFill>
                <a:effectLst/>
                <a:latin typeface="MS Mincho" panose="02020609040205080304" pitchFamily="49" charset="-128"/>
                <a:ea typeface="MS Mincho" panose="02020609040205080304" pitchFamily="49" charset="-128"/>
                <a:cs typeface="Times New Roman"/>
              </a:rPr>
              <a:t>職務訓練を行う</a:t>
            </a:r>
            <a:endParaRPr lang="en-US" altLang="ja-JP" sz="2000" dirty="0">
              <a:solidFill>
                <a:srgbClr val="333333"/>
              </a:solidFill>
              <a:latin typeface="MS Mincho" panose="02020609040205080304" pitchFamily="49" charset="-128"/>
              <a:ea typeface="MS Mincho" panose="02020609040205080304" pitchFamily="49" charset="-128"/>
              <a:cs typeface="Times New Roman"/>
            </a:endParaRPr>
          </a:p>
          <a:p>
            <a:pPr marL="285750" indent="-285750">
              <a:buFont typeface="Wingdings" panose="05000000000000000000" pitchFamily="2" charset="2"/>
              <a:buChar char="ü"/>
            </a:pPr>
            <a:r>
              <a:rPr lang="ja-JP" sz="2000">
                <a:latin typeface="MS Mincho" panose="02020609040205080304" pitchFamily="49" charset="-128"/>
                <a:ea typeface="MS Mincho" panose="02020609040205080304" pitchFamily="49" charset="-128"/>
                <a:cs typeface="+mn-lt"/>
              </a:rPr>
              <a:t>退職</a:t>
            </a:r>
            <a:r>
              <a:rPr lang="ja-JP" altLang="en-US" sz="2000">
                <a:latin typeface="MS Mincho" panose="02020609040205080304" pitchFamily="49" charset="-128"/>
                <a:ea typeface="MS Mincho" panose="02020609040205080304" pitchFamily="49" charset="-128"/>
                <a:cs typeface="+mn-lt"/>
              </a:rPr>
              <a:t>手当</a:t>
            </a:r>
            <a:endParaRPr lang="ja-JP" sz="2000">
              <a:latin typeface="MS Mincho" panose="02020609040205080304" pitchFamily="49" charset="-128"/>
              <a:ea typeface="MS Mincho" panose="02020609040205080304" pitchFamily="49" charset="-128"/>
              <a:cs typeface="+mn-lt"/>
            </a:endParaRPr>
          </a:p>
        </p:txBody>
      </p:sp>
      <p:sp>
        <p:nvSpPr>
          <p:cNvPr id="20" name="TextBox 19">
            <a:extLst>
              <a:ext uri="{FF2B5EF4-FFF2-40B4-BE49-F238E27FC236}">
                <a16:creationId xmlns:a16="http://schemas.microsoft.com/office/drawing/2014/main" id="{53BA2D81-42A1-0244-A972-CE88EAE55F02}"/>
              </a:ext>
            </a:extLst>
          </p:cNvPr>
          <p:cNvSpPr txBox="1"/>
          <p:nvPr/>
        </p:nvSpPr>
        <p:spPr>
          <a:xfrm>
            <a:off x="896339" y="2366074"/>
            <a:ext cx="5476578" cy="1323439"/>
          </a:xfrm>
          <a:prstGeom prst="rect">
            <a:avLst/>
          </a:prstGeom>
          <a:noFill/>
        </p:spPr>
        <p:txBody>
          <a:bodyPr wrap="square" lIns="91440" tIns="45720" rIns="91440" bIns="45720" anchor="t">
            <a:spAutoFit/>
          </a:bodyPr>
          <a:lstStyle/>
          <a:p>
            <a:r>
              <a:rPr lang="ja-JP" altLang="en-US" sz="2000" b="1">
                <a:solidFill>
                  <a:srgbClr val="C00000"/>
                </a:solidFill>
                <a:latin typeface="MS Mincho" panose="02020609040205080304" pitchFamily="49" charset="-128"/>
                <a:ea typeface="MS Mincho" panose="02020609040205080304" pitchFamily="49" charset="-128"/>
                <a:cs typeface="Times New Roman"/>
              </a:rPr>
              <a:t>書面で</a:t>
            </a:r>
            <a:r>
              <a:rPr lang="ja-JP" altLang="mn-MN" sz="2000" b="1">
                <a:solidFill>
                  <a:srgbClr val="C00000"/>
                </a:solidFill>
                <a:latin typeface="MS Mincho" panose="02020609040205080304" pitchFamily="49" charset="-128"/>
                <a:ea typeface="MS Mincho" panose="02020609040205080304" pitchFamily="49" charset="-128"/>
                <a:cs typeface="Times New Roman"/>
              </a:rPr>
              <a:t>明確にする</a:t>
            </a:r>
            <a:r>
              <a:rPr lang="ja-JP" altLang="en-US" sz="2000" b="1">
                <a:solidFill>
                  <a:srgbClr val="C00000"/>
                </a:solidFill>
                <a:latin typeface="MS Mincho" panose="02020609040205080304" pitchFamily="49" charset="-128"/>
                <a:ea typeface="MS Mincho" panose="02020609040205080304" pitchFamily="49" charset="-128"/>
                <a:cs typeface="Times New Roman"/>
              </a:rPr>
              <a:t>事項</a:t>
            </a:r>
            <a:r>
              <a:rPr lang="ja-JP" altLang="mn-MN" sz="2000" b="1">
                <a:solidFill>
                  <a:srgbClr val="C00000"/>
                </a:solidFill>
                <a:latin typeface="MS Mincho" panose="02020609040205080304" pitchFamily="49" charset="-128"/>
                <a:ea typeface="MS Mincho" panose="02020609040205080304" pitchFamily="49" charset="-128"/>
                <a:cs typeface="Times New Roman"/>
              </a:rPr>
              <a:t> </a:t>
            </a:r>
            <a:r>
              <a:rPr lang="mn-MN" sz="2000" b="1" dirty="0">
                <a:solidFill>
                  <a:srgbClr val="C00000"/>
                </a:solidFill>
                <a:effectLst/>
                <a:latin typeface="MS Mincho" panose="02020609040205080304" pitchFamily="49" charset="-128"/>
                <a:ea typeface="MS Mincho" panose="02020609040205080304" pitchFamily="49" charset="-128"/>
                <a:cs typeface="Times New Roman"/>
              </a:rPr>
              <a:t>/</a:t>
            </a:r>
            <a:r>
              <a:rPr lang="ja-JP" altLang="mn-MN" sz="2000" b="1">
                <a:solidFill>
                  <a:srgbClr val="C00000"/>
                </a:solidFill>
                <a:latin typeface="MS Mincho" panose="02020609040205080304" pitchFamily="49" charset="-128"/>
                <a:ea typeface="MS Mincho" panose="02020609040205080304" pitchFamily="49" charset="-128"/>
                <a:cs typeface="Times New Roman"/>
              </a:rPr>
              <a:t>第</a:t>
            </a:r>
            <a:r>
              <a:rPr lang="en-US" altLang="ja-JP" sz="2000" b="1" dirty="0">
                <a:solidFill>
                  <a:srgbClr val="C00000"/>
                </a:solidFill>
                <a:latin typeface="MS Mincho" panose="02020609040205080304" pitchFamily="49" charset="-128"/>
                <a:ea typeface="MS Mincho" panose="02020609040205080304" pitchFamily="49" charset="-128"/>
                <a:cs typeface="Times New Roman"/>
              </a:rPr>
              <a:t>81</a:t>
            </a:r>
            <a:r>
              <a:rPr lang="ja-JP" altLang="mn-MN" sz="2000" b="1">
                <a:solidFill>
                  <a:srgbClr val="C00000"/>
                </a:solidFill>
                <a:latin typeface="MS Mincho" panose="02020609040205080304" pitchFamily="49" charset="-128"/>
                <a:ea typeface="MS Mincho" panose="02020609040205080304" pitchFamily="49" charset="-128"/>
                <a:cs typeface="Times New Roman"/>
              </a:rPr>
              <a:t>条</a:t>
            </a:r>
            <a:r>
              <a:rPr lang="mn-MN" sz="2000" b="1" dirty="0">
                <a:solidFill>
                  <a:srgbClr val="C00000"/>
                </a:solidFill>
                <a:latin typeface="MS Mincho" panose="02020609040205080304" pitchFamily="49" charset="-128"/>
                <a:ea typeface="MS Mincho" panose="02020609040205080304" pitchFamily="49" charset="-128"/>
                <a:cs typeface="Times New Roman"/>
              </a:rPr>
              <a:t>2</a:t>
            </a:r>
            <a:r>
              <a:rPr lang="ja-JP" altLang="mn-MN" sz="2000" b="1">
                <a:solidFill>
                  <a:srgbClr val="C00000"/>
                </a:solidFill>
                <a:latin typeface="MS Mincho" panose="02020609040205080304" pitchFamily="49" charset="-128"/>
                <a:ea typeface="MS Mincho" panose="02020609040205080304" pitchFamily="49" charset="-128"/>
                <a:cs typeface="Times New Roman"/>
              </a:rPr>
              <a:t>項</a:t>
            </a:r>
            <a:r>
              <a:rPr lang="mn-MN" sz="2000" b="1" kern="1200" dirty="0">
                <a:solidFill>
                  <a:srgbClr val="C00000"/>
                </a:solidFill>
                <a:effectLst/>
                <a:latin typeface="MS Mincho" panose="02020609040205080304" pitchFamily="49" charset="-128"/>
                <a:ea typeface="MS Mincho" panose="02020609040205080304" pitchFamily="49" charset="-128"/>
                <a:cs typeface="Times New Roman"/>
              </a:rPr>
              <a:t>/</a:t>
            </a:r>
            <a:r>
              <a:rPr lang="mn-MN" sz="2000" b="1" dirty="0">
                <a:solidFill>
                  <a:srgbClr val="C00000"/>
                </a:solidFill>
                <a:effectLst/>
                <a:latin typeface="MS Mincho" panose="02020609040205080304" pitchFamily="49" charset="-128"/>
                <a:ea typeface="MS Mincho" panose="02020609040205080304" pitchFamily="49" charset="-128"/>
                <a:cs typeface="Times New Roman"/>
              </a:rPr>
              <a:t> </a:t>
            </a:r>
            <a:r>
              <a:rPr lang="en-US" sz="2000" b="1" i="0" dirty="0">
                <a:solidFill>
                  <a:srgbClr val="C00000"/>
                </a:solidFill>
                <a:effectLst/>
                <a:latin typeface="MS Mincho" panose="02020609040205080304" pitchFamily="49" charset="-128"/>
                <a:ea typeface="MS Mincho" panose="02020609040205080304" pitchFamily="49" charset="-128"/>
                <a:cs typeface="Times New Roman"/>
              </a:rPr>
              <a:t>:</a:t>
            </a:r>
            <a:endParaRPr lang="mn-MN" sz="2000" b="1" i="0" dirty="0">
              <a:solidFill>
                <a:srgbClr val="C00000"/>
              </a:solidFill>
              <a:effectLst/>
              <a:latin typeface="MS Mincho" panose="02020609040205080304" pitchFamily="49" charset="-128"/>
              <a:ea typeface="MS Mincho" panose="02020609040205080304" pitchFamily="49" charset="-128"/>
              <a:cs typeface="Times New Roman"/>
            </a:endParaRPr>
          </a:p>
          <a:p>
            <a:pPr marL="285750" indent="-285750">
              <a:buFont typeface="Wingdings" panose="05000000000000000000" pitchFamily="2" charset="2"/>
              <a:buChar char="ü"/>
            </a:pPr>
            <a:r>
              <a:rPr lang="ja-JP" altLang="mn-MN" sz="2000">
                <a:solidFill>
                  <a:srgbClr val="333333"/>
                </a:solidFill>
                <a:latin typeface="MS Mincho" panose="02020609040205080304" pitchFamily="49" charset="-128"/>
                <a:ea typeface="MS Mincho" panose="02020609040205080304" pitchFamily="49" charset="-128"/>
                <a:cs typeface="Times New Roman"/>
              </a:rPr>
              <a:t>労働者を解雇している理由</a:t>
            </a:r>
            <a:endParaRPr lang="ja-JP" altLang="mn-MN" sz="2000" dirty="0">
              <a:solidFill>
                <a:srgbClr val="333333"/>
              </a:solidFill>
              <a:latin typeface="MS Mincho" panose="02020609040205080304" pitchFamily="49" charset="-128"/>
              <a:ea typeface="MS Mincho" panose="02020609040205080304" pitchFamily="49" charset="-128"/>
              <a:cs typeface="Times New Roman" panose="02020603050405020304" pitchFamily="18" charset="0"/>
            </a:endParaRPr>
          </a:p>
          <a:p>
            <a:pPr marL="285750" indent="-285750">
              <a:buFont typeface="Wingdings" panose="05000000000000000000" pitchFamily="2" charset="2"/>
              <a:buChar char="ü"/>
            </a:pPr>
            <a:r>
              <a:rPr lang="ja-JP" altLang="en-US" sz="2000">
                <a:solidFill>
                  <a:srgbClr val="171717"/>
                </a:solidFill>
                <a:latin typeface="MS Mincho" panose="02020609040205080304" pitchFamily="49" charset="-128"/>
                <a:ea typeface="MS Mincho" panose="02020609040205080304" pitchFamily="49" charset="-128"/>
                <a:cs typeface="Times New Roman"/>
              </a:rPr>
              <a:t>大量整理解雇される労働者の選定</a:t>
            </a:r>
            <a:endParaRPr lang="mn-MN" sz="2000" b="0" i="0" dirty="0">
              <a:solidFill>
                <a:srgbClr val="333333"/>
              </a:solidFill>
              <a:effectLst/>
              <a:latin typeface="MS Mincho" panose="02020609040205080304" pitchFamily="49" charset="-128"/>
              <a:ea typeface="MS Mincho" panose="02020609040205080304" pitchFamily="49" charset="-128"/>
              <a:cs typeface="Times New Roman" panose="02020603050405020304" pitchFamily="18" charset="0"/>
            </a:endParaRPr>
          </a:p>
          <a:p>
            <a:pPr marL="285750" indent="-285750">
              <a:buFont typeface="Wingdings" panose="05000000000000000000" pitchFamily="2" charset="2"/>
              <a:buChar char="ü"/>
            </a:pPr>
            <a:r>
              <a:rPr lang="ja-JP" altLang="en-US" sz="2000">
                <a:solidFill>
                  <a:srgbClr val="333333"/>
                </a:solidFill>
                <a:latin typeface="MS Mincho" panose="02020609040205080304" pitchFamily="49" charset="-128"/>
                <a:ea typeface="MS Mincho" panose="02020609040205080304" pitchFamily="49" charset="-128"/>
                <a:cs typeface="Times New Roman"/>
              </a:rPr>
              <a:t>労働契約解除日</a:t>
            </a:r>
            <a:endParaRPr lang="mn-MN" sz="2000" b="0" i="0" dirty="0">
              <a:solidFill>
                <a:srgbClr val="333333"/>
              </a:solidFill>
              <a:effectLst/>
              <a:latin typeface="MS Mincho" panose="02020609040205080304" pitchFamily="49" charset="-128"/>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9408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C9BCA6C-B419-4F3E-B826-C0344C6A3019}"/>
              </a:ext>
            </a:extLst>
          </p:cNvPr>
          <p:cNvSpPr txBox="1"/>
          <p:nvPr/>
        </p:nvSpPr>
        <p:spPr>
          <a:xfrm>
            <a:off x="914143" y="1894716"/>
            <a:ext cx="11256999" cy="1081515"/>
          </a:xfrm>
          <a:prstGeom prst="rect">
            <a:avLst/>
          </a:prstGeom>
          <a:noFill/>
        </p:spPr>
        <p:txBody>
          <a:bodyPr wrap="square" lIns="91440" tIns="45720" rIns="91440" bIns="45720" anchor="t">
            <a:spAutoFit/>
          </a:bodyPr>
          <a:lstStyle/>
          <a:p>
            <a:pPr algn="just">
              <a:lnSpc>
                <a:spcPct val="107000"/>
              </a:lnSpc>
              <a:spcAft>
                <a:spcPts val="800"/>
              </a:spcAft>
            </a:pPr>
            <a:r>
              <a:rPr lang="zh-CN" altLang="en-US" sz="2800" b="1" dirty="0">
                <a:latin typeface="MS Mincho" panose="02020609040205080304" pitchFamily="49" charset="-128"/>
                <a:ea typeface="MS Mincho" panose="02020609040205080304" pitchFamily="49" charset="-128"/>
                <a:cs typeface="+mn-lt"/>
              </a:rPr>
              <a:t>全面的損害賠償責任</a:t>
            </a:r>
            <a:r>
              <a:rPr lang="ja-JP" altLang="en-US" sz="2800" b="1">
                <a:latin typeface="MS Mincho" panose="02020609040205080304" pitchFamily="49" charset="-128"/>
                <a:ea typeface="MS Mincho" panose="02020609040205080304" pitchFamily="49" charset="-128"/>
                <a:cs typeface="+mn-lt"/>
              </a:rPr>
              <a:t>における</a:t>
            </a:r>
            <a:r>
              <a:rPr lang="zh-CN" altLang="en-US" sz="2800" b="1" dirty="0">
                <a:latin typeface="MS Mincho" panose="02020609040205080304" pitchFamily="49" charset="-128"/>
                <a:ea typeface="MS Mincho" panose="02020609040205080304" pitchFamily="49" charset="-128"/>
                <a:cs typeface="+mn-lt"/>
              </a:rPr>
              <a:t>労働者の利益保護</a:t>
            </a:r>
            <a:r>
              <a:rPr lang="en-US" sz="2800" b="1" dirty="0">
                <a:solidFill>
                  <a:srgbClr val="C00000"/>
                </a:solidFill>
                <a:latin typeface="MS Mincho" panose="02020609040205080304" pitchFamily="49" charset="-128"/>
                <a:ea typeface="MS Mincho" panose="02020609040205080304" pitchFamily="49" charset="-128"/>
                <a:cs typeface="Times New Roman"/>
              </a:rPr>
              <a:t> </a:t>
            </a:r>
          </a:p>
          <a:p>
            <a:pPr algn="just">
              <a:lnSpc>
                <a:spcPct val="107000"/>
              </a:lnSpc>
              <a:spcAft>
                <a:spcPts val="800"/>
              </a:spcAft>
            </a:pPr>
            <a:r>
              <a:rPr lang="mn-MN" sz="2800" b="1" dirty="0">
                <a:solidFill>
                  <a:srgbClr val="C00000"/>
                </a:solidFill>
                <a:latin typeface="MS Mincho" panose="02020609040205080304" pitchFamily="49" charset="-128"/>
                <a:ea typeface="MS Mincho" panose="02020609040205080304" pitchFamily="49" charset="-128"/>
                <a:cs typeface="Times New Roman"/>
              </a:rPr>
              <a:t>/</a:t>
            </a:r>
            <a:r>
              <a:rPr lang="en-US" sz="2800" b="1" dirty="0" err="1">
                <a:solidFill>
                  <a:srgbClr val="C00000"/>
                </a:solidFill>
                <a:latin typeface="MS Mincho" panose="02020609040205080304" pitchFamily="49" charset="-128"/>
                <a:ea typeface="MS Mincho" panose="02020609040205080304" pitchFamily="49" charset="-128"/>
                <a:cs typeface="Times New Roman" panose="02020603050405020304" pitchFamily="18" charset="0"/>
              </a:rPr>
              <a:t>モンゴル労</a:t>
            </a:r>
            <a:r>
              <a:rPr lang="ja-JP" altLang="en-US" sz="2800" b="1">
                <a:solidFill>
                  <a:srgbClr val="C00000"/>
                </a:solidFill>
                <a:latin typeface="MS Mincho" panose="02020609040205080304" pitchFamily="49" charset="-128"/>
                <a:ea typeface="MS Mincho" panose="02020609040205080304" pitchFamily="49" charset="-128"/>
              </a:rPr>
              <a:t>働法改訂版</a:t>
            </a:r>
            <a:r>
              <a:rPr lang="ja-JP" altLang="mn-MN" sz="2800" b="1">
                <a:solidFill>
                  <a:srgbClr val="C00000"/>
                </a:solidFill>
                <a:latin typeface="MS Mincho" panose="02020609040205080304" pitchFamily="49" charset="-128"/>
                <a:ea typeface="MS Mincho" panose="02020609040205080304" pitchFamily="49" charset="-128"/>
                <a:cs typeface="Times New Roman"/>
              </a:rPr>
              <a:t>第</a:t>
            </a:r>
            <a:r>
              <a:rPr lang="mn-MN" sz="2800" b="1" dirty="0">
                <a:solidFill>
                  <a:srgbClr val="C00000"/>
                </a:solidFill>
                <a:latin typeface="MS Mincho" panose="02020609040205080304" pitchFamily="49" charset="-128"/>
                <a:ea typeface="MS Mincho" panose="02020609040205080304" pitchFamily="49" charset="-128"/>
                <a:cs typeface="Times New Roman"/>
              </a:rPr>
              <a:t>132</a:t>
            </a:r>
            <a:r>
              <a:rPr lang="ja-JP" altLang="mn-MN" sz="2800" b="1">
                <a:solidFill>
                  <a:srgbClr val="C00000"/>
                </a:solidFill>
                <a:latin typeface="MS Mincho" panose="02020609040205080304" pitchFamily="49" charset="-128"/>
                <a:ea typeface="MS Mincho" panose="02020609040205080304" pitchFamily="49" charset="-128"/>
                <a:cs typeface="Times New Roman"/>
              </a:rPr>
              <a:t>条</a:t>
            </a:r>
            <a:r>
              <a:rPr lang="mn-MN" sz="2800" b="1" dirty="0">
                <a:solidFill>
                  <a:srgbClr val="C00000"/>
                </a:solidFill>
                <a:latin typeface="MS Mincho" panose="02020609040205080304" pitchFamily="49" charset="-128"/>
                <a:ea typeface="MS Mincho" panose="02020609040205080304" pitchFamily="49" charset="-128"/>
                <a:cs typeface="Times New Roman"/>
              </a:rPr>
              <a:t>/</a:t>
            </a:r>
            <a:endParaRPr lang="en-US" sz="2800" b="1" dirty="0">
              <a:solidFill>
                <a:srgbClr val="C00000"/>
              </a:solidFill>
              <a:effectLst/>
              <a:latin typeface="MS Mincho" panose="02020609040205080304" pitchFamily="49" charset="-128"/>
              <a:ea typeface="MS Mincho" panose="02020609040205080304" pitchFamily="49" charset="-128"/>
              <a:cs typeface="Times New Roman"/>
            </a:endParaRPr>
          </a:p>
        </p:txBody>
      </p:sp>
      <p:sp>
        <p:nvSpPr>
          <p:cNvPr id="2" name="Rectangle 1">
            <a:extLst>
              <a:ext uri="{FF2B5EF4-FFF2-40B4-BE49-F238E27FC236}">
                <a16:creationId xmlns:a16="http://schemas.microsoft.com/office/drawing/2014/main" id="{029F0E22-9A43-CC40-8CF0-F040EB6D62BC}"/>
              </a:ext>
            </a:extLst>
          </p:cNvPr>
          <p:cNvSpPr/>
          <p:nvPr/>
        </p:nvSpPr>
        <p:spPr>
          <a:xfrm>
            <a:off x="935001" y="3469112"/>
            <a:ext cx="9969447" cy="1984389"/>
          </a:xfrm>
          <a:prstGeom prst="rect">
            <a:avLst/>
          </a:prstGeom>
        </p:spPr>
        <p:txBody>
          <a:bodyPr wrap="square" lIns="91440" tIns="45720" rIns="91440" bIns="45720" anchor="t">
            <a:spAutoFit/>
          </a:bodyPr>
          <a:lstStyle/>
          <a:p>
            <a:pPr marL="285750" indent="-285750" algn="just">
              <a:lnSpc>
                <a:spcPct val="107000"/>
              </a:lnSpc>
              <a:spcAft>
                <a:spcPts val="800"/>
              </a:spcAft>
              <a:buFont typeface="Wingdings" pitchFamily="2" charset="2"/>
              <a:buChar char="ü"/>
            </a:pPr>
            <a:r>
              <a:rPr lang="ja-JP" altLang="en-US" sz="2800">
                <a:latin typeface="MS Mincho" panose="02020609040205080304" pitchFamily="49" charset="-128"/>
                <a:ea typeface="MS Mincho" panose="02020609040205080304" pitchFamily="49" charset="-128"/>
                <a:cs typeface="+mn-lt"/>
              </a:rPr>
              <a:t>試用と調整中に発生した損害は労働者に負担させ</a:t>
            </a:r>
            <a:r>
              <a:rPr lang="ja-JP" altLang="en-US" sz="2800">
                <a:latin typeface="MS Mincho" panose="02020609040205080304" pitchFamily="49" charset="-128"/>
                <a:ea typeface="MS Mincho" panose="02020609040205080304" pitchFamily="49" charset="-128"/>
                <a:cs typeface="Times New Roman"/>
              </a:rPr>
              <a:t>ない</a:t>
            </a:r>
            <a:endParaRPr lang="en-US" sz="2800" dirty="0">
              <a:solidFill>
                <a:schemeClr val="accent2">
                  <a:lumMod val="50000"/>
                </a:schemeClr>
              </a:solidFill>
              <a:latin typeface="MS Mincho" panose="02020609040205080304" pitchFamily="49" charset="-128"/>
              <a:ea typeface="MS Mincho" panose="02020609040205080304" pitchFamily="49" charset="-128"/>
              <a:cs typeface="Times New Roman"/>
            </a:endParaRPr>
          </a:p>
          <a:p>
            <a:pPr marL="285750" indent="-285750" algn="just">
              <a:lnSpc>
                <a:spcPct val="107000"/>
              </a:lnSpc>
              <a:spcAft>
                <a:spcPts val="800"/>
              </a:spcAft>
              <a:buFont typeface="Wingdings" pitchFamily="2" charset="2"/>
              <a:buChar char="ü"/>
            </a:pPr>
            <a:r>
              <a:rPr lang="ja-JP" altLang="en-US" sz="2800">
                <a:latin typeface="MS Mincho" panose="02020609040205080304" pitchFamily="49" charset="-128"/>
                <a:ea typeface="MS Mincho" panose="02020609040205080304" pitchFamily="49" charset="-128"/>
                <a:cs typeface="+mn-lt"/>
              </a:rPr>
              <a:t>使用者は労働者に委任した財産保護に関して配慮条件を満たしなかったことにより発生した損害を労働者に支払わせることが禁止されている</a:t>
            </a:r>
            <a:endParaRPr lang="mn-MN" sz="2800" dirty="0">
              <a:solidFill>
                <a:schemeClr val="accent2">
                  <a:lumMod val="50000"/>
                </a:schemeClr>
              </a:solidFill>
              <a:latin typeface="MS Mincho" panose="02020609040205080304" pitchFamily="49" charset="-128"/>
              <a:ea typeface="MS Mincho" panose="02020609040205080304" pitchFamily="49" charset="-128"/>
              <a:cs typeface="Times New Roman"/>
            </a:endParaRPr>
          </a:p>
        </p:txBody>
      </p:sp>
      <p:sp>
        <p:nvSpPr>
          <p:cNvPr id="4" name="TextBox 3">
            <a:extLst>
              <a:ext uri="{FF2B5EF4-FFF2-40B4-BE49-F238E27FC236}">
                <a16:creationId xmlns:a16="http://schemas.microsoft.com/office/drawing/2014/main" id="{00232A24-FBBE-7E4D-B301-4EF2B8F620F9}"/>
              </a:ext>
            </a:extLst>
          </p:cNvPr>
          <p:cNvSpPr txBox="1"/>
          <p:nvPr/>
        </p:nvSpPr>
        <p:spPr>
          <a:xfrm>
            <a:off x="935001" y="194966"/>
            <a:ext cx="8585627" cy="1206869"/>
          </a:xfrm>
          <a:prstGeom prst="rect">
            <a:avLst/>
          </a:prstGeom>
          <a:noFill/>
        </p:spPr>
        <p:txBody>
          <a:bodyPr wrap="square" lIns="91440" tIns="45720" rIns="91440" bIns="45720" anchor="t">
            <a:spAutoFit/>
          </a:bodyPr>
          <a:lstStyle/>
          <a:p>
            <a:pPr marL="0" marR="0">
              <a:lnSpc>
                <a:spcPct val="107000"/>
              </a:lnSpc>
              <a:spcBef>
                <a:spcPts val="0"/>
              </a:spcBef>
              <a:spcAft>
                <a:spcPts val="800"/>
              </a:spcAft>
            </a:pPr>
            <a:r>
              <a:rPr lang="ja-JP" altLang="en-US" sz="3200" b="1">
                <a:solidFill>
                  <a:schemeClr val="tx1">
                    <a:lumMod val="65000"/>
                    <a:lumOff val="35000"/>
                  </a:schemeClr>
                </a:solidFill>
                <a:latin typeface="MS Mincho" panose="02020609040205080304" pitchFamily="49" charset="-128"/>
                <a:ea typeface="MS Mincho" panose="02020609040205080304" pitchFamily="49" charset="-128"/>
                <a:cs typeface="Times New Roman"/>
              </a:rPr>
              <a:t>労働紛争例</a:t>
            </a:r>
            <a:r>
              <a:rPr lang="en-US" altLang="ja-JP" sz="3200" b="1" dirty="0">
                <a:solidFill>
                  <a:schemeClr val="tx1">
                    <a:lumMod val="65000"/>
                    <a:lumOff val="35000"/>
                  </a:schemeClr>
                </a:solidFill>
                <a:latin typeface="MS Mincho" panose="02020609040205080304" pitchFamily="49" charset="-128"/>
                <a:ea typeface="MS Mincho" panose="02020609040205080304" pitchFamily="49" charset="-128"/>
                <a:cs typeface="Times New Roman"/>
              </a:rPr>
              <a:t>④</a:t>
            </a:r>
          </a:p>
          <a:p>
            <a:pPr>
              <a:lnSpc>
                <a:spcPct val="107000"/>
              </a:lnSpc>
              <a:spcAft>
                <a:spcPts val="800"/>
              </a:spcAft>
            </a:pPr>
            <a:r>
              <a:rPr lang="zh-CN" altLang="en-US" sz="3200" b="1" dirty="0">
                <a:solidFill>
                  <a:schemeClr val="tx1">
                    <a:lumMod val="65000"/>
                    <a:lumOff val="35000"/>
                  </a:schemeClr>
                </a:solidFill>
                <a:latin typeface="MS Mincho" panose="02020609040205080304" pitchFamily="49" charset="-128"/>
                <a:ea typeface="MS Mincho" panose="02020609040205080304" pitchFamily="49" charset="-128"/>
                <a:cs typeface="+mn-lt"/>
              </a:rPr>
              <a:t>全面的損害賠償責任</a:t>
            </a:r>
            <a:r>
              <a:rPr lang="zh-CN" altLang="en-US" sz="3200" b="1" dirty="0">
                <a:solidFill>
                  <a:schemeClr val="tx1">
                    <a:lumMod val="65000"/>
                    <a:lumOff val="35000"/>
                  </a:schemeClr>
                </a:solidFill>
                <a:latin typeface="MS Mincho" panose="02020609040205080304" pitchFamily="49" charset="-128"/>
                <a:ea typeface="MS Mincho" panose="02020609040205080304" pitchFamily="49" charset="-128"/>
                <a:cs typeface="Times New Roman"/>
              </a:rPr>
              <a:t>に関する労働紛争</a:t>
            </a:r>
            <a:endParaRPr lang="en-US" sz="3200" b="1" dirty="0">
              <a:solidFill>
                <a:schemeClr val="tx1">
                  <a:lumMod val="65000"/>
                  <a:lumOff val="35000"/>
                </a:schemeClr>
              </a:solidFill>
              <a:latin typeface="MS Mincho" panose="02020609040205080304" pitchFamily="49" charset="-128"/>
              <a:ea typeface="MS Mincho" panose="02020609040205080304" pitchFamily="49" charset="-128"/>
            </a:endParaRPr>
          </a:p>
        </p:txBody>
      </p:sp>
    </p:spTree>
    <p:extLst>
      <p:ext uri="{BB962C8B-B14F-4D97-AF65-F5344CB8AC3E}">
        <p14:creationId xmlns:p14="http://schemas.microsoft.com/office/powerpoint/2010/main" val="365001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AD2CC13-D229-9B49-8321-B05253BA696F}"/>
              </a:ext>
            </a:extLst>
          </p:cNvPr>
          <p:cNvSpPr txBox="1"/>
          <p:nvPr/>
        </p:nvSpPr>
        <p:spPr>
          <a:xfrm>
            <a:off x="1042749" y="1728820"/>
            <a:ext cx="7267607" cy="2677656"/>
          </a:xfrm>
          <a:prstGeom prst="rect">
            <a:avLst/>
          </a:prstGeom>
          <a:noFill/>
        </p:spPr>
        <p:txBody>
          <a:bodyPr wrap="square">
            <a:spAutoFit/>
          </a:bodyPr>
          <a:lstStyle/>
          <a:p>
            <a:pPr marL="285750" indent="-285750">
              <a:buFont typeface="Wingdings" pitchFamily="2" charset="2"/>
              <a:buChar char="Ø"/>
            </a:pPr>
            <a:r>
              <a:rPr lang="ja-JP" altLang="en-US" sz="2800" b="0" i="0">
                <a:solidFill>
                  <a:srgbClr val="2B2B2B"/>
                </a:solidFill>
                <a:effectLst/>
                <a:latin typeface="MS Mincho" panose="02020609040205080304" pitchFamily="49" charset="-128"/>
                <a:ea typeface="MS Mincho" panose="02020609040205080304" pitchFamily="49" charset="-128"/>
              </a:rPr>
              <a:t>労働契約書の不備</a:t>
            </a:r>
            <a:endParaRPr lang="en-US" altLang="ja-JP" sz="2800" dirty="0">
              <a:solidFill>
                <a:srgbClr val="2B2B2B"/>
              </a:solidFill>
              <a:latin typeface="MS Mincho" panose="02020609040205080304" pitchFamily="49" charset="-128"/>
              <a:ea typeface="MS Mincho" panose="02020609040205080304" pitchFamily="49" charset="-128"/>
            </a:endParaRPr>
          </a:p>
          <a:p>
            <a:endParaRPr lang="en-US" altLang="ja-JP" sz="2800" b="0" i="0" dirty="0">
              <a:solidFill>
                <a:srgbClr val="2B2B2B"/>
              </a:solidFill>
              <a:effectLst/>
              <a:latin typeface="MS Mincho" panose="02020609040205080304" pitchFamily="49" charset="-128"/>
              <a:ea typeface="MS Mincho" panose="02020609040205080304" pitchFamily="49" charset="-128"/>
            </a:endParaRPr>
          </a:p>
          <a:p>
            <a:pPr marL="285750" indent="-285750">
              <a:buFont typeface="Wingdings" pitchFamily="2" charset="2"/>
              <a:buChar char="Ø"/>
            </a:pPr>
            <a:r>
              <a:rPr lang="ja-JP" altLang="en-US" sz="2800" b="0" i="0">
                <a:solidFill>
                  <a:srgbClr val="2B2B2B"/>
                </a:solidFill>
                <a:effectLst/>
                <a:latin typeface="MS Mincho" panose="02020609040205080304" pitchFamily="49" charset="-128"/>
                <a:ea typeface="MS Mincho" panose="02020609040205080304" pitchFamily="49" charset="-128"/>
              </a:rPr>
              <a:t>就業規則の規定の不備</a:t>
            </a:r>
            <a:endParaRPr lang="en-US" altLang="ja-JP" sz="2800" dirty="0">
              <a:solidFill>
                <a:srgbClr val="2B2B2B"/>
              </a:solidFill>
              <a:latin typeface="MS Mincho" panose="02020609040205080304" pitchFamily="49" charset="-128"/>
              <a:ea typeface="MS Mincho" panose="02020609040205080304" pitchFamily="49" charset="-128"/>
            </a:endParaRPr>
          </a:p>
          <a:p>
            <a:endParaRPr lang="en-US" altLang="ja-JP" sz="2800" b="0" i="0" dirty="0">
              <a:solidFill>
                <a:srgbClr val="2B2B2B"/>
              </a:solidFill>
              <a:effectLst/>
              <a:latin typeface="MS Mincho" panose="02020609040205080304" pitchFamily="49" charset="-128"/>
              <a:ea typeface="MS Mincho" panose="02020609040205080304" pitchFamily="49" charset="-128"/>
            </a:endParaRPr>
          </a:p>
          <a:p>
            <a:pPr marL="285750" indent="-285750">
              <a:buFont typeface="Wingdings" pitchFamily="2" charset="2"/>
              <a:buChar char="Ø"/>
            </a:pPr>
            <a:r>
              <a:rPr lang="ja-JP" altLang="en-US" sz="2800" b="0" i="0">
                <a:solidFill>
                  <a:srgbClr val="2B2B2B"/>
                </a:solidFill>
                <a:effectLst/>
                <a:latin typeface="MS Mincho" panose="02020609040205080304" pitchFamily="49" charset="-128"/>
                <a:ea typeface="MS Mincho" panose="02020609040205080304" pitchFamily="49" charset="-128"/>
              </a:rPr>
              <a:t>労使間のコミュニケーションの不足</a:t>
            </a:r>
            <a:endParaRPr lang="en-US" altLang="ja-JP" sz="2800" dirty="0">
              <a:solidFill>
                <a:srgbClr val="2B2B2B"/>
              </a:solidFill>
              <a:latin typeface="MS Mincho" panose="02020609040205080304" pitchFamily="49" charset="-128"/>
              <a:ea typeface="MS Mincho" panose="02020609040205080304" pitchFamily="49" charset="-128"/>
            </a:endParaRPr>
          </a:p>
          <a:p>
            <a:endParaRPr lang="en-US" altLang="ja-JP" sz="2800" b="0" i="0" dirty="0">
              <a:solidFill>
                <a:srgbClr val="2B2B2B"/>
              </a:solidFill>
              <a:effectLst/>
              <a:latin typeface="MS Mincho" panose="02020609040205080304" pitchFamily="49" charset="-128"/>
              <a:ea typeface="MS Mincho" panose="02020609040205080304" pitchFamily="49" charset="-128"/>
            </a:endParaRPr>
          </a:p>
        </p:txBody>
      </p:sp>
      <p:sp>
        <p:nvSpPr>
          <p:cNvPr id="4" name="TextBox 3">
            <a:extLst>
              <a:ext uri="{FF2B5EF4-FFF2-40B4-BE49-F238E27FC236}">
                <a16:creationId xmlns:a16="http://schemas.microsoft.com/office/drawing/2014/main" id="{4212D807-9BF5-184A-BC03-E346427BCCE7}"/>
              </a:ext>
            </a:extLst>
          </p:cNvPr>
          <p:cNvSpPr txBox="1"/>
          <p:nvPr/>
        </p:nvSpPr>
        <p:spPr>
          <a:xfrm>
            <a:off x="1042749" y="493716"/>
            <a:ext cx="8798442" cy="646331"/>
          </a:xfrm>
          <a:prstGeom prst="rect">
            <a:avLst/>
          </a:prstGeom>
          <a:noFill/>
        </p:spPr>
        <p:txBody>
          <a:bodyPr wrap="square" rtlCol="0">
            <a:spAutoFit/>
          </a:bodyPr>
          <a:lstStyle/>
          <a:p>
            <a:r>
              <a:rPr lang="en-JP" sz="3600" b="1" dirty="0">
                <a:solidFill>
                  <a:schemeClr val="tx1">
                    <a:lumMod val="65000"/>
                    <a:lumOff val="35000"/>
                  </a:schemeClr>
                </a:solidFill>
                <a:latin typeface="MS Mincho" panose="02020609040205080304" pitchFamily="49" charset="-128"/>
                <a:ea typeface="MS Mincho" panose="02020609040205080304" pitchFamily="49" charset="-128"/>
              </a:rPr>
              <a:t>労働紛争が発生する理由</a:t>
            </a:r>
          </a:p>
        </p:txBody>
      </p:sp>
    </p:spTree>
    <p:extLst>
      <p:ext uri="{BB962C8B-B14F-4D97-AF65-F5344CB8AC3E}">
        <p14:creationId xmlns:p14="http://schemas.microsoft.com/office/powerpoint/2010/main" val="3673511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E286B2B-D398-204E-BE81-1D7B8B40675A}"/>
              </a:ext>
            </a:extLst>
          </p:cNvPr>
          <p:cNvSpPr txBox="1"/>
          <p:nvPr/>
        </p:nvSpPr>
        <p:spPr>
          <a:xfrm>
            <a:off x="932503" y="255400"/>
            <a:ext cx="10699516" cy="584775"/>
          </a:xfrm>
          <a:prstGeom prst="rect">
            <a:avLst/>
          </a:prstGeom>
          <a:noFill/>
        </p:spPr>
        <p:txBody>
          <a:bodyPr wrap="square" lIns="91440" tIns="45720" rIns="91440" bIns="45720" rtlCol="0" anchor="t">
            <a:spAutoFit/>
          </a:bodyPr>
          <a:lstStyle/>
          <a:p>
            <a:r>
              <a:rPr lang="ja-JP" altLang="en-US" sz="3200" b="1">
                <a:solidFill>
                  <a:schemeClr val="accent2">
                    <a:lumMod val="50000"/>
                  </a:schemeClr>
                </a:solidFill>
                <a:latin typeface="Times New Roman" panose="02020603050405020304" pitchFamily="18" charset="0"/>
                <a:ea typeface="MS Mincho" panose="02020609040205080304" pitchFamily="49" charset="-128"/>
                <a:cs typeface="Times New Roman" panose="02020603050405020304" pitchFamily="18" charset="0"/>
              </a:rPr>
              <a:t>具体的な労働紛争予防策</a:t>
            </a:r>
            <a:endParaRPr lang="en-US" sz="3200" dirty="0">
              <a:solidFill>
                <a:schemeClr val="accent2">
                  <a:lumMod val="50000"/>
                </a:schemeClr>
              </a:solidFill>
              <a:effectLst/>
              <a:latin typeface="Times New Roman" panose="02020603050405020304" pitchFamily="18" charset="0"/>
              <a:ea typeface="MS Mincho" panose="02020609040205080304" pitchFamily="49" charset="-128"/>
              <a:cs typeface="Times New Roman" panose="02020603050405020304" pitchFamily="18" charset="0"/>
            </a:endParaRPr>
          </a:p>
        </p:txBody>
      </p:sp>
      <p:sp>
        <p:nvSpPr>
          <p:cNvPr id="3" name="TextBox 2">
            <a:extLst>
              <a:ext uri="{FF2B5EF4-FFF2-40B4-BE49-F238E27FC236}">
                <a16:creationId xmlns:a16="http://schemas.microsoft.com/office/drawing/2014/main" id="{EBE2ABDA-D3CC-2C43-A87B-4095291FB736}"/>
              </a:ext>
            </a:extLst>
          </p:cNvPr>
          <p:cNvSpPr txBox="1"/>
          <p:nvPr/>
        </p:nvSpPr>
        <p:spPr>
          <a:xfrm>
            <a:off x="746242" y="955883"/>
            <a:ext cx="10699516" cy="1077218"/>
          </a:xfrm>
          <a:prstGeom prst="rect">
            <a:avLst/>
          </a:prstGeom>
          <a:noFill/>
        </p:spPr>
        <p:txBody>
          <a:bodyPr wrap="square" lIns="91440" tIns="45720" rIns="91440" bIns="45720" rtlCol="0" anchor="t">
            <a:spAutoFit/>
          </a:bodyPr>
          <a:lstStyle/>
          <a:p>
            <a:r>
              <a:rPr lang="ja-JP" altLang="en-US" sz="3200" b="1">
                <a:solidFill>
                  <a:schemeClr val="accent2">
                    <a:lumMod val="50000"/>
                  </a:schemeClr>
                </a:solidFill>
                <a:effectLst/>
                <a:latin typeface="Times New Roman" panose="02020603050405020304" pitchFamily="18" charset="0"/>
                <a:ea typeface="MS Mincho" panose="02020609040205080304" pitchFamily="49" charset="-128"/>
                <a:cs typeface="Times New Roman" panose="02020603050405020304" pitchFamily="18" charset="0"/>
              </a:rPr>
              <a:t>（１）労働条件を確実に書面で明示する</a:t>
            </a:r>
            <a:endParaRPr lang="en-US" sz="3200" dirty="0">
              <a:solidFill>
                <a:schemeClr val="accent2">
                  <a:lumMod val="50000"/>
                </a:schemeClr>
              </a:solidFill>
              <a:effectLst/>
              <a:latin typeface="Times New Roman" panose="02020603050405020304" pitchFamily="18" charset="0"/>
              <a:ea typeface="MS Mincho" panose="02020609040205080304" pitchFamily="49" charset="-128"/>
              <a:cs typeface="Times New Roman" panose="02020603050405020304" pitchFamily="18" charset="0"/>
            </a:endParaRPr>
          </a:p>
          <a:p>
            <a:endParaRPr lang="en-US" sz="3200" b="1"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BE7F8CA1-8690-7E4A-8093-23F3E6F041FA}"/>
              </a:ext>
            </a:extLst>
          </p:cNvPr>
          <p:cNvSpPr txBox="1"/>
          <p:nvPr/>
        </p:nvSpPr>
        <p:spPr>
          <a:xfrm>
            <a:off x="932503" y="1769462"/>
            <a:ext cx="10699516" cy="707886"/>
          </a:xfrm>
          <a:prstGeom prst="rect">
            <a:avLst/>
          </a:prstGeom>
          <a:noFill/>
        </p:spPr>
        <p:txBody>
          <a:bodyPr wrap="square">
            <a:spAutoFit/>
          </a:bodyPr>
          <a:lstStyle/>
          <a:p>
            <a:pPr algn="just"/>
            <a:r>
              <a:rPr lang="ja-JP" altLang="en-US" sz="2000" b="0" i="0">
                <a:solidFill>
                  <a:srgbClr val="222222"/>
                </a:solidFill>
                <a:effectLst/>
                <a:latin typeface="MS Mincho" panose="02020609040205080304" pitchFamily="49" charset="-128"/>
                <a:ea typeface="MS Mincho" panose="02020609040205080304" pitchFamily="49" charset="-128"/>
              </a:rPr>
              <a:t>使用者は、労働契約の締結に際し、労働者に対して賃金、労働時間その他の労働条件を明示しなければない。</a:t>
            </a:r>
            <a:endParaRPr lang="en-JP" sz="2000" dirty="0">
              <a:latin typeface="MS Mincho" panose="02020609040205080304" pitchFamily="49" charset="-128"/>
              <a:ea typeface="MS Mincho" panose="02020609040205080304" pitchFamily="49" charset="-128"/>
            </a:endParaRPr>
          </a:p>
        </p:txBody>
      </p:sp>
      <p:sp>
        <p:nvSpPr>
          <p:cNvPr id="7" name="TextBox 6">
            <a:extLst>
              <a:ext uri="{FF2B5EF4-FFF2-40B4-BE49-F238E27FC236}">
                <a16:creationId xmlns:a16="http://schemas.microsoft.com/office/drawing/2014/main" id="{BD6A332E-2BE7-2E45-9F39-D45216AAD17E}"/>
              </a:ext>
            </a:extLst>
          </p:cNvPr>
          <p:cNvSpPr txBox="1"/>
          <p:nvPr/>
        </p:nvSpPr>
        <p:spPr>
          <a:xfrm>
            <a:off x="932503" y="2579695"/>
            <a:ext cx="11052668" cy="3970318"/>
          </a:xfrm>
          <a:prstGeom prst="rect">
            <a:avLst/>
          </a:prstGeom>
          <a:noFill/>
        </p:spPr>
        <p:txBody>
          <a:bodyPr wrap="square">
            <a:spAutoFit/>
          </a:bodyPr>
          <a:lstStyle/>
          <a:p>
            <a:r>
              <a:rPr lang="ja-JP" altLang="en-US" b="0" i="0">
                <a:solidFill>
                  <a:srgbClr val="222222"/>
                </a:solidFill>
                <a:effectLst/>
                <a:latin typeface="MS Mincho" panose="02020609040205080304" pitchFamily="49" charset="-128"/>
                <a:ea typeface="MS Mincho" panose="02020609040205080304" pitchFamily="49" charset="-128"/>
              </a:rPr>
              <a:t>①　労働契約の期間に関する事項</a:t>
            </a:r>
            <a:br>
              <a:rPr lang="ja-JP" altLang="en-US">
                <a:latin typeface="MS Mincho" panose="02020609040205080304" pitchFamily="49" charset="-128"/>
                <a:ea typeface="MS Mincho" panose="02020609040205080304" pitchFamily="49" charset="-128"/>
              </a:rPr>
            </a:br>
            <a:r>
              <a:rPr lang="ja-JP" altLang="en-US" b="0" i="0">
                <a:solidFill>
                  <a:srgbClr val="222222"/>
                </a:solidFill>
                <a:effectLst/>
                <a:latin typeface="MS Mincho" panose="02020609040205080304" pitchFamily="49" charset="-128"/>
                <a:ea typeface="MS Mincho" panose="02020609040205080304" pitchFamily="49" charset="-128"/>
              </a:rPr>
              <a:t>②　就業の場所及び従事すべき業務に関する事項</a:t>
            </a:r>
            <a:br>
              <a:rPr lang="ja-JP" altLang="en-US">
                <a:latin typeface="MS Mincho" panose="02020609040205080304" pitchFamily="49" charset="-128"/>
                <a:ea typeface="MS Mincho" panose="02020609040205080304" pitchFamily="49" charset="-128"/>
              </a:rPr>
            </a:br>
            <a:r>
              <a:rPr lang="ja-JP" altLang="en-US" b="0" i="0">
                <a:solidFill>
                  <a:srgbClr val="222222"/>
                </a:solidFill>
                <a:effectLst/>
                <a:latin typeface="MS Mincho" panose="02020609040205080304" pitchFamily="49" charset="-128"/>
                <a:ea typeface="MS Mincho" panose="02020609040205080304" pitchFamily="49" charset="-128"/>
              </a:rPr>
              <a:t>③　始業及び終業の時刻、所定労働時間を超える労働の有無、休憩時間、休日、休暇並びに労働者を二組以上に分けて就業させる場合における就業時転換に関する事項</a:t>
            </a:r>
            <a:br>
              <a:rPr lang="ja-JP" altLang="en-US">
                <a:latin typeface="MS Mincho" panose="02020609040205080304" pitchFamily="49" charset="-128"/>
                <a:ea typeface="MS Mincho" panose="02020609040205080304" pitchFamily="49" charset="-128"/>
              </a:rPr>
            </a:br>
            <a:r>
              <a:rPr lang="ja-JP" altLang="en-US" b="0" i="0">
                <a:solidFill>
                  <a:srgbClr val="222222"/>
                </a:solidFill>
                <a:effectLst/>
                <a:latin typeface="MS Mincho" panose="02020609040205080304" pitchFamily="49" charset="-128"/>
                <a:ea typeface="MS Mincho" panose="02020609040205080304" pitchFamily="49" charset="-128"/>
              </a:rPr>
              <a:t>④　賃金（退職手当及び第</a:t>
            </a:r>
            <a:r>
              <a:rPr lang="en-US" altLang="ja-JP" b="0" i="0" dirty="0">
                <a:solidFill>
                  <a:srgbClr val="222222"/>
                </a:solidFill>
                <a:effectLst/>
                <a:latin typeface="MS Mincho" panose="02020609040205080304" pitchFamily="49" charset="-128"/>
                <a:ea typeface="MS Mincho" panose="02020609040205080304" pitchFamily="49" charset="-128"/>
              </a:rPr>
              <a:t>5</a:t>
            </a:r>
            <a:r>
              <a:rPr lang="ja-JP" altLang="en-US" b="0" i="0">
                <a:solidFill>
                  <a:srgbClr val="222222"/>
                </a:solidFill>
                <a:effectLst/>
                <a:latin typeface="MS Mincho" panose="02020609040205080304" pitchFamily="49" charset="-128"/>
                <a:ea typeface="MS Mincho" panose="02020609040205080304" pitchFamily="49" charset="-128"/>
              </a:rPr>
              <a:t>号に規定する賃金を除く。以下この号において同じ。）の決定、計算及び支払の方法、賃金の締切り及び支払の時期並びに昇給に関する事項</a:t>
            </a:r>
            <a:br>
              <a:rPr lang="ja-JP" altLang="en-US">
                <a:latin typeface="MS Mincho" panose="02020609040205080304" pitchFamily="49" charset="-128"/>
                <a:ea typeface="MS Mincho" panose="02020609040205080304" pitchFamily="49" charset="-128"/>
              </a:rPr>
            </a:br>
            <a:r>
              <a:rPr lang="ja-JP" altLang="en-US" b="0" i="0">
                <a:solidFill>
                  <a:srgbClr val="222222"/>
                </a:solidFill>
                <a:effectLst/>
                <a:latin typeface="MS Mincho" panose="02020609040205080304" pitchFamily="49" charset="-128"/>
                <a:ea typeface="MS Mincho" panose="02020609040205080304" pitchFamily="49" charset="-128"/>
              </a:rPr>
              <a:t>⑤　退職に関する事項（解雇の事由を含む。）</a:t>
            </a:r>
            <a:br>
              <a:rPr lang="ja-JP" altLang="en-US">
                <a:latin typeface="MS Mincho" panose="02020609040205080304" pitchFamily="49" charset="-128"/>
                <a:ea typeface="MS Mincho" panose="02020609040205080304" pitchFamily="49" charset="-128"/>
              </a:rPr>
            </a:br>
            <a:r>
              <a:rPr lang="ja-JP" altLang="en-US" b="0" i="0">
                <a:solidFill>
                  <a:srgbClr val="222222"/>
                </a:solidFill>
                <a:effectLst/>
                <a:latin typeface="MS Mincho" panose="02020609040205080304" pitchFamily="49" charset="-128"/>
                <a:ea typeface="MS Mincho" panose="02020609040205080304" pitchFamily="49" charset="-128"/>
              </a:rPr>
              <a:t>⑥　退職手当の定めが適用される労働者の範囲、退職手当の決定、計算及び支払の方法並びに退職手当の支払の時期に関する事項</a:t>
            </a:r>
            <a:br>
              <a:rPr lang="ja-JP" altLang="en-US">
                <a:latin typeface="MS Mincho" panose="02020609040205080304" pitchFamily="49" charset="-128"/>
                <a:ea typeface="MS Mincho" panose="02020609040205080304" pitchFamily="49" charset="-128"/>
              </a:rPr>
            </a:br>
            <a:r>
              <a:rPr lang="ja-JP" altLang="en-US" b="0" i="0">
                <a:solidFill>
                  <a:srgbClr val="222222"/>
                </a:solidFill>
                <a:effectLst/>
                <a:latin typeface="MS Mincho" panose="02020609040205080304" pitchFamily="49" charset="-128"/>
                <a:ea typeface="MS Mincho" panose="02020609040205080304" pitchFamily="49" charset="-128"/>
              </a:rPr>
              <a:t>⑦　</a:t>
            </a:r>
            <a:r>
              <a:rPr lang="ja-JP" altLang="en-US">
                <a:solidFill>
                  <a:srgbClr val="222222"/>
                </a:solidFill>
                <a:latin typeface="MS Mincho" panose="02020609040205080304" pitchFamily="49" charset="-128"/>
                <a:ea typeface="MS Mincho" panose="02020609040205080304" pitchFamily="49" charset="-128"/>
              </a:rPr>
              <a:t>安全及び衛生に関する事項</a:t>
            </a:r>
            <a:br>
              <a:rPr lang="ja-JP" altLang="en-US">
                <a:latin typeface="MS Mincho" panose="02020609040205080304" pitchFamily="49" charset="-128"/>
                <a:ea typeface="MS Mincho" panose="02020609040205080304" pitchFamily="49" charset="-128"/>
              </a:rPr>
            </a:br>
            <a:r>
              <a:rPr lang="ja-JP" altLang="en-US" b="0" i="0">
                <a:solidFill>
                  <a:srgbClr val="222222"/>
                </a:solidFill>
                <a:effectLst/>
                <a:latin typeface="MS Mincho" panose="02020609040205080304" pitchFamily="49" charset="-128"/>
                <a:ea typeface="MS Mincho" panose="02020609040205080304" pitchFamily="49" charset="-128"/>
              </a:rPr>
              <a:t>⑧　</a:t>
            </a:r>
            <a:r>
              <a:rPr lang="ja-JP" altLang="en-US">
                <a:solidFill>
                  <a:srgbClr val="222222"/>
                </a:solidFill>
                <a:latin typeface="MS Mincho" panose="02020609040205080304" pitchFamily="49" charset="-128"/>
                <a:ea typeface="MS Mincho" panose="02020609040205080304" pitchFamily="49" charset="-128"/>
              </a:rPr>
              <a:t>職業訓練に関する事項</a:t>
            </a:r>
            <a:br>
              <a:rPr lang="ja-JP" altLang="en-US">
                <a:latin typeface="MS Mincho" panose="02020609040205080304" pitchFamily="49" charset="-128"/>
                <a:ea typeface="MS Mincho" panose="02020609040205080304" pitchFamily="49" charset="-128"/>
              </a:rPr>
            </a:br>
            <a:r>
              <a:rPr lang="ja-JP" altLang="en-US" b="0" i="0">
                <a:solidFill>
                  <a:srgbClr val="222222"/>
                </a:solidFill>
                <a:effectLst/>
                <a:latin typeface="MS Mincho" panose="02020609040205080304" pitchFamily="49" charset="-128"/>
                <a:ea typeface="MS Mincho" panose="02020609040205080304" pitchFamily="49" charset="-128"/>
              </a:rPr>
              <a:t>⑨　</a:t>
            </a:r>
            <a:r>
              <a:rPr lang="ja-JP" altLang="en-US">
                <a:solidFill>
                  <a:srgbClr val="222222"/>
                </a:solidFill>
                <a:latin typeface="MS Mincho" panose="02020609040205080304" pitchFamily="49" charset="-128"/>
                <a:ea typeface="MS Mincho" panose="02020609040205080304" pitchFamily="49" charset="-128"/>
              </a:rPr>
              <a:t>災害補償及び業務外の傷病扶助に関する事項</a:t>
            </a:r>
            <a:br>
              <a:rPr lang="ja-JP" altLang="en-US">
                <a:latin typeface="MS Mincho" panose="02020609040205080304" pitchFamily="49" charset="-128"/>
                <a:ea typeface="MS Mincho" panose="02020609040205080304" pitchFamily="49" charset="-128"/>
              </a:rPr>
            </a:br>
            <a:r>
              <a:rPr lang="ja-JP" altLang="en-US" b="0" i="0">
                <a:solidFill>
                  <a:srgbClr val="222222"/>
                </a:solidFill>
                <a:effectLst/>
                <a:latin typeface="MS Mincho" panose="02020609040205080304" pitchFamily="49" charset="-128"/>
                <a:ea typeface="MS Mincho" panose="02020609040205080304" pitchFamily="49" charset="-128"/>
              </a:rPr>
              <a:t>⑩　</a:t>
            </a:r>
            <a:r>
              <a:rPr lang="ja-JP" altLang="en-US">
                <a:solidFill>
                  <a:srgbClr val="222222"/>
                </a:solidFill>
                <a:latin typeface="MS Mincho" panose="02020609040205080304" pitchFamily="49" charset="-128"/>
                <a:ea typeface="MS Mincho" panose="02020609040205080304" pitchFamily="49" charset="-128"/>
              </a:rPr>
              <a:t>表彰及び制裁に関する事項</a:t>
            </a:r>
            <a:br>
              <a:rPr lang="ja-JP" altLang="en-US">
                <a:latin typeface="MS Mincho" panose="02020609040205080304" pitchFamily="49" charset="-128"/>
                <a:ea typeface="MS Mincho" panose="02020609040205080304" pitchFamily="49" charset="-128"/>
              </a:rPr>
            </a:br>
            <a:r>
              <a:rPr lang="ja-JP" altLang="en-US" b="0" i="0">
                <a:solidFill>
                  <a:srgbClr val="222222"/>
                </a:solidFill>
                <a:effectLst/>
                <a:latin typeface="MS Mincho" panose="02020609040205080304" pitchFamily="49" charset="-128"/>
                <a:ea typeface="MS Mincho" panose="02020609040205080304" pitchFamily="49" charset="-128"/>
              </a:rPr>
              <a:t>⑪　</a:t>
            </a:r>
            <a:r>
              <a:rPr lang="ja-JP" altLang="en-US">
                <a:solidFill>
                  <a:srgbClr val="222222"/>
                </a:solidFill>
                <a:latin typeface="MS Mincho" panose="02020609040205080304" pitchFamily="49" charset="-128"/>
                <a:ea typeface="MS Mincho" panose="02020609040205080304" pitchFamily="49" charset="-128"/>
              </a:rPr>
              <a:t>休職に関する事項</a:t>
            </a:r>
            <a:endParaRPr lang="en-JP" dirty="0">
              <a:latin typeface="MS Mincho" panose="02020609040205080304" pitchFamily="49" charset="-128"/>
              <a:ea typeface="MS Mincho" panose="02020609040205080304" pitchFamily="49" charset="-128"/>
            </a:endParaRPr>
          </a:p>
        </p:txBody>
      </p:sp>
    </p:spTree>
    <p:extLst>
      <p:ext uri="{BB962C8B-B14F-4D97-AF65-F5344CB8AC3E}">
        <p14:creationId xmlns:p14="http://schemas.microsoft.com/office/powerpoint/2010/main" val="2627358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E0236BD-B342-CE40-98EB-47287380213E}"/>
              </a:ext>
            </a:extLst>
          </p:cNvPr>
          <p:cNvSpPr txBox="1"/>
          <p:nvPr/>
        </p:nvSpPr>
        <p:spPr>
          <a:xfrm>
            <a:off x="746242" y="328126"/>
            <a:ext cx="7238429" cy="584775"/>
          </a:xfrm>
          <a:prstGeom prst="rect">
            <a:avLst/>
          </a:prstGeom>
          <a:noFill/>
        </p:spPr>
        <p:txBody>
          <a:bodyPr wrap="square" lIns="91440" tIns="45720" rIns="91440" bIns="45720" rtlCol="0" anchor="t">
            <a:spAutoFit/>
          </a:bodyPr>
          <a:lstStyle/>
          <a:p>
            <a:r>
              <a:rPr lang="ja-JP" altLang="en-US" sz="3200" b="1">
                <a:solidFill>
                  <a:schemeClr val="accent2">
                    <a:lumMod val="50000"/>
                  </a:schemeClr>
                </a:solidFill>
                <a:effectLst/>
                <a:latin typeface="MS Mincho" panose="02020609040205080304" pitchFamily="49" charset="-128"/>
                <a:ea typeface="MS Mincho" panose="02020609040205080304" pitchFamily="49" charset="-128"/>
                <a:cs typeface="Times New Roman" panose="02020603050405020304" pitchFamily="18" charset="0"/>
              </a:rPr>
              <a:t>（</a:t>
            </a:r>
            <a:r>
              <a:rPr lang="en-US" altLang="ja-JP" sz="3200" b="1" dirty="0">
                <a:solidFill>
                  <a:schemeClr val="accent2">
                    <a:lumMod val="50000"/>
                  </a:schemeClr>
                </a:solidFill>
                <a:effectLst/>
                <a:latin typeface="MS Mincho" panose="02020609040205080304" pitchFamily="49" charset="-128"/>
                <a:ea typeface="MS Mincho" panose="02020609040205080304" pitchFamily="49" charset="-128"/>
                <a:cs typeface="Times New Roman" panose="02020603050405020304" pitchFamily="18" charset="0"/>
              </a:rPr>
              <a:t>2</a:t>
            </a:r>
            <a:r>
              <a:rPr lang="ja-JP" altLang="en-US" sz="3200" b="1">
                <a:solidFill>
                  <a:schemeClr val="accent2">
                    <a:lumMod val="50000"/>
                  </a:schemeClr>
                </a:solidFill>
                <a:effectLst/>
                <a:latin typeface="MS Mincho" panose="02020609040205080304" pitchFamily="49" charset="-128"/>
                <a:ea typeface="MS Mincho" panose="02020609040205080304" pitchFamily="49" charset="-128"/>
                <a:cs typeface="Times New Roman" panose="02020603050405020304" pitchFamily="18" charset="0"/>
              </a:rPr>
              <a:t>）就業規則の内容を紹介する</a:t>
            </a:r>
            <a:endParaRPr lang="en-US" altLang="ja-JP" sz="3200" b="1" dirty="0">
              <a:solidFill>
                <a:schemeClr val="accent2">
                  <a:lumMod val="50000"/>
                </a:schemeClr>
              </a:solidFill>
              <a:effectLst/>
              <a:latin typeface="MS Mincho" panose="02020609040205080304" pitchFamily="49" charset="-128"/>
              <a:ea typeface="MS Mincho" panose="02020609040205080304" pitchFamily="49" charset="-128"/>
              <a:cs typeface="Times New Roman" panose="02020603050405020304" pitchFamily="18" charset="0"/>
            </a:endParaRPr>
          </a:p>
        </p:txBody>
      </p:sp>
      <p:sp>
        <p:nvSpPr>
          <p:cNvPr id="4" name="TextBox 3">
            <a:extLst>
              <a:ext uri="{FF2B5EF4-FFF2-40B4-BE49-F238E27FC236}">
                <a16:creationId xmlns:a16="http://schemas.microsoft.com/office/drawing/2014/main" id="{CB7ADC76-31F7-4546-8E99-E42FD934DA00}"/>
              </a:ext>
            </a:extLst>
          </p:cNvPr>
          <p:cNvSpPr txBox="1"/>
          <p:nvPr/>
        </p:nvSpPr>
        <p:spPr>
          <a:xfrm>
            <a:off x="1104983" y="1320360"/>
            <a:ext cx="7108287" cy="954941"/>
          </a:xfrm>
          <a:prstGeom prst="rect">
            <a:avLst/>
          </a:prstGeom>
          <a:noFill/>
        </p:spPr>
        <p:txBody>
          <a:bodyPr wrap="square" lIns="91440" tIns="45720" rIns="91440" bIns="45720" anchor="t">
            <a:spAutoFit/>
          </a:bodyPr>
          <a:lstStyle/>
          <a:p>
            <a:pPr algn="just">
              <a:lnSpc>
                <a:spcPct val="107000"/>
              </a:lnSpc>
              <a:spcAft>
                <a:spcPts val="800"/>
              </a:spcAft>
            </a:pPr>
            <a:r>
              <a:rPr lang="zh-CN" altLang="en-US" sz="2400" b="1" dirty="0">
                <a:latin typeface="MS Mincho" panose="02020609040205080304" pitchFamily="49" charset="-128"/>
                <a:ea typeface="MS Mincho" panose="02020609040205080304" pitchFamily="49" charset="-128"/>
                <a:cs typeface="+mn-lt"/>
              </a:rPr>
              <a:t>社内規定</a:t>
            </a:r>
            <a:r>
              <a:rPr lang="ja-JP" altLang="en-US" sz="2400" b="1">
                <a:latin typeface="MS Mincho" panose="02020609040205080304" pitchFamily="49" charset="-128"/>
                <a:ea typeface="MS Mincho" panose="02020609040205080304" pitchFamily="49" charset="-128"/>
                <a:cs typeface="+mn-lt"/>
              </a:rPr>
              <a:t>の</a:t>
            </a:r>
            <a:r>
              <a:rPr lang="zh-CN" altLang="en-US" sz="2400" b="1" dirty="0">
                <a:latin typeface="MS Mincho" panose="02020609040205080304" pitchFamily="49" charset="-128"/>
                <a:ea typeface="MS Mincho" panose="02020609040205080304" pitchFamily="49" charset="-128"/>
                <a:cs typeface="+mn-lt"/>
              </a:rPr>
              <a:t>紹介義務</a:t>
            </a:r>
            <a:r>
              <a:rPr lang="zh-CN" altLang="en-US" sz="2400" b="1" dirty="0">
                <a:latin typeface="MS Mincho" panose="02020609040205080304" pitchFamily="49" charset="-128"/>
                <a:ea typeface="MS Mincho" panose="02020609040205080304" pitchFamily="49" charset="-128"/>
                <a:cs typeface="Times New Roman"/>
              </a:rPr>
              <a:t>　</a:t>
            </a:r>
            <a:endParaRPr lang="en-US" altLang="zh-CN" sz="2400" b="1" dirty="0">
              <a:latin typeface="MS Mincho" panose="02020609040205080304" pitchFamily="49" charset="-128"/>
              <a:ea typeface="MS Mincho" panose="02020609040205080304" pitchFamily="49" charset="-128"/>
              <a:cs typeface="Times New Roman"/>
            </a:endParaRPr>
          </a:p>
          <a:p>
            <a:pPr algn="just">
              <a:lnSpc>
                <a:spcPct val="107000"/>
              </a:lnSpc>
              <a:spcAft>
                <a:spcPts val="800"/>
              </a:spcAft>
            </a:pPr>
            <a:r>
              <a:rPr lang="mn-MN" sz="2400" b="1" dirty="0">
                <a:solidFill>
                  <a:srgbClr val="C00000"/>
                </a:solidFill>
                <a:latin typeface="MS Mincho" panose="02020609040205080304" pitchFamily="49" charset="-128"/>
                <a:ea typeface="MS Mincho" panose="02020609040205080304" pitchFamily="49" charset="-128"/>
                <a:cs typeface="Times New Roman"/>
              </a:rPr>
              <a:t>/</a:t>
            </a:r>
            <a:r>
              <a:rPr lang="en-US" sz="2400" b="1" dirty="0" err="1">
                <a:solidFill>
                  <a:srgbClr val="C00000"/>
                </a:solidFill>
                <a:latin typeface="MS Mincho" panose="02020609040205080304" pitchFamily="49" charset="-128"/>
                <a:ea typeface="MS Mincho" panose="02020609040205080304" pitchFamily="49" charset="-128"/>
                <a:cs typeface="Times New Roman" panose="02020603050405020304" pitchFamily="18" charset="0"/>
              </a:rPr>
              <a:t>モンゴル労</a:t>
            </a:r>
            <a:r>
              <a:rPr lang="ja-JP" altLang="en-US" sz="2400" b="1">
                <a:solidFill>
                  <a:srgbClr val="C00000"/>
                </a:solidFill>
                <a:latin typeface="MS Mincho" panose="02020609040205080304" pitchFamily="49" charset="-128"/>
                <a:ea typeface="MS Mincho" panose="02020609040205080304" pitchFamily="49" charset="-128"/>
              </a:rPr>
              <a:t>働法改訂版</a:t>
            </a:r>
            <a:r>
              <a:rPr lang="ja-JP" altLang="mn-MN" sz="2400" b="1">
                <a:solidFill>
                  <a:srgbClr val="C00000"/>
                </a:solidFill>
                <a:latin typeface="MS Mincho" panose="02020609040205080304" pitchFamily="49" charset="-128"/>
                <a:ea typeface="MS Mincho" panose="02020609040205080304" pitchFamily="49" charset="-128"/>
                <a:cs typeface="Times New Roman"/>
              </a:rPr>
              <a:t>第</a:t>
            </a:r>
            <a:r>
              <a:rPr lang="mn-MN" sz="2400" b="1" dirty="0">
                <a:solidFill>
                  <a:srgbClr val="C00000"/>
                </a:solidFill>
                <a:latin typeface="MS Mincho" panose="02020609040205080304" pitchFamily="49" charset="-128"/>
                <a:ea typeface="MS Mincho" panose="02020609040205080304" pitchFamily="49" charset="-128"/>
                <a:cs typeface="Times New Roman"/>
              </a:rPr>
              <a:t>122</a:t>
            </a:r>
            <a:r>
              <a:rPr lang="ja-JP" altLang="mn-MN" sz="2400" b="1">
                <a:solidFill>
                  <a:srgbClr val="C00000"/>
                </a:solidFill>
                <a:latin typeface="MS Mincho" panose="02020609040205080304" pitchFamily="49" charset="-128"/>
                <a:ea typeface="MS Mincho" panose="02020609040205080304" pitchFamily="49" charset="-128"/>
                <a:cs typeface="Times New Roman"/>
              </a:rPr>
              <a:t>条</a:t>
            </a:r>
            <a:r>
              <a:rPr lang="mn-MN" sz="2400" b="1" dirty="0">
                <a:solidFill>
                  <a:srgbClr val="C00000"/>
                </a:solidFill>
                <a:latin typeface="MS Mincho" panose="02020609040205080304" pitchFamily="49" charset="-128"/>
                <a:ea typeface="MS Mincho" panose="02020609040205080304" pitchFamily="49" charset="-128"/>
                <a:cs typeface="Times New Roman"/>
              </a:rPr>
              <a:t>1</a:t>
            </a:r>
            <a:r>
              <a:rPr lang="ja-JP" altLang="mn-MN" sz="2400" b="1">
                <a:solidFill>
                  <a:srgbClr val="C00000"/>
                </a:solidFill>
                <a:latin typeface="MS Mincho" panose="02020609040205080304" pitchFamily="49" charset="-128"/>
                <a:ea typeface="MS Mincho" panose="02020609040205080304" pitchFamily="49" charset="-128"/>
                <a:cs typeface="Times New Roman"/>
              </a:rPr>
              <a:t>項</a:t>
            </a:r>
            <a:r>
              <a:rPr lang="mn-MN" sz="2400" b="1" dirty="0">
                <a:solidFill>
                  <a:srgbClr val="C00000"/>
                </a:solidFill>
                <a:latin typeface="MS Mincho" panose="02020609040205080304" pitchFamily="49" charset="-128"/>
                <a:ea typeface="MS Mincho" panose="02020609040205080304" pitchFamily="49" charset="-128"/>
                <a:cs typeface="Times New Roman"/>
              </a:rPr>
              <a:t>-122</a:t>
            </a:r>
            <a:r>
              <a:rPr lang="ja-JP" altLang="mn-MN" sz="2400" b="1">
                <a:solidFill>
                  <a:srgbClr val="C00000"/>
                </a:solidFill>
                <a:latin typeface="MS Mincho" panose="02020609040205080304" pitchFamily="49" charset="-128"/>
                <a:ea typeface="MS Mincho" panose="02020609040205080304" pitchFamily="49" charset="-128"/>
                <a:cs typeface="Times New Roman"/>
              </a:rPr>
              <a:t>条</a:t>
            </a:r>
            <a:r>
              <a:rPr lang="mn-MN" sz="2400" b="1" dirty="0">
                <a:solidFill>
                  <a:srgbClr val="C00000"/>
                </a:solidFill>
                <a:latin typeface="MS Mincho" panose="02020609040205080304" pitchFamily="49" charset="-128"/>
                <a:ea typeface="MS Mincho" panose="02020609040205080304" pitchFamily="49" charset="-128"/>
                <a:cs typeface="Times New Roman"/>
              </a:rPr>
              <a:t>2</a:t>
            </a:r>
            <a:r>
              <a:rPr lang="ja-JP" altLang="mn-MN" sz="2400" b="1">
                <a:solidFill>
                  <a:srgbClr val="C00000"/>
                </a:solidFill>
                <a:latin typeface="MS Mincho" panose="02020609040205080304" pitchFamily="49" charset="-128"/>
                <a:ea typeface="MS Mincho" panose="02020609040205080304" pitchFamily="49" charset="-128"/>
                <a:cs typeface="Times New Roman"/>
              </a:rPr>
              <a:t>項</a:t>
            </a:r>
            <a:r>
              <a:rPr lang="mn-MN" sz="2400" b="1" dirty="0">
                <a:solidFill>
                  <a:srgbClr val="C00000"/>
                </a:solidFill>
                <a:effectLst/>
                <a:latin typeface="MS Mincho" panose="02020609040205080304" pitchFamily="49" charset="-128"/>
                <a:ea typeface="MS Mincho" panose="02020609040205080304" pitchFamily="49" charset="-128"/>
                <a:cs typeface="Times New Roman"/>
              </a:rPr>
              <a:t>/</a:t>
            </a:r>
          </a:p>
        </p:txBody>
      </p:sp>
      <p:sp>
        <p:nvSpPr>
          <p:cNvPr id="5" name="TextBox 4">
            <a:extLst>
              <a:ext uri="{FF2B5EF4-FFF2-40B4-BE49-F238E27FC236}">
                <a16:creationId xmlns:a16="http://schemas.microsoft.com/office/drawing/2014/main" id="{2DFFD47C-9DBE-8746-9BB3-4E094A42B463}"/>
              </a:ext>
            </a:extLst>
          </p:cNvPr>
          <p:cNvSpPr txBox="1"/>
          <p:nvPr/>
        </p:nvSpPr>
        <p:spPr>
          <a:xfrm>
            <a:off x="1104983" y="2438684"/>
            <a:ext cx="7353217" cy="1200329"/>
          </a:xfrm>
          <a:prstGeom prst="rect">
            <a:avLst/>
          </a:prstGeom>
          <a:noFill/>
        </p:spPr>
        <p:txBody>
          <a:bodyPr wrap="square" lIns="91440" tIns="45720" rIns="91440" bIns="45720" anchor="t">
            <a:spAutoFit/>
          </a:bodyPr>
          <a:lstStyle/>
          <a:p>
            <a:pPr marR="0" algn="just">
              <a:spcBef>
                <a:spcPts val="0"/>
              </a:spcBef>
              <a:spcAft>
                <a:spcPts val="800"/>
              </a:spcAft>
            </a:pPr>
            <a:r>
              <a:rPr lang="ja-JP" sz="2400">
                <a:latin typeface="MS Mincho" panose="02020609040205080304" pitchFamily="49" charset="-128"/>
                <a:ea typeface="MS Mincho" panose="02020609040205080304" pitchFamily="49" charset="-128"/>
                <a:cs typeface="+mn-lt"/>
              </a:rPr>
              <a:t>使用者は、労働者代表の提案を考慮し</a:t>
            </a:r>
            <a:r>
              <a:rPr lang="ja-JP" altLang="en-US" sz="2400">
                <a:latin typeface="MS Mincho" panose="02020609040205080304" pitchFamily="49" charset="-128"/>
                <a:ea typeface="MS Mincho" panose="02020609040205080304" pitchFamily="49" charset="-128"/>
                <a:cs typeface="+mn-lt"/>
              </a:rPr>
              <a:t>、</a:t>
            </a:r>
            <a:r>
              <a:rPr lang="ja-JP" sz="2400">
                <a:latin typeface="MS Mincho" panose="02020609040205080304" pitchFamily="49" charset="-128"/>
                <a:ea typeface="MS Mincho" panose="02020609040205080304" pitchFamily="49" charset="-128"/>
                <a:cs typeface="+mn-lt"/>
              </a:rPr>
              <a:t>社内規定を制定する</a:t>
            </a:r>
            <a:r>
              <a:rPr lang="ja-JP" altLang="en-US" sz="2400">
                <a:latin typeface="MS Mincho" panose="02020609040205080304" pitchFamily="49" charset="-128"/>
                <a:ea typeface="MS Mincho" panose="02020609040205080304" pitchFamily="49" charset="-128"/>
                <a:cs typeface="+mn-lt"/>
              </a:rPr>
              <a:t>。</a:t>
            </a:r>
            <a:r>
              <a:rPr lang="ja-JP" sz="2400">
                <a:latin typeface="MS Mincho" panose="02020609040205080304" pitchFamily="49" charset="-128"/>
                <a:ea typeface="MS Mincho" panose="02020609040205080304" pitchFamily="49" charset="-128"/>
                <a:cs typeface="+mn-lt"/>
              </a:rPr>
              <a:t>また、新社内規制または社内規定改正を全労働者に紹介し、掲示板に公開する義務を負う。</a:t>
            </a:r>
            <a:endParaRPr lang="en-US" sz="2400" dirty="0">
              <a:latin typeface="MS Mincho" panose="02020609040205080304" pitchFamily="49" charset="-128"/>
              <a:ea typeface="MS Mincho" panose="02020609040205080304" pitchFamily="49" charset="-128"/>
              <a:cs typeface="+mn-lt"/>
            </a:endParaRPr>
          </a:p>
        </p:txBody>
      </p:sp>
      <p:pic>
        <p:nvPicPr>
          <p:cNvPr id="6" name="Picture 5">
            <a:extLst>
              <a:ext uri="{FF2B5EF4-FFF2-40B4-BE49-F238E27FC236}">
                <a16:creationId xmlns:a16="http://schemas.microsoft.com/office/drawing/2014/main" id="{A6637415-5ADD-1E4B-A7FB-B4F5E5B05AED}"/>
              </a:ext>
            </a:extLst>
          </p:cNvPr>
          <p:cNvPicPr>
            <a:picLocks noChangeAspect="1"/>
          </p:cNvPicPr>
          <p:nvPr/>
        </p:nvPicPr>
        <p:blipFill rotWithShape="1">
          <a:blip r:embed="rId2"/>
          <a:srcRect t="2023" b="3976"/>
          <a:stretch/>
        </p:blipFill>
        <p:spPr>
          <a:xfrm>
            <a:off x="9226463" y="175554"/>
            <a:ext cx="2562765" cy="2409041"/>
          </a:xfrm>
          <a:prstGeom prst="rect">
            <a:avLst/>
          </a:prstGeom>
        </p:spPr>
      </p:pic>
      <p:sp>
        <p:nvSpPr>
          <p:cNvPr id="8" name="TextBox 7">
            <a:extLst>
              <a:ext uri="{FF2B5EF4-FFF2-40B4-BE49-F238E27FC236}">
                <a16:creationId xmlns:a16="http://schemas.microsoft.com/office/drawing/2014/main" id="{C5466473-5872-2F4D-82DC-22A05C3FB009}"/>
              </a:ext>
            </a:extLst>
          </p:cNvPr>
          <p:cNvSpPr txBox="1"/>
          <p:nvPr/>
        </p:nvSpPr>
        <p:spPr>
          <a:xfrm>
            <a:off x="1138126" y="4874221"/>
            <a:ext cx="10651102" cy="1015663"/>
          </a:xfrm>
          <a:prstGeom prst="rect">
            <a:avLst/>
          </a:prstGeom>
          <a:noFill/>
        </p:spPr>
        <p:txBody>
          <a:bodyPr wrap="square">
            <a:spAutoFit/>
          </a:bodyPr>
          <a:lstStyle/>
          <a:p>
            <a:r>
              <a:rPr lang="ja-JP" altLang="en-US" sz="2000" b="0" i="0">
                <a:solidFill>
                  <a:srgbClr val="222222"/>
                </a:solidFill>
                <a:effectLst/>
                <a:latin typeface="MS Mincho" panose="02020609040205080304" pitchFamily="49" charset="-128"/>
                <a:ea typeface="MS Mincho" panose="02020609040205080304" pitchFamily="49" charset="-128"/>
              </a:rPr>
              <a:t>就業規則を作成していても、日常的な労務管理の中では、就業規則に定めのない事案も出てくる</a:t>
            </a:r>
            <a:r>
              <a:rPr lang="ja-JP" altLang="en-US" sz="2000">
                <a:solidFill>
                  <a:srgbClr val="222222"/>
                </a:solidFill>
                <a:latin typeface="MS Mincho" panose="02020609040205080304" pitchFamily="49" charset="-128"/>
                <a:ea typeface="MS Mincho" panose="02020609040205080304" pitchFamily="49" charset="-128"/>
              </a:rPr>
              <a:t>可能性がある</a:t>
            </a:r>
            <a:r>
              <a:rPr lang="ja-JP" altLang="en-US" sz="2000" b="0" i="0">
                <a:solidFill>
                  <a:srgbClr val="222222"/>
                </a:solidFill>
                <a:effectLst/>
                <a:latin typeface="MS Mincho" panose="02020609040205080304" pitchFamily="49" charset="-128"/>
                <a:ea typeface="MS Mincho" panose="02020609040205080304" pitchFamily="49" charset="-128"/>
              </a:rPr>
              <a:t>。そのような想定外の事案に対して、どのように就業規則を解釈し適用していくのか、その運用が非常に重要</a:t>
            </a:r>
            <a:r>
              <a:rPr lang="ja-JP" altLang="en-US" sz="2000">
                <a:solidFill>
                  <a:srgbClr val="222222"/>
                </a:solidFill>
                <a:latin typeface="MS Mincho" panose="02020609040205080304" pitchFamily="49" charset="-128"/>
                <a:ea typeface="MS Mincho" panose="02020609040205080304" pitchFamily="49" charset="-128"/>
              </a:rPr>
              <a:t>である</a:t>
            </a:r>
            <a:r>
              <a:rPr lang="ja-JP" altLang="en-US" sz="2000" b="0" i="0">
                <a:solidFill>
                  <a:srgbClr val="222222"/>
                </a:solidFill>
                <a:effectLst/>
                <a:latin typeface="MS Mincho" panose="02020609040205080304" pitchFamily="49" charset="-128"/>
                <a:ea typeface="MS Mincho" panose="02020609040205080304" pitchFamily="49" charset="-128"/>
              </a:rPr>
              <a:t>。</a:t>
            </a:r>
            <a:endParaRPr lang="en-JP" sz="2000" dirty="0">
              <a:latin typeface="MS Mincho" panose="02020609040205080304" pitchFamily="49" charset="-128"/>
              <a:ea typeface="MS Mincho" panose="02020609040205080304" pitchFamily="49" charset="-128"/>
            </a:endParaRPr>
          </a:p>
        </p:txBody>
      </p:sp>
      <p:sp>
        <p:nvSpPr>
          <p:cNvPr id="9" name="TextBox 8">
            <a:extLst>
              <a:ext uri="{FF2B5EF4-FFF2-40B4-BE49-F238E27FC236}">
                <a16:creationId xmlns:a16="http://schemas.microsoft.com/office/drawing/2014/main" id="{AF0C6C7C-6FCE-6B40-B4CA-D3E0FC57DB74}"/>
              </a:ext>
            </a:extLst>
          </p:cNvPr>
          <p:cNvSpPr txBox="1"/>
          <p:nvPr/>
        </p:nvSpPr>
        <p:spPr>
          <a:xfrm>
            <a:off x="1257300" y="4071951"/>
            <a:ext cx="1159329" cy="400110"/>
          </a:xfrm>
          <a:prstGeom prst="rect">
            <a:avLst/>
          </a:prstGeom>
          <a:noFill/>
        </p:spPr>
        <p:txBody>
          <a:bodyPr wrap="square" rtlCol="0">
            <a:spAutoFit/>
          </a:bodyPr>
          <a:lstStyle/>
          <a:p>
            <a:r>
              <a:rPr lang="en-JP" sz="2000" b="1" dirty="0">
                <a:latin typeface="MS Mincho" panose="02020609040205080304" pitchFamily="49" charset="-128"/>
                <a:ea typeface="MS Mincho" panose="02020609040205080304" pitchFamily="49" charset="-128"/>
              </a:rPr>
              <a:t>また</a:t>
            </a:r>
          </a:p>
        </p:txBody>
      </p:sp>
    </p:spTree>
    <p:extLst>
      <p:ext uri="{BB962C8B-B14F-4D97-AF65-F5344CB8AC3E}">
        <p14:creationId xmlns:p14="http://schemas.microsoft.com/office/powerpoint/2010/main" val="2168771990"/>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{D1C2C3CD-FE63-4C8B-8D04-11077099C655}tf10001105</Template>
  <TotalTime>432</TotalTime>
  <Words>788</Words>
  <Application>Microsoft Macintosh PowerPoint</Application>
  <PresentationFormat>Widescreen</PresentationFormat>
  <Paragraphs>63</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MS Mincho</vt:lpstr>
      <vt:lpstr>Yu Gothic</vt:lpstr>
      <vt:lpstr>Franklin Gothic Book</vt:lpstr>
      <vt:lpstr>Times New Roman</vt:lpstr>
      <vt:lpstr>Wingdings</vt:lpstr>
      <vt:lpstr>Crop</vt:lpstr>
      <vt:lpstr>モンゴル労働法改訂版 と 労働紛争の予防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Шинээр батлагдсан хөдөлмөрийн тухай хууль түүний онцлог болон өөрчлөлтүүд</dc:title>
  <dc:creator>Nomun Baatar</dc:creator>
  <cp:lastModifiedBy>baatar.nomun24@gmail.com</cp:lastModifiedBy>
  <cp:revision>409</cp:revision>
  <dcterms:created xsi:type="dcterms:W3CDTF">2021-08-23T07:39:38Z</dcterms:created>
  <dcterms:modified xsi:type="dcterms:W3CDTF">2021-10-28T11:51:41Z</dcterms:modified>
</cp:coreProperties>
</file>