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2" r:id="rId3"/>
    <p:sldId id="257" r:id="rId4"/>
    <p:sldId id="263" r:id="rId5"/>
    <p:sldId id="261" r:id="rId6"/>
    <p:sldId id="264" r:id="rId7"/>
    <p:sldId id="267" r:id="rId8"/>
    <p:sldId id="265" r:id="rId9"/>
    <p:sldId id="26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6B916-2E6F-4792-B668-1C5BF99BACFE}"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B5536-9823-45E3-8593-1D4E87CBFAA2}" type="slidenum">
              <a:rPr kumimoji="1" lang="ja-JP" altLang="en-US" smtClean="0"/>
              <a:t>‹#›</a:t>
            </a:fld>
            <a:endParaRPr kumimoji="1" lang="ja-JP" altLang="en-US"/>
          </a:p>
        </p:txBody>
      </p:sp>
    </p:spTree>
    <p:extLst>
      <p:ext uri="{BB962C8B-B14F-4D97-AF65-F5344CB8AC3E}">
        <p14:creationId xmlns:p14="http://schemas.microsoft.com/office/powerpoint/2010/main" val="2525953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23FEBE17-4E48-4B95-9343-E282C7887034}" type="datetime1">
              <a:rPr lang="en-US" altLang="ja-JP" smtClean="0"/>
              <a:t>11/9/2021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2180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1979B7EB-5650-4E31-9C84-16A7B5C49760}" type="datetime1">
              <a:rPr lang="en-US" altLang="ja-JP" smtClean="0"/>
              <a:t>11/9/2021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6454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C996DB1A-A90D-4E75-80C4-E8E60FB5094F}" type="datetime1">
              <a:rPr lang="en-US" altLang="ja-JP" smtClean="0"/>
              <a:t>11/9/2021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4667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9303E0E5-A623-458D-980F-3A13F19DCC26}" type="datetime1">
              <a:rPr lang="en-US" altLang="ja-JP" smtClean="0"/>
              <a:t>11/9/2021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02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889571A8-E7C0-4E3B-89DA-F2BDAF41563F}" type="datetime1">
              <a:rPr lang="en-US" altLang="ja-JP" smtClean="0"/>
              <a:t>11/9/2021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1586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E0DCF431-373A-45B9-9AB1-FD08A03C3016}" type="datetime1">
              <a:rPr lang="en-US" altLang="ja-JP" smtClean="0"/>
              <a:t>11/9/2021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41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CA8370DA-BE20-4CB7-94BA-565E8D828E5A}" type="datetime1">
              <a:rPr lang="en-US" altLang="ja-JP" smtClean="0"/>
              <a:t>11/9/2021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823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674E79A7-F551-4A00-ACC1-97F6269F6DD7}" type="datetime1">
              <a:rPr lang="en-US" altLang="ja-JP" smtClean="0"/>
              <a:t>11/9/2021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513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6D08A2FE-12F6-499D-81EC-676E57169A0A}" type="datetime1">
              <a:rPr lang="en-US" altLang="ja-JP" smtClean="0"/>
              <a:t>11/9/2021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7458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CC9B8DBD-B61D-4CDA-A52C-019BE25925A5}" type="datetime1">
              <a:rPr lang="en-US" altLang="ja-JP" smtClean="0"/>
              <a:t>11/9/2021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5412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93632991-F228-4603-ACC1-C97D4A2634E3}" type="datetime1">
              <a:rPr lang="en-US" altLang="ja-JP" smtClean="0"/>
              <a:t>11/9/2021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ltLang="ja-JP"/>
              <a:t>2021.11.29</a:t>
            </a:r>
            <a:r>
              <a:rPr lang="ja-JP" altLang="en-US"/>
              <a:t>　労働法セミナー　岡英男</a:t>
            </a:r>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491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FBF2B469-BC38-4FA8-8DDC-9AE1C7DF1BEC}" type="datetime1">
              <a:rPr lang="en-US" altLang="ja-JP" smtClean="0"/>
              <a:t>11/9/2021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altLang="ja-JP"/>
              <a:t>2021.11.29</a:t>
            </a:r>
            <a:r>
              <a:rPr lang="ja-JP" altLang="en-US"/>
              <a:t>　労働法セミナー　岡英男</a:t>
            </a:r>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6273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spc="60">
                <a:solidFill>
                  <a:schemeClr val="tx1">
                    <a:tint val="75000"/>
                  </a:schemeClr>
                </a:solidFill>
              </a:defRPr>
            </a:lvl1pPr>
          </a:lstStyle>
          <a:p>
            <a:fld id="{BFBD84D8-D167-4B5B-BEF9-E17B5429B381}" type="datetime1">
              <a:rPr lang="en-US" altLang="ja-JP" smtClean="0"/>
              <a:t>11/9/2021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spc="60">
                <a:solidFill>
                  <a:schemeClr val="tx1">
                    <a:tint val="75000"/>
                  </a:schemeClr>
                </a:solidFill>
              </a:defRPr>
            </a:lvl1pPr>
          </a:lstStyle>
          <a:p>
            <a:r>
              <a:rPr lang="en-US" altLang="ja-JP"/>
              <a:t>2021.11.29</a:t>
            </a:r>
            <a:r>
              <a:rPr lang="ja-JP" altLang="en-US"/>
              <a:t>　労働法セミナー　岡英男</a:t>
            </a:r>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spc="6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40898132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hf sldNum="0" hdr="0" ftr="0" dt="0"/>
  <p:txStyles>
    <p:titleStyle>
      <a:lvl1pPr algn="l" defTabSz="914400" rtl="0" eaLnBrk="1" latinLnBrk="0" hangingPunct="1">
        <a:lnSpc>
          <a:spcPct val="110000"/>
        </a:lnSpc>
        <a:spcBef>
          <a:spcPct val="0"/>
        </a:spcBef>
        <a:buNone/>
        <a:defRPr sz="4400" b="1" i="0" kern="1200" spc="13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spc="13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3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spc="13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spc="13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spc="13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ビデオ 3">
            <a:extLst>
              <a:ext uri="{FF2B5EF4-FFF2-40B4-BE49-F238E27FC236}">
                <a16:creationId xmlns:a16="http://schemas.microsoft.com/office/drawing/2014/main" id="{ED0A69B9-DA38-457D-9144-0E2135D79C3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1449" y="-22"/>
            <a:ext cx="12191977" cy="6858022"/>
          </a:xfrm>
          <a:prstGeom prst="rect">
            <a:avLst/>
          </a:prstGeom>
        </p:spPr>
      </p:pic>
      <p:sp>
        <p:nvSpPr>
          <p:cNvPr id="9" name="Rectangle 8">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3B278DA-A03F-4F83-952E-8F93A0ADCB0F}"/>
              </a:ext>
            </a:extLst>
          </p:cNvPr>
          <p:cNvSpPr>
            <a:spLocks noGrp="1"/>
          </p:cNvSpPr>
          <p:nvPr>
            <p:ph type="ctrTitle"/>
          </p:nvPr>
        </p:nvSpPr>
        <p:spPr>
          <a:xfrm>
            <a:off x="643466" y="643467"/>
            <a:ext cx="11328794" cy="3569242"/>
          </a:xfrm>
        </p:spPr>
        <p:txBody>
          <a:bodyPr anchor="t">
            <a:normAutofit/>
          </a:bodyPr>
          <a:lstStyle/>
          <a:p>
            <a:r>
              <a:rPr lang="ja-JP" altLang="en-US" sz="6000" dirty="0">
                <a:solidFill>
                  <a:srgbClr val="00B0F0"/>
                </a:solidFill>
              </a:rPr>
              <a:t>新労働法で旧法に基づく制度を持つ企業は何に注意すべきか？</a:t>
            </a:r>
            <a:endParaRPr kumimoji="1" lang="ja-JP" altLang="en-US" sz="6000" dirty="0">
              <a:solidFill>
                <a:srgbClr val="00B0F0"/>
              </a:solidFill>
            </a:endParaRPr>
          </a:p>
        </p:txBody>
      </p:sp>
      <p:sp>
        <p:nvSpPr>
          <p:cNvPr id="3" name="字幕 2">
            <a:extLst>
              <a:ext uri="{FF2B5EF4-FFF2-40B4-BE49-F238E27FC236}">
                <a16:creationId xmlns:a16="http://schemas.microsoft.com/office/drawing/2014/main" id="{5FC36F59-479B-4692-A5C1-0E42224D49D1}"/>
              </a:ext>
            </a:extLst>
          </p:cNvPr>
          <p:cNvSpPr>
            <a:spLocks noGrp="1"/>
          </p:cNvSpPr>
          <p:nvPr>
            <p:ph type="subTitle" idx="1"/>
          </p:nvPr>
        </p:nvSpPr>
        <p:spPr>
          <a:xfrm>
            <a:off x="643466" y="4551036"/>
            <a:ext cx="5449479" cy="1663495"/>
          </a:xfrm>
        </p:spPr>
        <p:txBody>
          <a:bodyPr anchor="b">
            <a:normAutofit/>
          </a:bodyPr>
          <a:lstStyle/>
          <a:p>
            <a:pPr>
              <a:lnSpc>
                <a:spcPct val="110000"/>
              </a:lnSpc>
            </a:pPr>
            <a:r>
              <a:rPr kumimoji="1" lang="en-US" altLang="ja-JP" dirty="0">
                <a:solidFill>
                  <a:srgbClr val="00B0F0"/>
                </a:solidFill>
              </a:rPr>
              <a:t>2021.11.29</a:t>
            </a:r>
          </a:p>
          <a:p>
            <a:pPr>
              <a:lnSpc>
                <a:spcPct val="110000"/>
              </a:lnSpc>
            </a:pPr>
            <a:endParaRPr lang="en-US" altLang="ja-JP" dirty="0">
              <a:solidFill>
                <a:schemeClr val="bg1"/>
              </a:solidFill>
            </a:endParaRPr>
          </a:p>
          <a:p>
            <a:pPr>
              <a:lnSpc>
                <a:spcPct val="110000"/>
              </a:lnSpc>
            </a:pPr>
            <a:r>
              <a:rPr kumimoji="1" lang="ja-JP" altLang="en-US" b="1" dirty="0">
                <a:solidFill>
                  <a:srgbClr val="00B0F0"/>
                </a:solidFill>
              </a:rPr>
              <a:t>大正法律事務所　弁護士　岡　英男</a:t>
            </a:r>
          </a:p>
        </p:txBody>
      </p:sp>
      <p:sp>
        <p:nvSpPr>
          <p:cNvPr id="11" name="Rectangle 10">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65E22C-876D-426E-8E71-F371813E58F3}"/>
              </a:ext>
            </a:extLst>
          </p:cNvPr>
          <p:cNvSpPr txBox="1"/>
          <p:nvPr/>
        </p:nvSpPr>
        <p:spPr>
          <a:xfrm>
            <a:off x="545804" y="1744982"/>
            <a:ext cx="11100391" cy="4708981"/>
          </a:xfrm>
          <a:prstGeom prst="rect">
            <a:avLst/>
          </a:prstGeom>
          <a:noFill/>
        </p:spPr>
        <p:txBody>
          <a:bodyPr wrap="square">
            <a:spAutoFit/>
          </a:bodyPr>
          <a:lstStyle/>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ja-JP" altLang="en-US" sz="20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ハラスメントの阻止。苦情申し立て手続きを定める</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7.3.</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業務委託契約等について、労働契約とみなされうる。（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41.3.</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ja-JP" altLang="en-US" sz="20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労働者に関する情報保持のための手続きを定める</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45.1.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それを閲覧可能にする。（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45.2.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労働契約書の写しの労働者に対する交付義務あり。（</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48.1.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書面不交付の罰則あり。（</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48.4.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ja-JP" altLang="en-US" sz="20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労働契約書の記載事項</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の定めあり。（</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49.</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期間の定めのある労働契約であっても、２年で無期転換する。（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50.4.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時間外労働等命令を拒否する権利がある（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54.1.2.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副業ができる。（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57.1)</a:t>
            </a: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14128340-521E-4127-8EA2-E9EC91AD3A4B}"/>
              </a:ext>
            </a:extLst>
          </p:cNvPr>
          <p:cNvSpPr txBox="1"/>
          <p:nvPr/>
        </p:nvSpPr>
        <p:spPr>
          <a:xfrm>
            <a:off x="712381" y="606056"/>
            <a:ext cx="10845210" cy="461665"/>
          </a:xfrm>
          <a:prstGeom prst="rect">
            <a:avLst/>
          </a:prstGeom>
          <a:noFill/>
        </p:spPr>
        <p:txBody>
          <a:bodyPr wrap="square" rtlCol="0">
            <a:spAutoFit/>
          </a:bodyPr>
          <a:lstStyle/>
          <a:p>
            <a:r>
              <a:rPr kumimoji="1" lang="ja-JP" altLang="en-US" sz="2400" dirty="0"/>
              <a:t>使用者に、新たに生じる義務または留意すべき内容（１）</a:t>
            </a:r>
          </a:p>
        </p:txBody>
      </p:sp>
      <p:sp>
        <p:nvSpPr>
          <p:cNvPr id="6" name="テキスト ボックス 5">
            <a:extLst>
              <a:ext uri="{FF2B5EF4-FFF2-40B4-BE49-F238E27FC236}">
                <a16:creationId xmlns:a16="http://schemas.microsoft.com/office/drawing/2014/main" id="{3C4F530B-2FEC-4E35-8277-A670D8026192}"/>
              </a:ext>
            </a:extLst>
          </p:cNvPr>
          <p:cNvSpPr txBox="1"/>
          <p:nvPr/>
        </p:nvSpPr>
        <p:spPr>
          <a:xfrm>
            <a:off x="9856382" y="219371"/>
            <a:ext cx="1924493" cy="369332"/>
          </a:xfrm>
          <a:prstGeom prst="rect">
            <a:avLst/>
          </a:prstGeom>
          <a:noFill/>
        </p:spPr>
        <p:txBody>
          <a:bodyPr wrap="square" rtlCol="0">
            <a:spAutoFit/>
          </a:bodyPr>
          <a:lstStyle/>
          <a:p>
            <a:r>
              <a:rPr kumimoji="1" lang="ja-JP" altLang="en-US" dirty="0"/>
              <a:t>使用者の留意点</a:t>
            </a:r>
          </a:p>
        </p:txBody>
      </p:sp>
    </p:spTree>
    <p:extLst>
      <p:ext uri="{BB962C8B-B14F-4D97-AF65-F5344CB8AC3E}">
        <p14:creationId xmlns:p14="http://schemas.microsoft.com/office/powerpoint/2010/main" val="343675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65E22C-876D-426E-8E71-F371813E58F3}"/>
              </a:ext>
            </a:extLst>
          </p:cNvPr>
          <p:cNvSpPr txBox="1"/>
          <p:nvPr/>
        </p:nvSpPr>
        <p:spPr>
          <a:xfrm>
            <a:off x="457200" y="1564228"/>
            <a:ext cx="11100391" cy="5324535"/>
          </a:xfrm>
          <a:prstGeom prst="rect">
            <a:avLst/>
          </a:prstGeom>
          <a:noFill/>
        </p:spPr>
        <p:txBody>
          <a:bodyPr wrap="square">
            <a:spAutoFit/>
          </a:bodyPr>
          <a:lstStyle/>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退職した場合、使用者の雇用関係に関する情報請求できる。（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83.7.</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労働時間記録義務。（</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84.5.</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同一労働同一賃金の原則。（</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102.1.1.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パートタイム労働者の賃金が、同時間分のフルタイム労働者の賃金を下回らないこと。　　</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111.1.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）なお、パートタイム労働者は正社員と同じ権利義務を持つ。（</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66.4.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給与支払日が祝祭日の場合、前倒し支給義務。（</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104.2.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ja-JP" altLang="en-US" sz="20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就業規則作成義務</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122.1.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）閲覧可能にする義務。（</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122.2.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ja-JP" altLang="en-US" sz="20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解雇・懲戒事由を就業規則に明記する義務</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122.2.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妊娠中、３歳未満の子を持つ片親は解雇不可。（</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135.</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）出張原則不可。（</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141.1.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母乳、育児のための休憩の追加。（</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136.</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）母乳休憩のための個室の準備。（</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136.3.</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父親への新生児有給休暇１０日間。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(137.5.)</a:t>
            </a: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２５人以上の使用者について、障碍者雇用義務。（</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144.2.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BF7F336B-7CB4-4399-8CEE-C5AA8375F5E4}"/>
              </a:ext>
            </a:extLst>
          </p:cNvPr>
          <p:cNvSpPr txBox="1"/>
          <p:nvPr/>
        </p:nvSpPr>
        <p:spPr>
          <a:xfrm>
            <a:off x="712381" y="606056"/>
            <a:ext cx="10845210" cy="461665"/>
          </a:xfrm>
          <a:prstGeom prst="rect">
            <a:avLst/>
          </a:prstGeom>
          <a:noFill/>
        </p:spPr>
        <p:txBody>
          <a:bodyPr wrap="square" rtlCol="0">
            <a:spAutoFit/>
          </a:bodyPr>
          <a:lstStyle/>
          <a:p>
            <a:r>
              <a:rPr kumimoji="1" lang="ja-JP" altLang="en-US" sz="2400" dirty="0"/>
              <a:t>使用者に、新たに生じる義務または留意すべき内容（２）</a:t>
            </a:r>
          </a:p>
        </p:txBody>
      </p:sp>
      <p:sp>
        <p:nvSpPr>
          <p:cNvPr id="5" name="テキスト ボックス 4">
            <a:extLst>
              <a:ext uri="{FF2B5EF4-FFF2-40B4-BE49-F238E27FC236}">
                <a16:creationId xmlns:a16="http://schemas.microsoft.com/office/drawing/2014/main" id="{59DA4760-D7EC-469D-B06D-FBF0EA5E99D6}"/>
              </a:ext>
            </a:extLst>
          </p:cNvPr>
          <p:cNvSpPr txBox="1"/>
          <p:nvPr/>
        </p:nvSpPr>
        <p:spPr>
          <a:xfrm>
            <a:off x="9856382" y="219371"/>
            <a:ext cx="1924493" cy="369332"/>
          </a:xfrm>
          <a:prstGeom prst="rect">
            <a:avLst/>
          </a:prstGeom>
          <a:noFill/>
        </p:spPr>
        <p:txBody>
          <a:bodyPr wrap="square" rtlCol="0">
            <a:spAutoFit/>
          </a:bodyPr>
          <a:lstStyle/>
          <a:p>
            <a:r>
              <a:rPr kumimoji="1" lang="ja-JP" altLang="en-US" dirty="0"/>
              <a:t>使用者の留意点</a:t>
            </a:r>
          </a:p>
        </p:txBody>
      </p:sp>
    </p:spTree>
    <p:extLst>
      <p:ext uri="{BB962C8B-B14F-4D97-AF65-F5344CB8AC3E}">
        <p14:creationId xmlns:p14="http://schemas.microsoft.com/office/powerpoint/2010/main" val="271762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465E22C-876D-426E-8E71-F371813E58F3}"/>
              </a:ext>
            </a:extLst>
          </p:cNvPr>
          <p:cNvSpPr txBox="1"/>
          <p:nvPr/>
        </p:nvSpPr>
        <p:spPr>
          <a:xfrm>
            <a:off x="457200" y="1564228"/>
            <a:ext cx="11100391" cy="4708981"/>
          </a:xfrm>
          <a:prstGeom prst="rect">
            <a:avLst/>
          </a:prstGeom>
          <a:noFill/>
        </p:spPr>
        <p:txBody>
          <a:bodyPr wrap="square">
            <a:spAutoFit/>
          </a:bodyPr>
          <a:lstStyle/>
          <a:p>
            <a:pPr algn="just" fontAlgn="t"/>
            <a:r>
              <a:rPr lang="ja-JP" altLang="en-US"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労働時間規制</a:t>
            </a:r>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・最大</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週</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56</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日</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時間。（原則。</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84.4.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・パートタイム労働者は、最大</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週</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32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86.1.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・シフト労働者は最大</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シフト</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87.2.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）連続シフト勤務の禁止。（</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87.4.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この場合で</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週</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40</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時間を超える場合、追加の賃金支払義務あり。</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22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6</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時が夜間労働。（</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88.1.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）夜間勤務を連続することの禁止。（</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88.2.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・労働時間の統合制度あり。（労働時間規制の例外。</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90.</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）ただし、各会計期ごとの通常の労働</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時間（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週</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40</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日</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8</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時間）の合計を超えられないから、たとえば残業時間が恒常的に多い　　</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場合には、労働時間規制の例外規定を適用することは不可能。</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・休憩時間と食事休憩時間は、就業規則で定める。昼休憩（食事休憩）時間は、最低</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　</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94.3.</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）食事休憩を与えられない場合、労働時間中に食事させる義務がある。（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94.4.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BF7F336B-7CB4-4399-8CEE-C5AA8375F5E4}"/>
              </a:ext>
            </a:extLst>
          </p:cNvPr>
          <p:cNvSpPr txBox="1"/>
          <p:nvPr/>
        </p:nvSpPr>
        <p:spPr>
          <a:xfrm>
            <a:off x="712381" y="606056"/>
            <a:ext cx="10845210" cy="461665"/>
          </a:xfrm>
          <a:prstGeom prst="rect">
            <a:avLst/>
          </a:prstGeom>
          <a:noFill/>
        </p:spPr>
        <p:txBody>
          <a:bodyPr wrap="square" rtlCol="0">
            <a:spAutoFit/>
          </a:bodyPr>
          <a:lstStyle/>
          <a:p>
            <a:r>
              <a:rPr kumimoji="1" lang="ja-JP" altLang="en-US" sz="2400" dirty="0"/>
              <a:t>使用者に、新たに生じる義務または留意すべき内容（３）</a:t>
            </a:r>
          </a:p>
        </p:txBody>
      </p:sp>
      <p:sp>
        <p:nvSpPr>
          <p:cNvPr id="5" name="テキスト ボックス 4">
            <a:extLst>
              <a:ext uri="{FF2B5EF4-FFF2-40B4-BE49-F238E27FC236}">
                <a16:creationId xmlns:a16="http://schemas.microsoft.com/office/drawing/2014/main" id="{08ACCFC1-DEDE-4198-B777-54DF22F580AD}"/>
              </a:ext>
            </a:extLst>
          </p:cNvPr>
          <p:cNvSpPr txBox="1"/>
          <p:nvPr/>
        </p:nvSpPr>
        <p:spPr>
          <a:xfrm>
            <a:off x="9856382" y="219371"/>
            <a:ext cx="1924493" cy="369332"/>
          </a:xfrm>
          <a:prstGeom prst="rect">
            <a:avLst/>
          </a:prstGeom>
          <a:noFill/>
        </p:spPr>
        <p:txBody>
          <a:bodyPr wrap="square" rtlCol="0">
            <a:spAutoFit/>
          </a:bodyPr>
          <a:lstStyle/>
          <a:p>
            <a:r>
              <a:rPr kumimoji="1" lang="ja-JP" altLang="en-US" dirty="0"/>
              <a:t>使用者の留意点</a:t>
            </a:r>
          </a:p>
        </p:txBody>
      </p:sp>
    </p:spTree>
    <p:extLst>
      <p:ext uri="{BB962C8B-B14F-4D97-AF65-F5344CB8AC3E}">
        <p14:creationId xmlns:p14="http://schemas.microsoft.com/office/powerpoint/2010/main" val="2531796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B4741E-B9C2-482F-AB4E-99DBC3A46A62}"/>
              </a:ext>
            </a:extLst>
          </p:cNvPr>
          <p:cNvSpPr txBox="1"/>
          <p:nvPr/>
        </p:nvSpPr>
        <p:spPr>
          <a:xfrm>
            <a:off x="545804" y="1392403"/>
            <a:ext cx="11100391" cy="3785652"/>
          </a:xfrm>
          <a:prstGeom prst="rect">
            <a:avLst/>
          </a:prstGeom>
          <a:noFill/>
        </p:spPr>
        <p:txBody>
          <a:bodyPr wrap="square">
            <a:spAutoFit/>
          </a:bodyPr>
          <a:lstStyle/>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１　以前の使用者から、職務記述書を入手できる。（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２　副業をする場合、労働者に通知義務を負わせる。（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57.1.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一定の場合副業許可が必要（</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57.2.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３　合意により、最大３年間、配置転換をさせることができる。（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59.</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４　特別な条件の労働契約を締結する場合、労働者に競業避止義務を設定できる。（</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72.1.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ただし、１年を超えられない。（</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72.3.</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）給与の</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50</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％以上の保障を支払う義務あり。</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(72.4.)</a:t>
            </a: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５　研修する労働者について、労働者都合の退職による研修費用の返還請求権あり。（</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73.4.</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６　守秘義務に関する契約締結が可能。</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(74.)</a:t>
            </a: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７　懲戒処分ができる。５種類。（</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123.2.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929FCA8-AF11-4F18-B790-36FD9F0EE3BB}"/>
              </a:ext>
            </a:extLst>
          </p:cNvPr>
          <p:cNvSpPr txBox="1"/>
          <p:nvPr/>
        </p:nvSpPr>
        <p:spPr>
          <a:xfrm>
            <a:off x="712381" y="606056"/>
            <a:ext cx="10845210" cy="461665"/>
          </a:xfrm>
          <a:prstGeom prst="rect">
            <a:avLst/>
          </a:prstGeom>
          <a:noFill/>
        </p:spPr>
        <p:txBody>
          <a:bodyPr wrap="square" rtlCol="0">
            <a:spAutoFit/>
          </a:bodyPr>
          <a:lstStyle/>
          <a:p>
            <a:r>
              <a:rPr kumimoji="1" lang="ja-JP" altLang="en-US" sz="2400" dirty="0"/>
              <a:t>使用者に、新たに生じる権利（メリット）または留意すべき内容</a:t>
            </a:r>
            <a:endParaRPr kumimoji="1" lang="en-US" altLang="ja-JP" sz="2400" dirty="0"/>
          </a:p>
        </p:txBody>
      </p:sp>
      <p:sp>
        <p:nvSpPr>
          <p:cNvPr id="5" name="テキスト ボックス 4">
            <a:extLst>
              <a:ext uri="{FF2B5EF4-FFF2-40B4-BE49-F238E27FC236}">
                <a16:creationId xmlns:a16="http://schemas.microsoft.com/office/drawing/2014/main" id="{AA0E57B4-5A76-4EB6-9A63-73BB93E2E63A}"/>
              </a:ext>
            </a:extLst>
          </p:cNvPr>
          <p:cNvSpPr txBox="1"/>
          <p:nvPr/>
        </p:nvSpPr>
        <p:spPr>
          <a:xfrm>
            <a:off x="9856382" y="219371"/>
            <a:ext cx="2211571" cy="369332"/>
          </a:xfrm>
          <a:prstGeom prst="rect">
            <a:avLst/>
          </a:prstGeom>
          <a:noFill/>
        </p:spPr>
        <p:txBody>
          <a:bodyPr wrap="square" rtlCol="0">
            <a:spAutoFit/>
          </a:bodyPr>
          <a:lstStyle/>
          <a:p>
            <a:r>
              <a:rPr kumimoji="1" lang="ja-JP" altLang="en-US" dirty="0"/>
              <a:t>使用者のメリット</a:t>
            </a:r>
          </a:p>
        </p:txBody>
      </p:sp>
    </p:spTree>
    <p:extLst>
      <p:ext uri="{BB962C8B-B14F-4D97-AF65-F5344CB8AC3E}">
        <p14:creationId xmlns:p14="http://schemas.microsoft.com/office/powerpoint/2010/main" val="55688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B4741E-B9C2-482F-AB4E-99DBC3A46A62}"/>
              </a:ext>
            </a:extLst>
          </p:cNvPr>
          <p:cNvSpPr txBox="1"/>
          <p:nvPr/>
        </p:nvSpPr>
        <p:spPr>
          <a:xfrm>
            <a:off x="545804" y="1392403"/>
            <a:ext cx="11100391" cy="4770537"/>
          </a:xfrm>
          <a:prstGeom prst="rect">
            <a:avLst/>
          </a:prstGeom>
          <a:noFill/>
        </p:spPr>
        <p:txBody>
          <a:bodyPr wrap="square">
            <a:spAutoFit/>
          </a:bodyPr>
          <a:lstStyle/>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就業規則に記載すべきとされている内容を記載する。場合によっては労働契約に記載して</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いる事項もあると思われるが、すべて就業規則に記載しなおす。就業規則は閲覧させる。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7.4.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使用者は、労働および労使関係におけるハラスメント、暴力およびセクシャルハラスメント、その苦情の防止、抑制および解決の手順を</a:t>
            </a:r>
            <a:r>
              <a:rPr lang="ja-JP" altLang="en-US" sz="16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就業規則の内容に含める</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43.3.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使用者は、労働時間と休憩時間を規定し、柔軟な労働条件を用いて、これらのことを労働協約と</a:t>
            </a:r>
            <a:r>
              <a:rPr lang="ja-JP" altLang="en-US" sz="16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就業規則に導入する</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ことにより、労働者の仕事と生活のバランスをサポート し、労働者の子供に優しい児童保護方針を実施する。</a:t>
            </a:r>
            <a:endPar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94.3.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休憩と食事休憩の開始時間と終了時間および期間は、</a:t>
            </a:r>
            <a:r>
              <a:rPr lang="ja-JP" altLang="en-US" sz="16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就業規則により定められる</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。昼休憩は少なくとも</a:t>
            </a:r>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時間が必要である。</a:t>
            </a:r>
            <a:endPar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100.2.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私的休暇の付与手続、休暇の期間および私的休暇期間中に補償を支払うか否かは、</a:t>
            </a:r>
            <a:r>
              <a:rPr lang="ja-JP" altLang="en-US" sz="16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就業規則によって定められる</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103.3.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使用者は、法律、労働協約、労使協定に従い、賃金に関する以下の就業規則を定め施行する。</a:t>
            </a: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103.3.1.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職務リスト。</a:t>
            </a: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103.3.2.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職務記述書。</a:t>
            </a: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103.3.3.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本法第</a:t>
            </a:r>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106.3</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条に従った労働基準および標準。</a:t>
            </a: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103.3.4.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賃金に関する手続。</a:t>
            </a:r>
          </a:p>
          <a:p>
            <a:pPr algn="just" fontAlgn="t"/>
            <a:r>
              <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122.2. </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使用者は、新しく就業規則を策定した場合、就業規則を、すべての労働者が閲覧できる場所に配置する義務がある。労働契約の終了および労働規律の違反の理由は、</a:t>
            </a:r>
            <a:r>
              <a:rPr lang="ja-JP" altLang="en-US" sz="1600" u="sng"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就業規則に明記されなければならない</a:t>
            </a:r>
            <a:r>
              <a:rPr lang="ja-JP" altLang="en-US"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endParaRPr lang="en-US" altLang="ja-JP" sz="16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929FCA8-AF11-4F18-B790-36FD9F0EE3BB}"/>
              </a:ext>
            </a:extLst>
          </p:cNvPr>
          <p:cNvSpPr txBox="1"/>
          <p:nvPr/>
        </p:nvSpPr>
        <p:spPr>
          <a:xfrm>
            <a:off x="712381" y="606056"/>
            <a:ext cx="10845210" cy="461665"/>
          </a:xfrm>
          <a:prstGeom prst="rect">
            <a:avLst/>
          </a:prstGeom>
          <a:noFill/>
        </p:spPr>
        <p:txBody>
          <a:bodyPr wrap="square" rtlCol="0">
            <a:spAutoFit/>
          </a:bodyPr>
          <a:lstStyle/>
          <a:p>
            <a:r>
              <a:rPr lang="ja-JP" altLang="en-US" sz="2400" dirty="0"/>
              <a:t>就業規則・労働契約の見直しポイント</a:t>
            </a:r>
            <a:endParaRPr kumimoji="1" lang="en-US" altLang="ja-JP" sz="2400" dirty="0"/>
          </a:p>
        </p:txBody>
      </p:sp>
      <p:sp>
        <p:nvSpPr>
          <p:cNvPr id="5" name="テキスト ボックス 4">
            <a:extLst>
              <a:ext uri="{FF2B5EF4-FFF2-40B4-BE49-F238E27FC236}">
                <a16:creationId xmlns:a16="http://schemas.microsoft.com/office/drawing/2014/main" id="{BFED7A4C-A26A-474E-B8FC-CEC877882AC8}"/>
              </a:ext>
            </a:extLst>
          </p:cNvPr>
          <p:cNvSpPr txBox="1"/>
          <p:nvPr/>
        </p:nvSpPr>
        <p:spPr>
          <a:xfrm>
            <a:off x="9856382" y="219371"/>
            <a:ext cx="1924493" cy="923330"/>
          </a:xfrm>
          <a:prstGeom prst="rect">
            <a:avLst/>
          </a:prstGeom>
          <a:noFill/>
        </p:spPr>
        <p:txBody>
          <a:bodyPr wrap="square" rtlCol="0">
            <a:spAutoFit/>
          </a:bodyPr>
          <a:lstStyle/>
          <a:p>
            <a:r>
              <a:rPr kumimoji="1" lang="ja-JP" altLang="en-US" dirty="0"/>
              <a:t>就業規則・労働契約の見直しポイント</a:t>
            </a:r>
          </a:p>
        </p:txBody>
      </p:sp>
    </p:spTree>
    <p:extLst>
      <p:ext uri="{BB962C8B-B14F-4D97-AF65-F5344CB8AC3E}">
        <p14:creationId xmlns:p14="http://schemas.microsoft.com/office/powerpoint/2010/main" val="168949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B4741E-B9C2-482F-AB4E-99DBC3A46A62}"/>
              </a:ext>
            </a:extLst>
          </p:cNvPr>
          <p:cNvSpPr txBox="1"/>
          <p:nvPr/>
        </p:nvSpPr>
        <p:spPr>
          <a:xfrm>
            <a:off x="545804" y="1392403"/>
            <a:ext cx="11100391" cy="4401205"/>
          </a:xfrm>
          <a:prstGeom prst="rect">
            <a:avLst/>
          </a:prstGeom>
          <a:noFill/>
        </p:spPr>
        <p:txBody>
          <a:bodyPr wrap="square">
            <a:spAutoFit/>
          </a:bodyPr>
          <a:lstStyle/>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労働時間規制は、絶対なので、シフト勤務等を定めている場合には、特に注意する。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必要に応じて懲戒事由を追加する（例：副業の報告義務違反）。</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その他、懲戒解雇できる場合について、解雇事由を詳細に記載する。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（労働契約）</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労働者にできるだけ全額の損害賠償を請求できるよう、労働契約等を見直す。</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職務記述書に職務を明確に記載することで、整理解雇を可能とする。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３年以内の配置転換ができるように、労働契約時に事前の同意を得ておく。</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研修等の場合には、費用返還請求がスムーズにできるよう、研修金額等を明記した契約を</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しておく。</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929FCA8-AF11-4F18-B790-36FD9F0EE3BB}"/>
              </a:ext>
            </a:extLst>
          </p:cNvPr>
          <p:cNvSpPr txBox="1"/>
          <p:nvPr/>
        </p:nvSpPr>
        <p:spPr>
          <a:xfrm>
            <a:off x="712381" y="606056"/>
            <a:ext cx="10845210" cy="461665"/>
          </a:xfrm>
          <a:prstGeom prst="rect">
            <a:avLst/>
          </a:prstGeom>
          <a:noFill/>
        </p:spPr>
        <p:txBody>
          <a:bodyPr wrap="square" rtlCol="0">
            <a:spAutoFit/>
          </a:bodyPr>
          <a:lstStyle/>
          <a:p>
            <a:r>
              <a:rPr lang="ja-JP" altLang="en-US" sz="2400" dirty="0"/>
              <a:t>就業規則・労働契約の見直しポイント</a:t>
            </a:r>
            <a:endParaRPr kumimoji="1" lang="en-US" altLang="ja-JP" sz="2400" dirty="0"/>
          </a:p>
        </p:txBody>
      </p:sp>
      <p:sp>
        <p:nvSpPr>
          <p:cNvPr id="5" name="テキスト ボックス 4">
            <a:extLst>
              <a:ext uri="{FF2B5EF4-FFF2-40B4-BE49-F238E27FC236}">
                <a16:creationId xmlns:a16="http://schemas.microsoft.com/office/drawing/2014/main" id="{BFED7A4C-A26A-474E-B8FC-CEC877882AC8}"/>
              </a:ext>
            </a:extLst>
          </p:cNvPr>
          <p:cNvSpPr txBox="1"/>
          <p:nvPr/>
        </p:nvSpPr>
        <p:spPr>
          <a:xfrm>
            <a:off x="9856382" y="219371"/>
            <a:ext cx="1924493" cy="923330"/>
          </a:xfrm>
          <a:prstGeom prst="rect">
            <a:avLst/>
          </a:prstGeom>
          <a:noFill/>
        </p:spPr>
        <p:txBody>
          <a:bodyPr wrap="square" rtlCol="0">
            <a:spAutoFit/>
          </a:bodyPr>
          <a:lstStyle/>
          <a:p>
            <a:r>
              <a:rPr kumimoji="1" lang="ja-JP" altLang="en-US" dirty="0"/>
              <a:t>就業規則・労働契約の見直しポイント</a:t>
            </a:r>
          </a:p>
        </p:txBody>
      </p:sp>
    </p:spTree>
    <p:extLst>
      <p:ext uri="{BB962C8B-B14F-4D97-AF65-F5344CB8AC3E}">
        <p14:creationId xmlns:p14="http://schemas.microsoft.com/office/powerpoint/2010/main" val="216476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B4741E-B9C2-482F-AB4E-99DBC3A46A62}"/>
              </a:ext>
            </a:extLst>
          </p:cNvPr>
          <p:cNvSpPr txBox="1"/>
          <p:nvPr/>
        </p:nvSpPr>
        <p:spPr>
          <a:xfrm>
            <a:off x="545804" y="1392403"/>
            <a:ext cx="11100391" cy="5324535"/>
          </a:xfrm>
          <a:prstGeom prst="rect">
            <a:avLst/>
          </a:prstGeom>
          <a:noFill/>
        </p:spPr>
        <p:txBody>
          <a:bodyPr wrap="square">
            <a:spAutoFit/>
          </a:bodyPr>
          <a:lstStyle/>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（就業規則）</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就業規則に記載すべきとされている内容を記載し、閲覧させていなければ、そのような規</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制の存在を否定できる。前提となる規則や、職場環境設定が違法となるから、使用者は圧</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倒的に不利。（例：労働者がハラスメト被害を受けた場合など。）</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労働時間規制に従っていないような場合、時間外労働手当等を請求できる。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懲戒事由などが定められていない、懲戒処分のルールに従っていない場合、懲戒処分の無</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効主張が容易となる。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（労働契約）</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全額の損害賠償を請求できるよう労働契約に記載がなければ支払わなくてよい。</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職務記述書に職務を明確に記載していなければ、整理解雇の際も、解雇無効を争える。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配置転換を求められても、同意していなければ、拒否できる。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研修費用返還請求がされても、金額が予め知らされていなければ、金額について争える。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（その他）</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不当解雇の裁判所への出訴期間の制限もなくなった！（旧</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129.2.</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不当解雇から</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1</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か月以内）</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endParaRPr lang="en-US" altLang="ja-JP" sz="2000" b="1"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929FCA8-AF11-4F18-B790-36FD9F0EE3BB}"/>
              </a:ext>
            </a:extLst>
          </p:cNvPr>
          <p:cNvSpPr txBox="1"/>
          <p:nvPr/>
        </p:nvSpPr>
        <p:spPr>
          <a:xfrm>
            <a:off x="712381" y="606056"/>
            <a:ext cx="10845210" cy="461665"/>
          </a:xfrm>
          <a:prstGeom prst="rect">
            <a:avLst/>
          </a:prstGeom>
          <a:noFill/>
        </p:spPr>
        <p:txBody>
          <a:bodyPr wrap="square" rtlCol="0">
            <a:spAutoFit/>
          </a:bodyPr>
          <a:lstStyle/>
          <a:p>
            <a:r>
              <a:rPr lang="ja-JP" altLang="en-US" sz="2400" dirty="0"/>
              <a:t>就業規則や労働契約は、労働者側から見れば穴がいっぱい？</a:t>
            </a:r>
            <a:endParaRPr kumimoji="1" lang="en-US" altLang="ja-JP" sz="2400" dirty="0"/>
          </a:p>
        </p:txBody>
      </p:sp>
      <p:sp>
        <p:nvSpPr>
          <p:cNvPr id="5" name="テキスト ボックス 4">
            <a:extLst>
              <a:ext uri="{FF2B5EF4-FFF2-40B4-BE49-F238E27FC236}">
                <a16:creationId xmlns:a16="http://schemas.microsoft.com/office/drawing/2014/main" id="{1F3CBEA3-5F23-4504-912D-FD71E42FFD1D}"/>
              </a:ext>
            </a:extLst>
          </p:cNvPr>
          <p:cNvSpPr txBox="1"/>
          <p:nvPr/>
        </p:nvSpPr>
        <p:spPr>
          <a:xfrm>
            <a:off x="9856382" y="219371"/>
            <a:ext cx="1924493" cy="923330"/>
          </a:xfrm>
          <a:prstGeom prst="rect">
            <a:avLst/>
          </a:prstGeom>
          <a:noFill/>
        </p:spPr>
        <p:txBody>
          <a:bodyPr wrap="square" rtlCol="0">
            <a:spAutoFit/>
          </a:bodyPr>
          <a:lstStyle/>
          <a:p>
            <a:r>
              <a:rPr kumimoji="1" lang="ja-JP" altLang="en-US" dirty="0"/>
              <a:t>就業規則・労働契約の見直しポイント</a:t>
            </a:r>
          </a:p>
        </p:txBody>
      </p:sp>
    </p:spTree>
    <p:extLst>
      <p:ext uri="{BB962C8B-B14F-4D97-AF65-F5344CB8AC3E}">
        <p14:creationId xmlns:p14="http://schemas.microsoft.com/office/powerpoint/2010/main" val="410930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B4741E-B9C2-482F-AB4E-99DBC3A46A62}"/>
              </a:ext>
            </a:extLst>
          </p:cNvPr>
          <p:cNvSpPr txBox="1"/>
          <p:nvPr/>
        </p:nvSpPr>
        <p:spPr>
          <a:xfrm>
            <a:off x="545804" y="727480"/>
            <a:ext cx="11100391" cy="5940088"/>
          </a:xfrm>
          <a:prstGeom prst="rect">
            <a:avLst/>
          </a:prstGeom>
          <a:noFill/>
        </p:spPr>
        <p:txBody>
          <a:bodyPr wrap="square">
            <a:spAutoFit/>
          </a:bodyPr>
          <a:lstStyle/>
          <a:p>
            <a:pPr algn="just" fontAlgn="t"/>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前提となる考え方</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前提として、法律の定めであり、モンゴルにおいては妥当な内容であると推認されます。</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労働者を雇用して利益を上げるのであれば、ルールに従って競争するのは当然です。労働</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者保護の視点だけでなく、抜け駆けすることで公正な競争も阻害されるから、企業がルー</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ルを遵守するべきことは当然です。</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ただし、ルールには（よくないが）抜け穴があることがあります。</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おそらく、モンゴル労働法の最大の抜け穴は、特に運用面で、実質判断を軽視している点</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です。形式だけ整えると、適法となるという状態です（例：懲戒処分２回で解雇可能）。</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これは使用者にとって、有利な点でもあり、不利な点でもある。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前提をふまえてできること</a:t>
            </a:r>
            <a:r>
              <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a:t>
            </a: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モデル就業規則や、モデル労働契約書を参考にする（まだないが）。一般的な形式を知る。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大使館の無料相談を利用する。無料です。そうした中で形式を整えていく。</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分からないとき、たとえば、労働契約書に、「その他この契約で定められていない事項は、</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モンゴル労働法に従う。」とすれば、その部分に関して法律違反はありえない。極論する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と、わからなければ、すべてこうすればよい。</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ただ、「すべてモンゴル労働法による。」としても、定めなければならないことはある。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賃金、労働時間等。それらは労働法に定めがないから企業において定めるしかない。</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労働法には、一定の条件で使用者に有利な事項も書いてある（例：配置転換の同意。残業</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a:p>
            <a:pPr algn="just" fontAlgn="t"/>
            <a:r>
              <a:rPr lang="ja-JP" altLang="en-US"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rPr>
              <a:t>　　の同意等。）。うまく利用して、採用時に事前の同意を取るなどすると、有利になる。</a:t>
            </a:r>
            <a:endParaRPr lang="en-US" altLang="ja-JP" sz="2000" kern="0" dirty="0">
              <a:solidFill>
                <a:srgbClr val="333333"/>
              </a:solidFill>
              <a:latin typeface="游明朝" panose="02020400000000000000" pitchFamily="18" charset="-128"/>
              <a:ea typeface="游明朝" panose="02020400000000000000" pitchFamily="18"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A929FCA8-AF11-4F18-B790-36FD9F0EE3BB}"/>
              </a:ext>
            </a:extLst>
          </p:cNvPr>
          <p:cNvSpPr txBox="1"/>
          <p:nvPr/>
        </p:nvSpPr>
        <p:spPr>
          <a:xfrm>
            <a:off x="673395" y="265815"/>
            <a:ext cx="10845210" cy="461665"/>
          </a:xfrm>
          <a:prstGeom prst="rect">
            <a:avLst/>
          </a:prstGeom>
          <a:noFill/>
        </p:spPr>
        <p:txBody>
          <a:bodyPr wrap="square" rtlCol="0">
            <a:spAutoFit/>
          </a:bodyPr>
          <a:lstStyle/>
          <a:p>
            <a:r>
              <a:rPr kumimoji="1" lang="ja-JP" altLang="en-US" sz="2400" dirty="0"/>
              <a:t>わからなければ、どうしましょうか？</a:t>
            </a:r>
            <a:endParaRPr kumimoji="1" lang="en-US" altLang="ja-JP" sz="2400" dirty="0"/>
          </a:p>
        </p:txBody>
      </p:sp>
      <p:sp>
        <p:nvSpPr>
          <p:cNvPr id="5" name="テキスト ボックス 4">
            <a:extLst>
              <a:ext uri="{FF2B5EF4-FFF2-40B4-BE49-F238E27FC236}">
                <a16:creationId xmlns:a16="http://schemas.microsoft.com/office/drawing/2014/main" id="{13E8D9FA-AC6D-4685-9CE0-BD2597D6DE21}"/>
              </a:ext>
            </a:extLst>
          </p:cNvPr>
          <p:cNvSpPr txBox="1"/>
          <p:nvPr/>
        </p:nvSpPr>
        <p:spPr>
          <a:xfrm>
            <a:off x="9856382" y="219371"/>
            <a:ext cx="1924493" cy="923330"/>
          </a:xfrm>
          <a:prstGeom prst="rect">
            <a:avLst/>
          </a:prstGeom>
          <a:noFill/>
        </p:spPr>
        <p:txBody>
          <a:bodyPr wrap="square" rtlCol="0">
            <a:spAutoFit/>
          </a:bodyPr>
          <a:lstStyle/>
          <a:p>
            <a:r>
              <a:rPr kumimoji="1" lang="ja-JP" altLang="en-US" dirty="0"/>
              <a:t>就業規則・労働契約の見直しポイント</a:t>
            </a:r>
          </a:p>
        </p:txBody>
      </p:sp>
    </p:spTree>
    <p:extLst>
      <p:ext uri="{BB962C8B-B14F-4D97-AF65-F5344CB8AC3E}">
        <p14:creationId xmlns:p14="http://schemas.microsoft.com/office/powerpoint/2010/main" val="3548364531"/>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412439"/>
      </a:dk2>
      <a:lt2>
        <a:srgbClr val="E2E8E4"/>
      </a:lt2>
      <a:accent1>
        <a:srgbClr val="EE6ECD"/>
      </a:accent1>
      <a:accent2>
        <a:srgbClr val="EB4E81"/>
      </a:accent2>
      <a:accent3>
        <a:srgbClr val="EE7A6E"/>
      </a:accent3>
      <a:accent4>
        <a:srgbClr val="E88F33"/>
      </a:accent4>
      <a:accent5>
        <a:srgbClr val="ACA54F"/>
      </a:accent5>
      <a:accent6>
        <a:srgbClr val="87AE3A"/>
      </a:accent6>
      <a:hlink>
        <a:srgbClr val="568E64"/>
      </a:hlink>
      <a:folHlink>
        <a:srgbClr val="7F7F7F"/>
      </a:folHlink>
    </a:clrScheme>
    <a:fontScheme name="Custom 3">
      <a:majorFont>
        <a:latin typeface="Yu Gothic"/>
        <a:ea typeface=""/>
        <a:cs typeface=""/>
      </a:majorFont>
      <a:minorFont>
        <a:latin typeface="Yu Minch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2003</Words>
  <Application>Microsoft Office PowerPoint</Application>
  <PresentationFormat>ワイド画面</PresentationFormat>
  <Paragraphs>131</Paragraphs>
  <Slides>9</Slides>
  <Notes>0</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游ゴシック</vt:lpstr>
      <vt:lpstr>游ゴシック</vt:lpstr>
      <vt:lpstr>Yu Mincho</vt:lpstr>
      <vt:lpstr>Yu Mincho</vt:lpstr>
      <vt:lpstr>Arial</vt:lpstr>
      <vt:lpstr>BrushVTI</vt:lpstr>
      <vt:lpstr>新労働法で旧法に基づく制度を持つ企業は何に注意すべきか？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新労働法の概要</dc:title>
  <dc:creator>HIDEO OKA</dc:creator>
  <cp:lastModifiedBy>HIDEO OKA</cp:lastModifiedBy>
  <cp:revision>13</cp:revision>
  <dcterms:created xsi:type="dcterms:W3CDTF">2021-10-26T09:28:19Z</dcterms:created>
  <dcterms:modified xsi:type="dcterms:W3CDTF">2021-11-09T03:22:20Z</dcterms:modified>
</cp:coreProperties>
</file>