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87" r:id="rId2"/>
    <p:sldId id="288" r:id="rId3"/>
    <p:sldId id="289" r:id="rId4"/>
    <p:sldId id="290" r:id="rId5"/>
    <p:sldId id="291" r:id="rId6"/>
    <p:sldId id="292" r:id="rId7"/>
    <p:sldId id="293" r:id="rId8"/>
    <p:sldId id="295" r:id="rId9"/>
    <p:sldId id="294" r:id="rId10"/>
    <p:sldId id="296" r:id="rId11"/>
    <p:sldId id="297" r:id="rId12"/>
    <p:sldId id="298" r:id="rId13"/>
    <p:sldId id="268" r:id="rId14"/>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DEO OKA" initials="U" lastIdx="10" clrIdx="0">
    <p:extLst>
      <p:ext uri="{19B8F6BF-5375-455C-9EA6-DF929625EA0E}">
        <p15:presenceInfo xmlns:p15="http://schemas.microsoft.com/office/powerpoint/2012/main" userId="HIDEO OKA" providerId="None"/>
      </p:ext>
    </p:extLst>
  </p:cmAuthor>
  <p:cmAuthor id="2" name="Enkhchimeg" initials="E" lastIdx="1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33" autoAdjust="0"/>
    <p:restoredTop sz="94650"/>
  </p:normalViewPr>
  <p:slideViewPr>
    <p:cSldViewPr snapToGrid="0">
      <p:cViewPr varScale="1">
        <p:scale>
          <a:sx n="83" d="100"/>
          <a:sy n="83" d="100"/>
        </p:scale>
        <p:origin x="1020" y="78"/>
      </p:cViewPr>
      <p:guideLst>
        <p:guide orient="horz" pos="2160"/>
        <p:guide pos="3840"/>
      </p:guideLst>
    </p:cSldViewPr>
  </p:slideViewPr>
  <p:notesTextViewPr>
    <p:cViewPr>
      <p:scale>
        <a:sx n="1" d="1"/>
        <a:sy n="1" d="1"/>
      </p:scale>
      <p:origin x="0" y="0"/>
    </p:cViewPr>
  </p:notesTextViewPr>
  <p:sorterViewPr>
    <p:cViewPr>
      <p:scale>
        <a:sx n="100" d="100"/>
        <a:sy n="100" d="100"/>
      </p:scale>
      <p:origin x="0" y="-23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D480A4F2-D21A-43D6-9B39-4219AD7C24EE}" type="datetimeFigureOut">
              <a:rPr lang="en-US" smtClean="0"/>
              <a:pPr/>
              <a:t>11/25/2021</a:t>
            </a:fld>
            <a:endParaRPr lang="en-US"/>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C010EAEB-031C-4A79-870C-C094879EFABB}" type="slidenum">
              <a:rPr lang="en-US" smtClean="0"/>
              <a:pPr/>
              <a:t>‹#›</a:t>
            </a:fld>
            <a:endParaRPr lang="en-US"/>
          </a:p>
        </p:txBody>
      </p:sp>
    </p:spTree>
    <p:extLst>
      <p:ext uri="{BB962C8B-B14F-4D97-AF65-F5344CB8AC3E}">
        <p14:creationId xmlns:p14="http://schemas.microsoft.com/office/powerpoint/2010/main" val="152279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7896D91C-29AA-4213-BBFC-634DE99C9094}" type="datetimeFigureOut">
              <a:rPr lang="en-US" smtClean="0"/>
              <a:pPr/>
              <a:t>11/25/2021</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E9B4E479-5951-4C42-A444-4E9BD8E1D39B}" type="slidenum">
              <a:rPr lang="en-US" smtClean="0"/>
              <a:pPr/>
              <a:t>‹#›</a:t>
            </a:fld>
            <a:endParaRPr lang="en-US"/>
          </a:p>
        </p:txBody>
      </p:sp>
    </p:spTree>
    <p:extLst>
      <p:ext uri="{BB962C8B-B14F-4D97-AF65-F5344CB8AC3E}">
        <p14:creationId xmlns:p14="http://schemas.microsoft.com/office/powerpoint/2010/main" val="641048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B4E479-5951-4C42-A444-4E9BD8E1D39B}" type="slidenum">
              <a:rPr lang="en-US" smtClean="0"/>
              <a:t>1</a:t>
            </a:fld>
            <a:endParaRPr lang="en-US"/>
          </a:p>
        </p:txBody>
      </p:sp>
    </p:spTree>
    <p:extLst>
      <p:ext uri="{BB962C8B-B14F-4D97-AF65-F5344CB8AC3E}">
        <p14:creationId xmlns:p14="http://schemas.microsoft.com/office/powerpoint/2010/main" val="2451360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t>以上で、ご清聴ありがとうございました</a:t>
            </a:r>
            <a:endParaRPr lang="en-US" dirty="0"/>
          </a:p>
        </p:txBody>
      </p:sp>
      <p:sp>
        <p:nvSpPr>
          <p:cNvPr id="4" name="Slide Number Placeholder 3"/>
          <p:cNvSpPr>
            <a:spLocks noGrp="1"/>
          </p:cNvSpPr>
          <p:nvPr>
            <p:ph type="sldNum" sz="quarter" idx="10"/>
          </p:nvPr>
        </p:nvSpPr>
        <p:spPr/>
        <p:txBody>
          <a:bodyPr/>
          <a:lstStyle/>
          <a:p>
            <a:fld id="{E9B4E479-5951-4C42-A444-4E9BD8E1D39B}" type="slidenum">
              <a:rPr lang="en-US" smtClean="0"/>
              <a:pPr/>
              <a:t>13</a:t>
            </a:fld>
            <a:endParaRPr lang="en-US"/>
          </a:p>
        </p:txBody>
      </p:sp>
    </p:spTree>
    <p:extLst>
      <p:ext uri="{BB962C8B-B14F-4D97-AF65-F5344CB8AC3E}">
        <p14:creationId xmlns:p14="http://schemas.microsoft.com/office/powerpoint/2010/main" val="929124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7A9FDB-90BB-4933-BF10-4E06A240F27B}" type="datetimeFigureOut">
              <a:rPr lang="en-US" smtClean="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1173197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7A9FDB-90BB-4933-BF10-4E06A240F27B}" type="datetimeFigureOut">
              <a:rPr lang="en-US" smtClean="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3048800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7A9FDB-90BB-4933-BF10-4E06A240F27B}" type="datetimeFigureOut">
              <a:rPr lang="en-US" smtClean="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153955-28BD-4BCA-B378-045B8F4C2905}"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0956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pPr/>
              <a:t>11/25/2021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620059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pPr/>
              <a:t>11/25/2021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153955-28BD-4BCA-B378-045B8F4C2905}"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15908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pPr/>
              <a:t>11/25/2021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237009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7A9FDB-90BB-4933-BF10-4E06A240F27B}" type="datetimeFigureOut">
              <a:rPr lang="en-US" smtClean="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4128763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7A9FDB-90BB-4933-BF10-4E06A240F27B}" type="datetimeFigureOut">
              <a:rPr lang="en-US" smtClean="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2974087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7A9FDB-90BB-4933-BF10-4E06A240F27B}" type="datetimeFigureOut">
              <a:rPr lang="en-US" smtClean="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2717624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7A9FDB-90BB-4933-BF10-4E06A240F27B}" type="datetimeFigureOut">
              <a:rPr lang="en-US" smtClean="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7744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7A9FDB-90BB-4933-BF10-4E06A240F27B}" type="datetimeFigureOut">
              <a:rPr lang="en-US" smtClean="0"/>
              <a:pPr/>
              <a:t>11/25/2021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1037930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7A9FDB-90BB-4933-BF10-4E06A240F27B}" type="datetimeFigureOut">
              <a:rPr lang="en-US" smtClean="0"/>
              <a:pPr/>
              <a:t>11/25/2021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519042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7A9FDB-90BB-4933-BF10-4E06A240F27B}" type="datetimeFigureOut">
              <a:rPr lang="en-US" smtClean="0"/>
              <a:pPr/>
              <a:t>11/25/2021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1337161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A9FDB-90BB-4933-BF10-4E06A240F27B}" type="datetimeFigureOut">
              <a:rPr lang="en-US" smtClean="0"/>
              <a:pPr/>
              <a:t>11/25/2021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2710954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pPr/>
              <a:t>11/25/2021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3046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pPr/>
              <a:t>11/25/2021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2814404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07A9FDB-90BB-4933-BF10-4E06A240F27B}" type="datetimeFigureOut">
              <a:rPr lang="en-US" smtClean="0"/>
              <a:pPr/>
              <a:t>11/25/2021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9153955-28BD-4BCA-B378-045B8F4C2905}" type="slidenum">
              <a:rPr lang="en-US" smtClean="0"/>
              <a:pPr/>
              <a:t>‹#›</a:t>
            </a:fld>
            <a:endParaRPr lang="en-US"/>
          </a:p>
        </p:txBody>
      </p:sp>
    </p:spTree>
    <p:extLst>
      <p:ext uri="{BB962C8B-B14F-4D97-AF65-F5344CB8AC3E}">
        <p14:creationId xmlns:p14="http://schemas.microsoft.com/office/powerpoint/2010/main" val="1731599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Batbayar.lawyer@gmai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3158" y="1770982"/>
            <a:ext cx="10106525" cy="2262781"/>
          </a:xfrm>
        </p:spPr>
        <p:txBody>
          <a:bodyPr>
            <a:normAutofit fontScale="90000"/>
          </a:bodyPr>
          <a:lstStyle/>
          <a:p>
            <a:pPr algn="ct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r>
              <a:rPr lang="ja-JP" altLang="en-US"/>
              <a:t>解雇</a:t>
            </a:r>
            <a:br>
              <a:rPr lang="en-US" altLang="ja-JP" dirty="0"/>
            </a:br>
            <a:endParaRPr lang="en-US" dirty="0"/>
          </a:p>
        </p:txBody>
      </p:sp>
      <p:sp>
        <p:nvSpPr>
          <p:cNvPr id="3" name="Subtitle 2"/>
          <p:cNvSpPr>
            <a:spLocks noGrp="1"/>
          </p:cNvSpPr>
          <p:nvPr>
            <p:ph type="subTitle" idx="1"/>
          </p:nvPr>
        </p:nvSpPr>
        <p:spPr>
          <a:xfrm>
            <a:off x="1524000" y="3602038"/>
            <a:ext cx="9436100" cy="2773362"/>
          </a:xfrm>
        </p:spPr>
        <p:txBody>
          <a:bodyPr>
            <a:normAutofit/>
          </a:bodyPr>
          <a:lstStyle/>
          <a:p>
            <a:pPr algn="ctr"/>
            <a:r>
              <a:rPr lang="ja-JP" altLang="en-US" sz="2200"/>
              <a:t>サランゲレル・バトバヤル</a:t>
            </a:r>
            <a:endParaRPr lang="en-US" altLang="ja-JP" sz="2200" dirty="0"/>
          </a:p>
          <a:p>
            <a:pPr algn="ctr"/>
            <a:r>
              <a:rPr lang="ja-JP" altLang="en-US" sz="2200"/>
              <a:t>モンゴル国立大学法学部、九州大学、弁護士　</a:t>
            </a:r>
            <a:endParaRPr lang="en-US" altLang="ja-JP" dirty="0"/>
          </a:p>
          <a:p>
            <a:pPr algn="ctr"/>
            <a:endParaRPr lang="en-US" altLang="ja-JP" dirty="0"/>
          </a:p>
          <a:p>
            <a:pPr algn="ctr"/>
            <a:r>
              <a:rPr lang="ja-JP" altLang="en-US"/>
              <a:t>日本企業支援モンゴル法セミナー</a:t>
            </a:r>
            <a:endParaRPr lang="en-US" altLang="ja-JP" dirty="0"/>
          </a:p>
          <a:p>
            <a:pPr algn="ctr"/>
            <a:r>
              <a:rPr lang="ja-JP" altLang="en-US"/>
              <a:t>在モンゴル</a:t>
            </a:r>
            <a:r>
              <a:rPr lang="ja-JP" altLang="en-US" dirty="0"/>
              <a:t>日本国大使館</a:t>
            </a:r>
            <a:endParaRPr lang="en-US" altLang="ja-JP" dirty="0"/>
          </a:p>
          <a:p>
            <a:pPr algn="ctr"/>
            <a:r>
              <a:rPr lang="en-US" altLang="ja-JP" dirty="0"/>
              <a:t>2021</a:t>
            </a:r>
            <a:r>
              <a:rPr lang="ja-JP" altLang="en-US"/>
              <a:t>年</a:t>
            </a:r>
            <a:r>
              <a:rPr lang="en-US" altLang="ja-JP" dirty="0"/>
              <a:t>11</a:t>
            </a:r>
            <a:r>
              <a:rPr lang="ja-JP" altLang="en-US"/>
              <a:t>月</a:t>
            </a:r>
            <a:r>
              <a:rPr lang="en-US" altLang="ja-JP" dirty="0"/>
              <a:t>29</a:t>
            </a:r>
            <a:r>
              <a:rPr lang="ja-JP" altLang="en-US"/>
              <a:t>日</a:t>
            </a:r>
            <a:endParaRPr lang="en-US" dirty="0"/>
          </a:p>
        </p:txBody>
      </p:sp>
    </p:spTree>
    <p:extLst>
      <p:ext uri="{BB962C8B-B14F-4D97-AF65-F5344CB8AC3E}">
        <p14:creationId xmlns:p14="http://schemas.microsoft.com/office/powerpoint/2010/main" val="2695066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28DF1-0B5A-A64C-9D45-1F2632E7AA44}"/>
              </a:ext>
            </a:extLst>
          </p:cNvPr>
          <p:cNvSpPr>
            <a:spLocks noGrp="1"/>
          </p:cNvSpPr>
          <p:nvPr>
            <p:ph type="title"/>
          </p:nvPr>
        </p:nvSpPr>
        <p:spPr>
          <a:xfrm>
            <a:off x="2592925" y="746030"/>
            <a:ext cx="8911687" cy="1280890"/>
          </a:xfrm>
        </p:spPr>
        <p:txBody>
          <a:bodyPr/>
          <a:lstStyle/>
          <a:p>
            <a:r>
              <a:rPr lang="en-JP" dirty="0"/>
              <a:t>解雇手当２</a:t>
            </a:r>
          </a:p>
        </p:txBody>
      </p:sp>
      <p:sp>
        <p:nvSpPr>
          <p:cNvPr id="3" name="Content Placeholder 2">
            <a:extLst>
              <a:ext uri="{FF2B5EF4-FFF2-40B4-BE49-F238E27FC236}">
                <a16:creationId xmlns:a16="http://schemas.microsoft.com/office/drawing/2014/main" id="{C29D1ECC-A91C-424A-A63D-0B1C698B0A72}"/>
              </a:ext>
            </a:extLst>
          </p:cNvPr>
          <p:cNvSpPr>
            <a:spLocks noGrp="1"/>
          </p:cNvSpPr>
          <p:nvPr>
            <p:ph idx="1"/>
          </p:nvPr>
        </p:nvSpPr>
        <p:spPr>
          <a:xfrm>
            <a:off x="2589212" y="1645920"/>
            <a:ext cx="8915400" cy="4587970"/>
          </a:xfrm>
        </p:spPr>
        <p:txBody>
          <a:bodyPr/>
          <a:lstStyle/>
          <a:p>
            <a:pPr fontAlgn="t"/>
            <a:r>
              <a:rPr lang="en-US" dirty="0" err="1"/>
              <a:t>解雇手当の増額</a:t>
            </a:r>
            <a:endParaRPr lang="en-US" dirty="0"/>
          </a:p>
          <a:p>
            <a:pPr lvl="1" fontAlgn="t"/>
            <a:r>
              <a:rPr lang="en-US" dirty="0"/>
              <a:t>82.3. </a:t>
            </a:r>
            <a:r>
              <a:rPr lang="ja-JP" altLang="en-US"/>
              <a:t>本法第</a:t>
            </a:r>
            <a:r>
              <a:rPr lang="en-US" dirty="0"/>
              <a:t>82.1</a:t>
            </a:r>
            <a:r>
              <a:rPr lang="ja-JP" altLang="en-US"/>
              <a:t>条および第</a:t>
            </a:r>
            <a:r>
              <a:rPr lang="en-US" dirty="0"/>
              <a:t>82.2</a:t>
            </a:r>
            <a:r>
              <a:rPr lang="ja-JP" altLang="en-US"/>
              <a:t>条に定められた手当の金額は、法律、労働協約または労使協定によって増額することができる。</a:t>
            </a:r>
            <a:endParaRPr lang="en-JP" dirty="0"/>
          </a:p>
          <a:p>
            <a:pPr fontAlgn="t"/>
            <a:r>
              <a:rPr lang="en-US" dirty="0" err="1"/>
              <a:t>パートタイム労働者の解雇手当</a:t>
            </a:r>
            <a:endParaRPr lang="en-US" dirty="0"/>
          </a:p>
          <a:p>
            <a:pPr lvl="1" fontAlgn="t"/>
            <a:r>
              <a:rPr lang="en-US" dirty="0"/>
              <a:t>82.4. </a:t>
            </a:r>
            <a:r>
              <a:rPr lang="ja-JP" altLang="en-US"/>
              <a:t>パートタイムの労働者の労働期間は、フルタイム労働者と同様に考えるものとし、手当は本法第</a:t>
            </a:r>
            <a:r>
              <a:rPr lang="en-US" dirty="0"/>
              <a:t>82.1</a:t>
            </a:r>
            <a:r>
              <a:rPr lang="ja-JP" altLang="en-US"/>
              <a:t>条に従って支払われる。</a:t>
            </a:r>
            <a:endParaRPr lang="en-JP" dirty="0"/>
          </a:p>
          <a:p>
            <a:pPr fontAlgn="t"/>
            <a:r>
              <a:rPr lang="en-US" dirty="0" err="1"/>
              <a:t>年金による解雇手当</a:t>
            </a:r>
            <a:endParaRPr lang="en-US" dirty="0"/>
          </a:p>
          <a:p>
            <a:pPr lvl="1" fontAlgn="t"/>
            <a:r>
              <a:rPr lang="en-US" dirty="0"/>
              <a:t>82.5. </a:t>
            </a:r>
            <a:r>
              <a:rPr lang="ja-JP" altLang="en-US"/>
              <a:t>使用者は、本法第</a:t>
            </a:r>
            <a:r>
              <a:rPr lang="en-US" dirty="0"/>
              <a:t>82.1</a:t>
            </a:r>
            <a:r>
              <a:rPr lang="ja-JP" altLang="en-US"/>
              <a:t>条で定められた金額を年金により労働関係が終了した労働者に対して同様に給付する。</a:t>
            </a:r>
            <a:endParaRPr lang="en-JP" dirty="0"/>
          </a:p>
          <a:p>
            <a:pPr fontAlgn="t"/>
            <a:r>
              <a:rPr lang="en-US" dirty="0"/>
              <a:t>82.6. </a:t>
            </a:r>
            <a:r>
              <a:rPr lang="ja-JP" altLang="en-US"/>
              <a:t>使用者は、労働を維持している労働者の代替要員として一時的に勤務する労働者の労働関係が終了する場合、本法第</a:t>
            </a:r>
            <a:r>
              <a:rPr lang="en-US" dirty="0"/>
              <a:t>82.1</a:t>
            </a:r>
            <a:r>
              <a:rPr lang="ja-JP" altLang="en-US"/>
              <a:t>条に規定された給付を提供する義務を負わない。</a:t>
            </a:r>
            <a:endParaRPr lang="en-JP" dirty="0"/>
          </a:p>
          <a:p>
            <a:endParaRPr lang="en-JP" dirty="0"/>
          </a:p>
        </p:txBody>
      </p:sp>
    </p:spTree>
    <p:extLst>
      <p:ext uri="{BB962C8B-B14F-4D97-AF65-F5344CB8AC3E}">
        <p14:creationId xmlns:p14="http://schemas.microsoft.com/office/powerpoint/2010/main" val="2174096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B0475-542D-8C4B-B75A-460029F53B54}"/>
              </a:ext>
            </a:extLst>
          </p:cNvPr>
          <p:cNvSpPr>
            <a:spLocks noGrp="1"/>
          </p:cNvSpPr>
          <p:nvPr>
            <p:ph type="title"/>
          </p:nvPr>
        </p:nvSpPr>
        <p:spPr/>
        <p:txBody>
          <a:bodyPr/>
          <a:lstStyle/>
          <a:p>
            <a:r>
              <a:rPr lang="en-JP" dirty="0"/>
              <a:t>業務の引継と労働関係終了の決定１</a:t>
            </a:r>
          </a:p>
        </p:txBody>
      </p:sp>
      <p:sp>
        <p:nvSpPr>
          <p:cNvPr id="3" name="Content Placeholder 2">
            <a:extLst>
              <a:ext uri="{FF2B5EF4-FFF2-40B4-BE49-F238E27FC236}">
                <a16:creationId xmlns:a16="http://schemas.microsoft.com/office/drawing/2014/main" id="{4D3779AE-F9FB-9948-893F-30C2FAD53A08}"/>
              </a:ext>
            </a:extLst>
          </p:cNvPr>
          <p:cNvSpPr>
            <a:spLocks noGrp="1"/>
          </p:cNvSpPr>
          <p:nvPr>
            <p:ph idx="1"/>
          </p:nvPr>
        </p:nvSpPr>
        <p:spPr>
          <a:xfrm>
            <a:off x="2589212" y="1564640"/>
            <a:ext cx="8915400" cy="5120640"/>
          </a:xfrm>
        </p:spPr>
        <p:txBody>
          <a:bodyPr>
            <a:normAutofit/>
          </a:bodyPr>
          <a:lstStyle/>
          <a:p>
            <a:pPr fontAlgn="t"/>
            <a:r>
              <a:rPr lang="en-US" sz="2000" dirty="0" err="1"/>
              <a:t>労働者の引渡す義務</a:t>
            </a:r>
            <a:endParaRPr lang="en-US" sz="2000" dirty="0"/>
          </a:p>
          <a:p>
            <a:pPr lvl="1" fontAlgn="t"/>
            <a:r>
              <a:rPr lang="en-US" sz="1800" dirty="0"/>
              <a:t>83.2. </a:t>
            </a:r>
            <a:r>
              <a:rPr lang="ja-JP" altLang="en-US" sz="1800"/>
              <a:t>労働者は、職務を遂行する目的で提供された作業工具、装置、機器、財産、文書、物理的および電子的情報およびその他の関連項目を、使用者に引き渡す義務がある。</a:t>
            </a:r>
            <a:endParaRPr lang="en-JP" sz="1800" dirty="0"/>
          </a:p>
          <a:p>
            <a:pPr fontAlgn="t"/>
            <a:r>
              <a:rPr lang="en-US" sz="2000" dirty="0" err="1"/>
              <a:t>業務の引継期間</a:t>
            </a:r>
            <a:endParaRPr lang="en-US" sz="2000" dirty="0"/>
          </a:p>
          <a:p>
            <a:pPr lvl="1" fontAlgn="t"/>
            <a:r>
              <a:rPr lang="en-US" sz="1800" dirty="0"/>
              <a:t>83.3. </a:t>
            </a:r>
            <a:r>
              <a:rPr lang="ja-JP" altLang="en-US" sz="1800"/>
              <a:t>使用者は、労働者の労働関係の終了に関する決定において、業務の引継期間を指定する。</a:t>
            </a:r>
            <a:endParaRPr lang="en-JP" sz="1800" dirty="0"/>
          </a:p>
          <a:p>
            <a:pPr fontAlgn="t"/>
            <a:r>
              <a:rPr lang="en-US" sz="2000" dirty="0" err="1"/>
              <a:t>労働関係終了の決定通知</a:t>
            </a:r>
            <a:endParaRPr lang="en-US" sz="2000" dirty="0"/>
          </a:p>
          <a:p>
            <a:pPr lvl="1" fontAlgn="t"/>
            <a:r>
              <a:rPr lang="en-US" sz="1800" dirty="0"/>
              <a:t>83.4. </a:t>
            </a:r>
            <a:r>
              <a:rPr lang="ja-JP" altLang="en-US" sz="1800"/>
              <a:t>使用者は、業務の引継前に、書面で労働者との労働関係の終了を決定し、これを労働者に通知し、決定の写しを労働者に交付する。労働者が決定を受け入れることを拒否した場合、決定を労働者の居住地に送付することにより労働者に決定が到達したものとみなす。</a:t>
            </a:r>
            <a:r>
              <a:rPr lang="en-US" sz="1800" dirty="0"/>
              <a:t> </a:t>
            </a:r>
            <a:endParaRPr lang="en-JP" sz="1800" dirty="0"/>
          </a:p>
          <a:p>
            <a:pPr fontAlgn="t"/>
            <a:r>
              <a:rPr lang="en-US" sz="2000" dirty="0"/>
              <a:t>83.5. </a:t>
            </a:r>
            <a:r>
              <a:rPr lang="ja-JP" altLang="en-US" sz="2000"/>
              <a:t>使用者は、本法第</a:t>
            </a:r>
            <a:r>
              <a:rPr lang="en-US" sz="2000" dirty="0"/>
              <a:t>83.3</a:t>
            </a:r>
            <a:r>
              <a:rPr lang="ja-JP" altLang="en-US" sz="2000"/>
              <a:t>条で指定された期間の給与を労働者に支払う。</a:t>
            </a:r>
            <a:endParaRPr lang="en-JP" sz="2000" dirty="0"/>
          </a:p>
          <a:p>
            <a:endParaRPr lang="en-JP" dirty="0"/>
          </a:p>
        </p:txBody>
      </p:sp>
    </p:spTree>
    <p:extLst>
      <p:ext uri="{BB962C8B-B14F-4D97-AF65-F5344CB8AC3E}">
        <p14:creationId xmlns:p14="http://schemas.microsoft.com/office/powerpoint/2010/main" val="1874323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46D68-935F-644C-9D1C-943B8F2C284E}"/>
              </a:ext>
            </a:extLst>
          </p:cNvPr>
          <p:cNvSpPr>
            <a:spLocks noGrp="1"/>
          </p:cNvSpPr>
          <p:nvPr>
            <p:ph type="title"/>
          </p:nvPr>
        </p:nvSpPr>
        <p:spPr/>
        <p:txBody>
          <a:bodyPr/>
          <a:lstStyle/>
          <a:p>
            <a:r>
              <a:rPr lang="en-JP" dirty="0"/>
              <a:t>業務の引継と労働関係終了の決定２</a:t>
            </a:r>
          </a:p>
        </p:txBody>
      </p:sp>
      <p:sp>
        <p:nvSpPr>
          <p:cNvPr id="3" name="Content Placeholder 2">
            <a:extLst>
              <a:ext uri="{FF2B5EF4-FFF2-40B4-BE49-F238E27FC236}">
                <a16:creationId xmlns:a16="http://schemas.microsoft.com/office/drawing/2014/main" id="{9261B094-5111-414F-AFFD-EE70EAC66FF3}"/>
              </a:ext>
            </a:extLst>
          </p:cNvPr>
          <p:cNvSpPr>
            <a:spLocks noGrp="1"/>
          </p:cNvSpPr>
          <p:nvPr>
            <p:ph idx="1"/>
          </p:nvPr>
        </p:nvSpPr>
        <p:spPr>
          <a:xfrm>
            <a:off x="2589212" y="2133600"/>
            <a:ext cx="8915400" cy="4100290"/>
          </a:xfrm>
        </p:spPr>
        <p:txBody>
          <a:bodyPr/>
          <a:lstStyle/>
          <a:p>
            <a:pPr fontAlgn="t"/>
            <a:r>
              <a:rPr lang="en-US" sz="2000" dirty="0" err="1"/>
              <a:t>使用者の書類交付義務</a:t>
            </a:r>
            <a:endParaRPr lang="en-US" sz="2000" dirty="0"/>
          </a:p>
          <a:p>
            <a:pPr lvl="1" fontAlgn="t"/>
            <a:r>
              <a:rPr lang="en-US" sz="1800" dirty="0"/>
              <a:t>83.6. </a:t>
            </a:r>
            <a:r>
              <a:rPr lang="ja-JP" altLang="en-US" sz="1800"/>
              <a:t>使用者は、労働関係の終了の決定、社会保険手帳、健康保険手帳やその他の書類を、労働関係の終了日に、労働者に交付し、法律および就業規則に従い、賃金、給付金および手当を支払う義務がある。</a:t>
            </a:r>
            <a:endParaRPr lang="en-JP" sz="1800" dirty="0"/>
          </a:p>
          <a:p>
            <a:pPr fontAlgn="t"/>
            <a:r>
              <a:rPr lang="en-US" sz="2000" dirty="0" err="1"/>
              <a:t>使用者の情報提供義務</a:t>
            </a:r>
            <a:endParaRPr lang="en-US" sz="2000" dirty="0"/>
          </a:p>
          <a:p>
            <a:pPr lvl="1" fontAlgn="t"/>
            <a:r>
              <a:rPr lang="en-US" sz="1800" dirty="0"/>
              <a:t>83.7. </a:t>
            </a:r>
            <a:r>
              <a:rPr lang="ja-JP" altLang="en-US" sz="1800"/>
              <a:t>労働者の求めに応じて、使用者は、</a:t>
            </a:r>
            <a:r>
              <a:rPr lang="en-US" sz="1800" dirty="0"/>
              <a:t>5</a:t>
            </a:r>
            <a:r>
              <a:rPr lang="ja-JP" altLang="en-US" sz="1800"/>
              <a:t>営業日以内に、労働者の給与、就労期間および役職に関する正確な情報を提供する義務がある。これらの情報が指定された期間内に提供されずまたは不正確または不完全であったという事実のため、労働者が損害を被った場合、労働者は、損害賠償を請求することができる。</a:t>
            </a:r>
            <a:endParaRPr lang="en-JP" sz="1800" dirty="0"/>
          </a:p>
          <a:p>
            <a:endParaRPr lang="en-JP" dirty="0"/>
          </a:p>
        </p:txBody>
      </p:sp>
    </p:spTree>
    <p:extLst>
      <p:ext uri="{BB962C8B-B14F-4D97-AF65-F5344CB8AC3E}">
        <p14:creationId xmlns:p14="http://schemas.microsoft.com/office/powerpoint/2010/main" val="2582991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3571" y="1955470"/>
            <a:ext cx="8915400" cy="2165268"/>
          </a:xfrm>
        </p:spPr>
        <p:txBody>
          <a:bodyPr>
            <a:normAutofit lnSpcReduction="10000"/>
          </a:bodyPr>
          <a:lstStyle/>
          <a:p>
            <a:pPr marL="0" indent="0">
              <a:buNone/>
            </a:pPr>
            <a:endParaRPr lang="en-US" altLang="ja-JP" sz="3000" dirty="0"/>
          </a:p>
          <a:p>
            <a:pPr marL="0" indent="0">
              <a:buNone/>
            </a:pPr>
            <a:endParaRPr lang="en-US" altLang="ja-JP" sz="3000" dirty="0"/>
          </a:p>
          <a:p>
            <a:pPr marL="0" indent="0">
              <a:buNone/>
            </a:pPr>
            <a:r>
              <a:rPr lang="en-US" altLang="ja-JP" sz="3000" dirty="0"/>
              <a:t>	</a:t>
            </a:r>
            <a:r>
              <a:rPr lang="ja-JP" altLang="en-US" sz="3000" dirty="0"/>
              <a:t>　　　御清聴</a:t>
            </a:r>
            <a:r>
              <a:rPr lang="ja-JP" altLang="en-US" sz="3000"/>
              <a:t>ありがとうございました　　　　　　</a:t>
            </a:r>
            <a:endParaRPr lang="en-US" altLang="ja-JP" sz="3000" dirty="0"/>
          </a:p>
          <a:p>
            <a:pPr marL="0" indent="0" algn="ctr">
              <a:buNone/>
            </a:pPr>
            <a:r>
              <a:rPr lang="en-US" altLang="ja-JP" sz="3000" dirty="0">
                <a:hlinkClick r:id="rId3"/>
              </a:rPr>
              <a:t>batbayar.lawyer@gmail.com</a:t>
            </a:r>
            <a:r>
              <a:rPr lang="en-US" altLang="ja-JP" sz="3000" dirty="0"/>
              <a:t>  </a:t>
            </a:r>
          </a:p>
          <a:p>
            <a:pPr marL="0" indent="0">
              <a:buNone/>
            </a:pPr>
            <a:endParaRPr lang="en-US" sz="3000" dirty="0"/>
          </a:p>
        </p:txBody>
      </p:sp>
    </p:spTree>
    <p:extLst>
      <p:ext uri="{BB962C8B-B14F-4D97-AF65-F5344CB8AC3E}">
        <p14:creationId xmlns:p14="http://schemas.microsoft.com/office/powerpoint/2010/main" val="1450105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C425E-2C5F-844D-BFB6-3B691E0EB758}"/>
              </a:ext>
            </a:extLst>
          </p:cNvPr>
          <p:cNvSpPr>
            <a:spLocks noGrp="1"/>
          </p:cNvSpPr>
          <p:nvPr>
            <p:ph type="title"/>
          </p:nvPr>
        </p:nvSpPr>
        <p:spPr/>
        <p:txBody>
          <a:bodyPr/>
          <a:lstStyle/>
          <a:p>
            <a:r>
              <a:rPr lang="en-JP" dirty="0"/>
              <a:t>解雇について</a:t>
            </a:r>
          </a:p>
        </p:txBody>
      </p:sp>
      <p:sp>
        <p:nvSpPr>
          <p:cNvPr id="3" name="Content Placeholder 2">
            <a:extLst>
              <a:ext uri="{FF2B5EF4-FFF2-40B4-BE49-F238E27FC236}">
                <a16:creationId xmlns:a16="http://schemas.microsoft.com/office/drawing/2014/main" id="{1CFC487E-5D91-EF41-8548-E73B406AE14F}"/>
              </a:ext>
            </a:extLst>
          </p:cNvPr>
          <p:cNvSpPr>
            <a:spLocks noGrp="1"/>
          </p:cNvSpPr>
          <p:nvPr>
            <p:ph idx="1"/>
          </p:nvPr>
        </p:nvSpPr>
        <p:spPr>
          <a:xfrm>
            <a:off x="1158240" y="1727200"/>
            <a:ext cx="10346372" cy="4937760"/>
          </a:xfrm>
        </p:spPr>
        <p:txBody>
          <a:bodyPr>
            <a:normAutofit lnSpcReduction="10000"/>
          </a:bodyPr>
          <a:lstStyle/>
          <a:p>
            <a:r>
              <a:rPr lang="en-JP" sz="2400" dirty="0">
                <a:latin typeface="+mn-ea"/>
              </a:rPr>
              <a:t>概要</a:t>
            </a:r>
          </a:p>
          <a:p>
            <a:pPr lvl="1"/>
            <a:r>
              <a:rPr lang="en-JP" sz="2000" dirty="0">
                <a:latin typeface="+mn-ea"/>
              </a:rPr>
              <a:t>解雇とは、企業が労働者に合意なく、一方的な意思表示によって労働契約を解除することである。つまり、使用者の申し出による一方的な労働契約の終了は解雇という。</a:t>
            </a:r>
          </a:p>
          <a:p>
            <a:r>
              <a:rPr lang="en-JP" sz="2400" dirty="0">
                <a:latin typeface="+mn-ea"/>
              </a:rPr>
              <a:t>解雇の種類</a:t>
            </a:r>
          </a:p>
          <a:p>
            <a:pPr lvl="1"/>
            <a:r>
              <a:rPr lang="en-JP" sz="2000" dirty="0">
                <a:latin typeface="+mn-ea"/>
              </a:rPr>
              <a:t>懲戒解雇</a:t>
            </a:r>
          </a:p>
          <a:p>
            <a:pPr lvl="2"/>
            <a:r>
              <a:rPr lang="ja-JP" altLang="en-US" sz="1800"/>
              <a:t>懲戒解雇は、事業主が企業の秩序を乱した労働者に対して課す制裁罰。就業規則に基づく処分の</a:t>
            </a:r>
            <a:r>
              <a:rPr lang="en-US" altLang="ja-JP" sz="1800" dirty="0"/>
              <a:t>1</a:t>
            </a:r>
            <a:r>
              <a:rPr lang="ja-JP" altLang="en-US" sz="1800"/>
              <a:t>つである。</a:t>
            </a:r>
            <a:endParaRPr lang="en-JP" sz="1800" dirty="0">
              <a:latin typeface="+mn-ea"/>
            </a:endParaRPr>
          </a:p>
          <a:p>
            <a:pPr lvl="1"/>
            <a:r>
              <a:rPr lang="en-JP" sz="2000" dirty="0">
                <a:latin typeface="+mn-ea"/>
              </a:rPr>
              <a:t>整理解雇</a:t>
            </a:r>
          </a:p>
          <a:p>
            <a:pPr lvl="2"/>
            <a:r>
              <a:rPr lang="ja-JP" altLang="en-US" sz="1800"/>
              <a:t>整理解雇は、企業の事業継続が困難で再建策を行う際に、人員整理を目的に行う解雇のことである。</a:t>
            </a:r>
            <a:endParaRPr lang="en-JP" sz="1800" dirty="0">
              <a:latin typeface="+mn-ea"/>
            </a:endParaRPr>
          </a:p>
          <a:p>
            <a:pPr lvl="1"/>
            <a:r>
              <a:rPr lang="en-JP" sz="2000" dirty="0">
                <a:latin typeface="+mn-ea"/>
              </a:rPr>
              <a:t>普通解雇</a:t>
            </a:r>
          </a:p>
          <a:p>
            <a:pPr lvl="2"/>
            <a:r>
              <a:rPr lang="ja-JP" altLang="en-US" sz="1800"/>
              <a:t>普通解雇は、懲戒解雇・整理解雇以外の理由で従業員を解雇する場合の解雇である。</a:t>
            </a:r>
            <a:endParaRPr lang="en-JP" sz="1800" dirty="0">
              <a:latin typeface="+mn-ea"/>
            </a:endParaRPr>
          </a:p>
          <a:p>
            <a:pPr lvl="2"/>
            <a:endParaRPr lang="en-JP" dirty="0">
              <a:latin typeface="+mn-ea"/>
            </a:endParaRPr>
          </a:p>
          <a:p>
            <a:endParaRPr lang="en-JP" dirty="0"/>
          </a:p>
        </p:txBody>
      </p:sp>
    </p:spTree>
    <p:extLst>
      <p:ext uri="{BB962C8B-B14F-4D97-AF65-F5344CB8AC3E}">
        <p14:creationId xmlns:p14="http://schemas.microsoft.com/office/powerpoint/2010/main" val="3465094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8CC16-C5FB-A247-80B4-3FEBA4818DE2}"/>
              </a:ext>
            </a:extLst>
          </p:cNvPr>
          <p:cNvSpPr>
            <a:spLocks noGrp="1"/>
          </p:cNvSpPr>
          <p:nvPr>
            <p:ph type="title"/>
          </p:nvPr>
        </p:nvSpPr>
        <p:spPr/>
        <p:txBody>
          <a:bodyPr/>
          <a:lstStyle/>
          <a:p>
            <a:r>
              <a:rPr lang="en-JP" dirty="0"/>
              <a:t>新労働法における解雇根拠</a:t>
            </a:r>
          </a:p>
        </p:txBody>
      </p:sp>
      <p:sp>
        <p:nvSpPr>
          <p:cNvPr id="3" name="Content Placeholder 2">
            <a:extLst>
              <a:ext uri="{FF2B5EF4-FFF2-40B4-BE49-F238E27FC236}">
                <a16:creationId xmlns:a16="http://schemas.microsoft.com/office/drawing/2014/main" id="{A1A513D4-F792-4244-BA0D-EBFFD87628FB}"/>
              </a:ext>
            </a:extLst>
          </p:cNvPr>
          <p:cNvSpPr>
            <a:spLocks noGrp="1"/>
          </p:cNvSpPr>
          <p:nvPr>
            <p:ph idx="1"/>
          </p:nvPr>
        </p:nvSpPr>
        <p:spPr>
          <a:xfrm>
            <a:off x="2589212" y="1905000"/>
            <a:ext cx="8915400" cy="4699000"/>
          </a:xfrm>
        </p:spPr>
        <p:txBody>
          <a:bodyPr>
            <a:normAutofit/>
          </a:bodyPr>
          <a:lstStyle/>
          <a:p>
            <a:r>
              <a:rPr lang="en-JP" sz="2000" dirty="0"/>
              <a:t>新労働法第７８条</a:t>
            </a:r>
            <a:r>
              <a:rPr lang="ja-JP" altLang="en-US" sz="2000"/>
              <a:t>　（労働関係の終了する根拠）</a:t>
            </a:r>
            <a:endParaRPr lang="en-US" altLang="ja-JP" sz="2000" dirty="0"/>
          </a:p>
          <a:p>
            <a:pPr lvl="1" fontAlgn="t"/>
            <a:r>
              <a:rPr lang="ja-JP" altLang="en-US" sz="1800"/>
              <a:t>当事者の相互合意による場合； </a:t>
            </a:r>
            <a:endParaRPr lang="en-JP" sz="2400" dirty="0"/>
          </a:p>
          <a:p>
            <a:pPr lvl="1" fontAlgn="t"/>
            <a:r>
              <a:rPr lang="ja-JP" altLang="en-US" sz="1800"/>
              <a:t>労働者が死亡した場合；</a:t>
            </a:r>
            <a:endParaRPr lang="en-JP" sz="2400" dirty="0"/>
          </a:p>
          <a:p>
            <a:pPr lvl="1" fontAlgn="t"/>
            <a:r>
              <a:rPr lang="ja-JP" altLang="en-US" sz="1800"/>
              <a:t>労働契約が失効し更新しない場合；</a:t>
            </a:r>
            <a:endParaRPr lang="en-JP" sz="2400" dirty="0"/>
          </a:p>
          <a:p>
            <a:pPr lvl="1" fontAlgn="t"/>
            <a:r>
              <a:rPr lang="ja-JP" altLang="en-US" sz="1800"/>
              <a:t>所管官庁の請求する場合；</a:t>
            </a:r>
            <a:endParaRPr lang="en-JP" sz="2400" dirty="0"/>
          </a:p>
          <a:p>
            <a:pPr lvl="1" fontAlgn="t"/>
            <a:r>
              <a:rPr lang="ja-JP" altLang="en-US" sz="1800"/>
              <a:t>本法第</a:t>
            </a:r>
            <a:r>
              <a:rPr lang="en-US" sz="1800" dirty="0"/>
              <a:t>61.1</a:t>
            </a:r>
            <a:r>
              <a:rPr lang="ja-JP" altLang="en-US" sz="1800"/>
              <a:t>条に従い以前の業務に復帰する場合；</a:t>
            </a:r>
            <a:endParaRPr lang="en-JP" sz="2400" dirty="0"/>
          </a:p>
          <a:p>
            <a:pPr lvl="1" fontAlgn="t"/>
            <a:r>
              <a:rPr lang="ja-JP" altLang="en-US" sz="1800"/>
              <a:t>犯罪を行い、労働者が職務を継続することが不可能となる裁判所の有効な判決がなされた場合；</a:t>
            </a:r>
            <a:endParaRPr lang="en-JP" sz="2400" dirty="0"/>
          </a:p>
          <a:p>
            <a:pPr lvl="1" fontAlgn="t"/>
            <a:r>
              <a:rPr lang="ja-JP" altLang="en-US" sz="1800"/>
              <a:t>裁判所が、労働者に行為能力がないと判断した場合；</a:t>
            </a:r>
            <a:endParaRPr lang="en-JP" sz="2400" dirty="0"/>
          </a:p>
          <a:p>
            <a:pPr lvl="1" fontAlgn="t"/>
            <a:r>
              <a:rPr lang="ja-JP" altLang="en-US" sz="1800"/>
              <a:t>別の職務または役職に任命または選出された場合；</a:t>
            </a:r>
            <a:endParaRPr lang="en-JP" sz="2400" dirty="0"/>
          </a:p>
          <a:p>
            <a:pPr lvl="1" fontAlgn="t"/>
            <a:r>
              <a:rPr lang="ja-JP" altLang="en-US" sz="1800" b="1"/>
              <a:t>使用者または労働者のいずれかの申し出により労働契約が解除された場合；</a:t>
            </a:r>
            <a:endParaRPr lang="en-JP" sz="2400" b="1" dirty="0"/>
          </a:p>
          <a:p>
            <a:pPr lvl="1"/>
            <a:endParaRPr lang="en-JP" dirty="0"/>
          </a:p>
        </p:txBody>
      </p:sp>
    </p:spTree>
    <p:extLst>
      <p:ext uri="{BB962C8B-B14F-4D97-AF65-F5344CB8AC3E}">
        <p14:creationId xmlns:p14="http://schemas.microsoft.com/office/powerpoint/2010/main" val="1658458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1F5CE-9346-614B-912C-D53DC5EC704F}"/>
              </a:ext>
            </a:extLst>
          </p:cNvPr>
          <p:cNvSpPr>
            <a:spLocks noGrp="1"/>
          </p:cNvSpPr>
          <p:nvPr>
            <p:ph type="title"/>
          </p:nvPr>
        </p:nvSpPr>
        <p:spPr/>
        <p:txBody>
          <a:bodyPr/>
          <a:lstStyle/>
          <a:p>
            <a:r>
              <a:rPr lang="en-JP" dirty="0"/>
              <a:t>懲戒解雇</a:t>
            </a:r>
          </a:p>
        </p:txBody>
      </p:sp>
      <p:sp>
        <p:nvSpPr>
          <p:cNvPr id="3" name="Content Placeholder 2">
            <a:extLst>
              <a:ext uri="{FF2B5EF4-FFF2-40B4-BE49-F238E27FC236}">
                <a16:creationId xmlns:a16="http://schemas.microsoft.com/office/drawing/2014/main" id="{077C03C0-E928-F740-A099-6A177BED1789}"/>
              </a:ext>
            </a:extLst>
          </p:cNvPr>
          <p:cNvSpPr>
            <a:spLocks noGrp="1"/>
          </p:cNvSpPr>
          <p:nvPr>
            <p:ph idx="1"/>
          </p:nvPr>
        </p:nvSpPr>
        <p:spPr>
          <a:xfrm>
            <a:off x="2589212" y="1747520"/>
            <a:ext cx="8915400" cy="4486370"/>
          </a:xfrm>
        </p:spPr>
        <p:txBody>
          <a:bodyPr>
            <a:normAutofit/>
          </a:bodyPr>
          <a:lstStyle/>
          <a:p>
            <a:r>
              <a:rPr lang="en-JP" sz="2000" dirty="0"/>
              <a:t>懲戒解雇</a:t>
            </a:r>
          </a:p>
          <a:p>
            <a:r>
              <a:rPr lang="en-JP" sz="2000" dirty="0"/>
              <a:t>以下の理由で使用者の申出により労働契約を解除する。（新労働法第８０条）</a:t>
            </a:r>
            <a:r>
              <a:rPr lang="ja-JP" altLang="en-US" sz="2000"/>
              <a:t>　</a:t>
            </a:r>
            <a:endParaRPr lang="en-JP" sz="2000" dirty="0"/>
          </a:p>
          <a:p>
            <a:pPr lvl="1" fontAlgn="t"/>
            <a:r>
              <a:rPr lang="en-US" sz="1800" dirty="0"/>
              <a:t>80.1.4. </a:t>
            </a:r>
            <a:r>
              <a:rPr lang="ja-JP" altLang="en-US" sz="1800"/>
              <a:t>労働者が、繰り返し（</a:t>
            </a:r>
            <a:r>
              <a:rPr lang="en-US" sz="1800" dirty="0"/>
              <a:t>2</a:t>
            </a:r>
            <a:r>
              <a:rPr lang="ja-JP" altLang="en-US" sz="1800"/>
              <a:t>回以上）労働懲戒処分となる行為を行いまたは労働関係が即時終了する労働契約で定められた重大な違反を行ったとき；</a:t>
            </a:r>
            <a:endParaRPr lang="en-JP" sz="1800" dirty="0"/>
          </a:p>
          <a:p>
            <a:pPr lvl="1" fontAlgn="t"/>
            <a:r>
              <a:rPr lang="en-US" sz="1800" dirty="0"/>
              <a:t>80.1.5. </a:t>
            </a:r>
            <a:r>
              <a:rPr lang="ja-JP" altLang="en-US" sz="1800"/>
              <a:t>使用者の金銭および財産について完全な責任を負うまたはそれを処分する権限を与えられた労働者が、使用者の信頼を失うこととなる不法な作為または不作為を行ったことが立証されたとき；</a:t>
            </a:r>
            <a:endParaRPr lang="en-JP" sz="1800" dirty="0"/>
          </a:p>
          <a:p>
            <a:pPr lvl="1" fontAlgn="t"/>
            <a:r>
              <a:rPr lang="en-US" sz="1800" dirty="0"/>
              <a:t>80.1.6. </a:t>
            </a:r>
            <a:r>
              <a:rPr lang="ja-JP" altLang="en-US" sz="1800"/>
              <a:t>労働者が、就労時に、自己の教育、職業、資格レベルを証明する文書を偽造したことが立証されたとき；</a:t>
            </a:r>
            <a:endParaRPr lang="en-JP" sz="1800" dirty="0"/>
          </a:p>
          <a:p>
            <a:r>
              <a:rPr lang="en-JP" sz="2000" dirty="0"/>
              <a:t>注意：就業規則に懲戒解雇となる違反行為について、詳細的に定める。</a:t>
            </a:r>
          </a:p>
        </p:txBody>
      </p:sp>
    </p:spTree>
    <p:extLst>
      <p:ext uri="{BB962C8B-B14F-4D97-AF65-F5344CB8AC3E}">
        <p14:creationId xmlns:p14="http://schemas.microsoft.com/office/powerpoint/2010/main" val="542338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42DE9-0128-6648-9203-C6E1E6009034}"/>
              </a:ext>
            </a:extLst>
          </p:cNvPr>
          <p:cNvSpPr>
            <a:spLocks noGrp="1"/>
          </p:cNvSpPr>
          <p:nvPr>
            <p:ph type="title"/>
          </p:nvPr>
        </p:nvSpPr>
        <p:spPr/>
        <p:txBody>
          <a:bodyPr/>
          <a:lstStyle/>
          <a:p>
            <a:r>
              <a:rPr lang="en-JP" dirty="0"/>
              <a:t>整理解雇</a:t>
            </a:r>
          </a:p>
        </p:txBody>
      </p:sp>
      <p:sp>
        <p:nvSpPr>
          <p:cNvPr id="3" name="Content Placeholder 2">
            <a:extLst>
              <a:ext uri="{FF2B5EF4-FFF2-40B4-BE49-F238E27FC236}">
                <a16:creationId xmlns:a16="http://schemas.microsoft.com/office/drawing/2014/main" id="{B6E5EA56-BCB3-7640-8D22-BA1A2522C04D}"/>
              </a:ext>
            </a:extLst>
          </p:cNvPr>
          <p:cNvSpPr>
            <a:spLocks noGrp="1"/>
          </p:cNvSpPr>
          <p:nvPr>
            <p:ph idx="1"/>
          </p:nvPr>
        </p:nvSpPr>
        <p:spPr>
          <a:xfrm>
            <a:off x="2589212" y="1747520"/>
            <a:ext cx="8915400" cy="4836160"/>
          </a:xfrm>
        </p:spPr>
        <p:txBody>
          <a:bodyPr>
            <a:normAutofit/>
          </a:bodyPr>
          <a:lstStyle/>
          <a:p>
            <a:r>
              <a:rPr lang="en-JP" sz="2000" dirty="0"/>
              <a:t>整理解雇</a:t>
            </a:r>
          </a:p>
          <a:p>
            <a:r>
              <a:rPr lang="en-JP" sz="2000" dirty="0"/>
              <a:t>以下の理由で使用者の申出により労働契約を解除する。（新労働法第８０条）</a:t>
            </a:r>
            <a:r>
              <a:rPr lang="ja-JP" altLang="en-US" sz="2000"/>
              <a:t>　</a:t>
            </a:r>
            <a:endParaRPr lang="en-JP" sz="2000" dirty="0"/>
          </a:p>
          <a:p>
            <a:pPr lvl="1"/>
            <a:r>
              <a:rPr lang="en-US" sz="1800" dirty="0"/>
              <a:t>80.1.1. </a:t>
            </a:r>
            <a:r>
              <a:rPr lang="ja-JP" altLang="en-US" sz="1800"/>
              <a:t>事業体、組織その支店または部門が清算され、職務が失われまたは定員を削減した場合；</a:t>
            </a:r>
            <a:endParaRPr lang="en-JP" sz="1800" dirty="0"/>
          </a:p>
          <a:p>
            <a:r>
              <a:rPr lang="en-JP" sz="2000" dirty="0"/>
              <a:t>大量整理解雇（集団解雇）規制（新労働法第８１条）</a:t>
            </a:r>
          </a:p>
          <a:p>
            <a:pPr lvl="1" fontAlgn="t"/>
            <a:r>
              <a:rPr lang="ja-JP" altLang="en-US" sz="1800"/>
              <a:t>事業体、組織、その支店または部門が、清算、整理解雇または</a:t>
            </a:r>
            <a:r>
              <a:rPr lang="en-US" sz="1800" dirty="0"/>
              <a:t>90</a:t>
            </a:r>
            <a:r>
              <a:rPr lang="ja-JP" altLang="en-US" sz="1800"/>
              <a:t>日以内の休業を理由として、次の各号に規定する労働者を</a:t>
            </a:r>
            <a:r>
              <a:rPr lang="en-US" sz="1800" dirty="0"/>
              <a:t>90</a:t>
            </a:r>
            <a:r>
              <a:rPr lang="ja-JP" altLang="en-US" sz="1800"/>
              <a:t>日以内に解雇する場合、集団的解雇とみなされる。</a:t>
            </a:r>
            <a:endParaRPr lang="en-JP" sz="1800" dirty="0"/>
          </a:p>
          <a:p>
            <a:pPr lvl="1" fontAlgn="t"/>
            <a:r>
              <a:rPr lang="en-US" sz="1800" dirty="0"/>
              <a:t>10</a:t>
            </a:r>
            <a:r>
              <a:rPr lang="en-US" altLang="ja-JP" sz="1800" dirty="0"/>
              <a:t>〜</a:t>
            </a:r>
            <a:r>
              <a:rPr lang="en-US" sz="1800" dirty="0"/>
              <a:t>50</a:t>
            </a:r>
            <a:r>
              <a:rPr lang="ja-JP" altLang="en-US" sz="1800"/>
              <a:t>人の労働者を雇用する事業体または組織の</a:t>
            </a:r>
            <a:r>
              <a:rPr lang="en-US" sz="1800" dirty="0"/>
              <a:t>5</a:t>
            </a:r>
            <a:r>
              <a:rPr lang="ja-JP" altLang="en-US" sz="1800"/>
              <a:t>人以上の労働者；</a:t>
            </a:r>
            <a:endParaRPr lang="en-JP" sz="1800" dirty="0"/>
          </a:p>
          <a:p>
            <a:pPr lvl="1" fontAlgn="t"/>
            <a:r>
              <a:rPr lang="en-US" sz="1800" dirty="0"/>
              <a:t>51</a:t>
            </a:r>
            <a:r>
              <a:rPr lang="en-US" altLang="ja-JP" sz="1800" dirty="0"/>
              <a:t>〜</a:t>
            </a:r>
            <a:r>
              <a:rPr lang="en-US" sz="1800" dirty="0"/>
              <a:t>499</a:t>
            </a:r>
            <a:r>
              <a:rPr lang="ja-JP" altLang="en-US" sz="1800"/>
              <a:t>人の労働者を雇用する事業体および組織の総労働者数の</a:t>
            </a:r>
            <a:r>
              <a:rPr lang="en-US" sz="1800" dirty="0"/>
              <a:t>10</a:t>
            </a:r>
            <a:r>
              <a:rPr lang="ja-JP" altLang="en-US" sz="1800"/>
              <a:t>パーセント以上の労働者；</a:t>
            </a:r>
            <a:endParaRPr lang="en-JP" sz="1800" dirty="0"/>
          </a:p>
          <a:p>
            <a:pPr lvl="1" fontAlgn="t"/>
            <a:r>
              <a:rPr lang="en-US" sz="1800" dirty="0"/>
              <a:t>500</a:t>
            </a:r>
            <a:r>
              <a:rPr lang="ja-JP" altLang="en-US" sz="1800"/>
              <a:t>人以上の労働者を雇用する事業体または組織の</a:t>
            </a:r>
            <a:r>
              <a:rPr lang="en-US" sz="1800" dirty="0"/>
              <a:t>50</a:t>
            </a:r>
            <a:r>
              <a:rPr lang="ja-JP" altLang="en-US" sz="1800"/>
              <a:t>人以上の労働者；</a:t>
            </a:r>
            <a:endParaRPr lang="en-JP" sz="1800" dirty="0"/>
          </a:p>
          <a:p>
            <a:endParaRPr lang="en-JP" dirty="0"/>
          </a:p>
        </p:txBody>
      </p:sp>
    </p:spTree>
    <p:extLst>
      <p:ext uri="{BB962C8B-B14F-4D97-AF65-F5344CB8AC3E}">
        <p14:creationId xmlns:p14="http://schemas.microsoft.com/office/powerpoint/2010/main" val="1024190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6A79-96BA-B149-9E17-79604BB8B98E}"/>
              </a:ext>
            </a:extLst>
          </p:cNvPr>
          <p:cNvSpPr>
            <a:spLocks noGrp="1"/>
          </p:cNvSpPr>
          <p:nvPr>
            <p:ph type="title"/>
          </p:nvPr>
        </p:nvSpPr>
        <p:spPr/>
        <p:txBody>
          <a:bodyPr/>
          <a:lstStyle/>
          <a:p>
            <a:r>
              <a:rPr lang="en-JP" dirty="0"/>
              <a:t>大量整理解雇の規制</a:t>
            </a:r>
          </a:p>
        </p:txBody>
      </p:sp>
      <p:sp>
        <p:nvSpPr>
          <p:cNvPr id="3" name="Content Placeholder 2">
            <a:extLst>
              <a:ext uri="{FF2B5EF4-FFF2-40B4-BE49-F238E27FC236}">
                <a16:creationId xmlns:a16="http://schemas.microsoft.com/office/drawing/2014/main" id="{8319BE41-9C87-8D4A-B8F7-E5A4B3B792ED}"/>
              </a:ext>
            </a:extLst>
          </p:cNvPr>
          <p:cNvSpPr>
            <a:spLocks noGrp="1"/>
          </p:cNvSpPr>
          <p:nvPr>
            <p:ph idx="1"/>
          </p:nvPr>
        </p:nvSpPr>
        <p:spPr>
          <a:xfrm>
            <a:off x="2589212" y="1727200"/>
            <a:ext cx="8915400" cy="4693920"/>
          </a:xfrm>
        </p:spPr>
        <p:txBody>
          <a:bodyPr>
            <a:normAutofit lnSpcReduction="10000"/>
          </a:bodyPr>
          <a:lstStyle/>
          <a:p>
            <a:r>
              <a:rPr lang="en-JP" dirty="0"/>
              <a:t>大量整理解雇を行う場合、以下の手続きに従う。（新労働法第８１条）</a:t>
            </a:r>
          </a:p>
          <a:p>
            <a:pPr lvl="1" fontAlgn="t"/>
            <a:r>
              <a:rPr lang="en-US" dirty="0"/>
              <a:t>81.2. </a:t>
            </a:r>
            <a:r>
              <a:rPr lang="ja-JP" altLang="en-US"/>
              <a:t>使用者は労働者代表者に対して、</a:t>
            </a:r>
            <a:r>
              <a:rPr lang="en-US" altLang="ja-JP" dirty="0"/>
              <a:t>81.3</a:t>
            </a:r>
            <a:r>
              <a:rPr lang="ja-JP" altLang="en-US"/>
              <a:t>に定められた問題について協議したうえで、労働関係の終了の理由、対象となる労働者の名前および労働関係の終了日を通知する。</a:t>
            </a:r>
            <a:endParaRPr lang="en-JP" dirty="0"/>
          </a:p>
          <a:p>
            <a:pPr lvl="1" fontAlgn="t"/>
            <a:r>
              <a:rPr lang="en-US" dirty="0"/>
              <a:t>81.3. </a:t>
            </a:r>
            <a:r>
              <a:rPr lang="ja-JP" altLang="en-US"/>
              <a:t>使用者および労働者の代表者は、集団的解雇に関する交渉の中で、次の問題について協議する。解雇される労働者の数を減らすこと、事業体または組織の空席に労働者を異動させること、労働者の数が増えた場合に新しい労働を創出すること、労働者を専門化し他の職業について訓練すること、解雇手当の金額など。</a:t>
            </a:r>
            <a:endParaRPr lang="en-JP" dirty="0"/>
          </a:p>
          <a:p>
            <a:pPr lvl="1" fontAlgn="t"/>
            <a:r>
              <a:rPr lang="en-US" dirty="0"/>
              <a:t>81.4. </a:t>
            </a:r>
            <a:r>
              <a:rPr lang="en-US" dirty="0" err="1"/>
              <a:t>使用者は</a:t>
            </a:r>
            <a:r>
              <a:rPr lang="en-US" dirty="0"/>
              <a:t>、</a:t>
            </a:r>
            <a:r>
              <a:rPr lang="ja-JP" altLang="en-US"/>
              <a:t>解雇される各労働者に対して、労働関係の終了する日の</a:t>
            </a:r>
            <a:r>
              <a:rPr lang="en-US" altLang="ja-JP" dirty="0"/>
              <a:t>30</a:t>
            </a:r>
            <a:r>
              <a:rPr lang="ja-JP" altLang="en-US"/>
              <a:t>日前までに書面で通知する。労働関係は、通知後</a:t>
            </a:r>
            <a:r>
              <a:rPr lang="en-US" dirty="0"/>
              <a:t>30</a:t>
            </a:r>
            <a:r>
              <a:rPr lang="ja-JP" altLang="en-US"/>
              <a:t>日以上の期間経過後に終了する。</a:t>
            </a:r>
            <a:endParaRPr lang="en-JP" dirty="0"/>
          </a:p>
          <a:p>
            <a:pPr lvl="1" fontAlgn="t"/>
            <a:r>
              <a:rPr lang="en-US" dirty="0"/>
              <a:t>81.5. </a:t>
            </a:r>
            <a:r>
              <a:rPr lang="ja-JP" altLang="en-US"/>
              <a:t>大量解雇後</a:t>
            </a:r>
            <a:r>
              <a:rPr lang="en-US" dirty="0"/>
              <a:t>1</a:t>
            </a:r>
            <a:r>
              <a:rPr lang="ja-JP" altLang="en-US"/>
              <a:t>年以内に使用者が新規労働者を雇用しようとする場合には、解雇された労働者がその条件を満たしている場合、その労働者の求めにより使用者はその者を雇用しなければならない。</a:t>
            </a:r>
            <a:endParaRPr lang="en-JP" dirty="0"/>
          </a:p>
          <a:p>
            <a:pPr lvl="1" fontAlgn="t"/>
            <a:r>
              <a:rPr lang="en-US" dirty="0"/>
              <a:t>81.6. </a:t>
            </a:r>
            <a:r>
              <a:rPr lang="ja-JP" altLang="en-US"/>
              <a:t>使用者は、大量解雇の決定を行った日から</a:t>
            </a:r>
            <a:r>
              <a:rPr lang="en-US" dirty="0"/>
              <a:t>30</a:t>
            </a:r>
            <a:r>
              <a:rPr lang="ja-JP" altLang="en-US"/>
              <a:t>日以内に、書面で、その属する労働当局に書面で通知する。</a:t>
            </a:r>
            <a:endParaRPr lang="en-JP" dirty="0"/>
          </a:p>
          <a:p>
            <a:pPr lvl="1" fontAlgn="t"/>
            <a:r>
              <a:rPr lang="en-US" dirty="0"/>
              <a:t>81.7. </a:t>
            </a:r>
            <a:r>
              <a:rPr lang="ja-JP" altLang="en-US"/>
              <a:t>事業体、組織、支店または部門の清算および労働者の大量解雇の場合、労働者の給与は他の債務に優越して支払われる。</a:t>
            </a:r>
            <a:endParaRPr lang="en-JP" dirty="0"/>
          </a:p>
          <a:p>
            <a:endParaRPr lang="en-JP" dirty="0"/>
          </a:p>
        </p:txBody>
      </p:sp>
    </p:spTree>
    <p:extLst>
      <p:ext uri="{BB962C8B-B14F-4D97-AF65-F5344CB8AC3E}">
        <p14:creationId xmlns:p14="http://schemas.microsoft.com/office/powerpoint/2010/main" val="2718327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3E873-38C4-3D42-AD15-797FF99D07D6}"/>
              </a:ext>
            </a:extLst>
          </p:cNvPr>
          <p:cNvSpPr>
            <a:spLocks noGrp="1"/>
          </p:cNvSpPr>
          <p:nvPr>
            <p:ph type="title"/>
          </p:nvPr>
        </p:nvSpPr>
        <p:spPr/>
        <p:txBody>
          <a:bodyPr/>
          <a:lstStyle/>
          <a:p>
            <a:r>
              <a:rPr lang="en-JP" dirty="0"/>
              <a:t>普通解雇</a:t>
            </a:r>
          </a:p>
        </p:txBody>
      </p:sp>
      <p:sp>
        <p:nvSpPr>
          <p:cNvPr id="3" name="Content Placeholder 2">
            <a:extLst>
              <a:ext uri="{FF2B5EF4-FFF2-40B4-BE49-F238E27FC236}">
                <a16:creationId xmlns:a16="http://schemas.microsoft.com/office/drawing/2014/main" id="{A5C5FB02-5FA4-B84F-A221-3511D032B0CE}"/>
              </a:ext>
            </a:extLst>
          </p:cNvPr>
          <p:cNvSpPr>
            <a:spLocks noGrp="1"/>
          </p:cNvSpPr>
          <p:nvPr>
            <p:ph idx="1"/>
          </p:nvPr>
        </p:nvSpPr>
        <p:spPr>
          <a:xfrm>
            <a:off x="2589212" y="1727200"/>
            <a:ext cx="8915400" cy="4184022"/>
          </a:xfrm>
        </p:spPr>
        <p:txBody>
          <a:bodyPr/>
          <a:lstStyle/>
          <a:p>
            <a:r>
              <a:rPr lang="en-JP" sz="2000" dirty="0"/>
              <a:t>普通解雇</a:t>
            </a:r>
          </a:p>
          <a:p>
            <a:pPr fontAlgn="t"/>
            <a:r>
              <a:rPr lang="en-JP" sz="2000" dirty="0"/>
              <a:t>以下の理由で使用者の申出により労働契約を解除する。（新労働法第８０条）</a:t>
            </a:r>
            <a:r>
              <a:rPr lang="ja-JP" altLang="en-US" sz="2000"/>
              <a:t>　</a:t>
            </a:r>
            <a:endParaRPr lang="en-JP" sz="2000" dirty="0"/>
          </a:p>
          <a:p>
            <a:pPr lvl="1" fontAlgn="t"/>
            <a:r>
              <a:rPr lang="en-US" sz="1800" dirty="0"/>
              <a:t>80.1.2. </a:t>
            </a:r>
            <a:r>
              <a:rPr lang="ja-JP" altLang="en-US" sz="1800"/>
              <a:t>労働者が、職業、資格、能力およびパフォーマンスの観点から、当該業務に適していないことが判明した場合。その場合、使用者は、労働者に対し、事前に通知し、資格、能力及びパフォーマンスを向上させるために十分な時間を与える必要がある。</a:t>
            </a:r>
            <a:endParaRPr lang="en-JP" sz="1800" dirty="0"/>
          </a:p>
          <a:p>
            <a:pPr lvl="1" fontAlgn="t"/>
            <a:r>
              <a:rPr lang="en-US" sz="1800" dirty="0"/>
              <a:t>80.1.3. </a:t>
            </a:r>
            <a:r>
              <a:rPr lang="ja-JP" altLang="en-US" sz="1800"/>
              <a:t>医療労働監督委員会の決定により、労働者が医学的に職務を遂行できず、他に異動できる職場がない場合で、使用者が本法第</a:t>
            </a:r>
            <a:r>
              <a:rPr lang="en-US" sz="1800" dirty="0"/>
              <a:t>144.1</a:t>
            </a:r>
            <a:r>
              <a:rPr lang="ja-JP" altLang="en-US" sz="1800"/>
              <a:t>条に規定された措置を講じた場合、</a:t>
            </a:r>
            <a:endParaRPr lang="en-JP" sz="1800" dirty="0"/>
          </a:p>
          <a:p>
            <a:endParaRPr lang="en-JP" dirty="0"/>
          </a:p>
        </p:txBody>
      </p:sp>
    </p:spTree>
    <p:extLst>
      <p:ext uri="{BB962C8B-B14F-4D97-AF65-F5344CB8AC3E}">
        <p14:creationId xmlns:p14="http://schemas.microsoft.com/office/powerpoint/2010/main" val="2610978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CB70B-B781-324A-8A4D-9F9A8F195C81}"/>
              </a:ext>
            </a:extLst>
          </p:cNvPr>
          <p:cNvSpPr>
            <a:spLocks noGrp="1"/>
          </p:cNvSpPr>
          <p:nvPr>
            <p:ph type="title"/>
          </p:nvPr>
        </p:nvSpPr>
        <p:spPr/>
        <p:txBody>
          <a:bodyPr/>
          <a:lstStyle/>
          <a:p>
            <a:r>
              <a:rPr lang="en-JP" dirty="0"/>
              <a:t>解雇手続き</a:t>
            </a:r>
          </a:p>
        </p:txBody>
      </p:sp>
      <p:sp>
        <p:nvSpPr>
          <p:cNvPr id="3" name="Content Placeholder 2">
            <a:extLst>
              <a:ext uri="{FF2B5EF4-FFF2-40B4-BE49-F238E27FC236}">
                <a16:creationId xmlns:a16="http://schemas.microsoft.com/office/drawing/2014/main" id="{0539074B-E269-2E4E-9FFD-89FEE0DB2DEF}"/>
              </a:ext>
            </a:extLst>
          </p:cNvPr>
          <p:cNvSpPr>
            <a:spLocks noGrp="1"/>
          </p:cNvSpPr>
          <p:nvPr>
            <p:ph idx="1"/>
          </p:nvPr>
        </p:nvSpPr>
        <p:spPr>
          <a:xfrm>
            <a:off x="2589212" y="1930400"/>
            <a:ext cx="8915400" cy="4490720"/>
          </a:xfrm>
        </p:spPr>
        <p:txBody>
          <a:bodyPr/>
          <a:lstStyle/>
          <a:p>
            <a:pPr fontAlgn="t"/>
            <a:r>
              <a:rPr lang="en-US" sz="2000" dirty="0" err="1"/>
              <a:t>解雇禁止</a:t>
            </a:r>
            <a:endParaRPr lang="en-US" sz="2000" dirty="0"/>
          </a:p>
          <a:p>
            <a:pPr lvl="1" fontAlgn="t"/>
            <a:r>
              <a:rPr lang="en-US" sz="1800" dirty="0"/>
              <a:t>80.2. </a:t>
            </a:r>
            <a:r>
              <a:rPr lang="ja-JP" altLang="en-US" sz="1800"/>
              <a:t>事業体、組織その支店またはその部門の清算の場合を除き、この法律で指定された理由以外の理由に基づいて、使用者の主導で、職務が維持されている労働者との間の労働関係を終了することは禁じられる。</a:t>
            </a:r>
            <a:endParaRPr lang="en-JP" sz="1800" dirty="0"/>
          </a:p>
          <a:p>
            <a:pPr lvl="1" fontAlgn="t"/>
            <a:r>
              <a:rPr lang="en-US" sz="1800" dirty="0"/>
              <a:t>80.3. </a:t>
            </a:r>
            <a:r>
              <a:rPr lang="ja-JP" altLang="en-US" sz="1800"/>
              <a:t>法律で別段の定めがない限り、事業体または組織の所有者、所有の種類、所有形態または管理者の変更は、労働者の労働関係の終了の理由とはならない。</a:t>
            </a:r>
            <a:endParaRPr lang="en-JP" sz="1800" dirty="0"/>
          </a:p>
          <a:p>
            <a:pPr fontAlgn="t"/>
            <a:r>
              <a:rPr lang="en-US" sz="2000" dirty="0" err="1"/>
              <a:t>解雇通知</a:t>
            </a:r>
            <a:endParaRPr lang="en-US" sz="2000" dirty="0"/>
          </a:p>
          <a:p>
            <a:pPr lvl="1" fontAlgn="t"/>
            <a:r>
              <a:rPr lang="en-US" sz="1800" dirty="0"/>
              <a:t>80.4. </a:t>
            </a:r>
            <a:r>
              <a:rPr lang="ja-JP" altLang="en-US" sz="1800"/>
              <a:t>使用者は、本法第</a:t>
            </a:r>
            <a:r>
              <a:rPr lang="en-US" sz="1800" dirty="0"/>
              <a:t>65.4.2</a:t>
            </a:r>
            <a:r>
              <a:rPr lang="ja-JP" altLang="en-US" sz="1800"/>
              <a:t>条、第</a:t>
            </a:r>
            <a:r>
              <a:rPr lang="en-US" sz="1800" dirty="0"/>
              <a:t>78.1.5</a:t>
            </a:r>
            <a:r>
              <a:rPr lang="ja-JP" altLang="en-US" sz="1800"/>
              <a:t>条、第</a:t>
            </a:r>
            <a:r>
              <a:rPr lang="en-US" sz="1800" dirty="0"/>
              <a:t>80.1.1</a:t>
            </a:r>
            <a:r>
              <a:rPr lang="ja-JP" altLang="en-US" sz="1800"/>
              <a:t>条、第</a:t>
            </a:r>
            <a:r>
              <a:rPr lang="en-US" sz="1800" dirty="0"/>
              <a:t>80.1.2</a:t>
            </a:r>
            <a:r>
              <a:rPr lang="ja-JP" altLang="en-US" sz="1800"/>
              <a:t>条および第</a:t>
            </a:r>
            <a:r>
              <a:rPr lang="en-US" sz="1800" dirty="0"/>
              <a:t>80.1.3</a:t>
            </a:r>
            <a:r>
              <a:rPr lang="ja-JP" altLang="en-US" sz="1800"/>
              <a:t>条に定められた理由による労働関係の終了を、少なくとも</a:t>
            </a:r>
            <a:r>
              <a:rPr lang="en-US" sz="1800" dirty="0"/>
              <a:t>30</a:t>
            </a:r>
            <a:r>
              <a:rPr lang="ja-JP" altLang="en-US" sz="1800"/>
              <a:t>日以前までに労働者に対し通知する。事前に、必要に応じて労働者に通知します。使用者は必要に応じて労働者に通知したことを証明する義務がある。</a:t>
            </a:r>
            <a:endParaRPr lang="en-JP" sz="1800" dirty="0"/>
          </a:p>
          <a:p>
            <a:endParaRPr lang="en-JP" dirty="0"/>
          </a:p>
        </p:txBody>
      </p:sp>
    </p:spTree>
    <p:extLst>
      <p:ext uri="{BB962C8B-B14F-4D97-AF65-F5344CB8AC3E}">
        <p14:creationId xmlns:p14="http://schemas.microsoft.com/office/powerpoint/2010/main" val="554254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29EBB-5E34-3446-BABC-0D1561572349}"/>
              </a:ext>
            </a:extLst>
          </p:cNvPr>
          <p:cNvSpPr>
            <a:spLocks noGrp="1"/>
          </p:cNvSpPr>
          <p:nvPr>
            <p:ph type="title"/>
          </p:nvPr>
        </p:nvSpPr>
        <p:spPr/>
        <p:txBody>
          <a:bodyPr/>
          <a:lstStyle/>
          <a:p>
            <a:r>
              <a:rPr lang="en-JP" dirty="0"/>
              <a:t>解雇手当１</a:t>
            </a:r>
          </a:p>
        </p:txBody>
      </p:sp>
      <p:sp>
        <p:nvSpPr>
          <p:cNvPr id="3" name="Content Placeholder 2">
            <a:extLst>
              <a:ext uri="{FF2B5EF4-FFF2-40B4-BE49-F238E27FC236}">
                <a16:creationId xmlns:a16="http://schemas.microsoft.com/office/drawing/2014/main" id="{F0A18D35-FB0A-EF40-886F-4A4434B431A1}"/>
              </a:ext>
            </a:extLst>
          </p:cNvPr>
          <p:cNvSpPr>
            <a:spLocks noGrp="1"/>
          </p:cNvSpPr>
          <p:nvPr>
            <p:ph idx="1"/>
          </p:nvPr>
        </p:nvSpPr>
        <p:spPr>
          <a:xfrm>
            <a:off x="2589212" y="1747520"/>
            <a:ext cx="8915400" cy="4673600"/>
          </a:xfrm>
        </p:spPr>
        <p:txBody>
          <a:bodyPr>
            <a:normAutofit/>
          </a:bodyPr>
          <a:lstStyle/>
          <a:p>
            <a:pPr fontAlgn="t"/>
            <a:r>
              <a:rPr lang="en-US" dirty="0"/>
              <a:t>82.1. </a:t>
            </a:r>
            <a:r>
              <a:rPr lang="ja-JP" altLang="en-US"/>
              <a:t>本法第</a:t>
            </a:r>
            <a:r>
              <a:rPr lang="en-US" dirty="0"/>
              <a:t>65.4.2</a:t>
            </a:r>
            <a:r>
              <a:rPr lang="ja-JP" altLang="en-US"/>
              <a:t>条、</a:t>
            </a:r>
            <a:r>
              <a:rPr lang="en-US" dirty="0"/>
              <a:t>80.1.1</a:t>
            </a:r>
            <a:r>
              <a:rPr lang="ja-JP" altLang="en-US"/>
              <a:t>条、</a:t>
            </a:r>
            <a:r>
              <a:rPr lang="en-US" dirty="0"/>
              <a:t>80.1.2</a:t>
            </a:r>
            <a:r>
              <a:rPr lang="ja-JP" altLang="en-US"/>
              <a:t>条および</a:t>
            </a:r>
            <a:r>
              <a:rPr lang="en-US" dirty="0"/>
              <a:t>80.1.3</a:t>
            </a:r>
            <a:r>
              <a:rPr lang="ja-JP" altLang="en-US"/>
              <a:t>条に定められた理由で労働関係が終了した場合、当該労働者は、社会保険基金から失業手当を受領する権利があるかにかかわらず、以下の手当てを</a:t>
            </a:r>
            <a:r>
              <a:rPr lang="en-JP" altLang="ja-JP" dirty="0"/>
              <a:t>1</a:t>
            </a:r>
            <a:r>
              <a:rPr lang="ja-JP" altLang="en-JP"/>
              <a:t>回のみ</a:t>
            </a:r>
            <a:r>
              <a:rPr lang="ja-JP" altLang="en-US"/>
              <a:t>給付する。</a:t>
            </a:r>
            <a:endParaRPr lang="en-JP" dirty="0"/>
          </a:p>
          <a:p>
            <a:pPr lvl="1" fontAlgn="t"/>
            <a:r>
              <a:rPr lang="en-US" dirty="0"/>
              <a:t>82.1.1. </a:t>
            </a:r>
            <a:r>
              <a:rPr lang="ja-JP" altLang="en-US"/>
              <a:t>事業体または組織において、</a:t>
            </a:r>
            <a:r>
              <a:rPr lang="en-US" dirty="0"/>
              <a:t>6</a:t>
            </a:r>
            <a:r>
              <a:rPr lang="ja-JP" altLang="en-US"/>
              <a:t>か月間から</a:t>
            </a:r>
            <a:r>
              <a:rPr lang="en-US" dirty="0"/>
              <a:t>2</a:t>
            </a:r>
            <a:r>
              <a:rPr lang="ja-JP" altLang="en-US"/>
              <a:t>年間勤務していた場合、手当は</a:t>
            </a:r>
            <a:r>
              <a:rPr lang="en-US" dirty="0"/>
              <a:t>1</a:t>
            </a:r>
            <a:r>
              <a:rPr lang="ja-JP" altLang="en-US"/>
              <a:t>か月以上の基本給に相当する金額とする。</a:t>
            </a:r>
            <a:endParaRPr lang="en-JP" dirty="0"/>
          </a:p>
          <a:p>
            <a:pPr lvl="1" fontAlgn="t"/>
            <a:r>
              <a:rPr lang="en-US" dirty="0"/>
              <a:t>82.1.2. </a:t>
            </a:r>
            <a:r>
              <a:rPr lang="ja-JP" altLang="en-US"/>
              <a:t>事業体または組織において、</a:t>
            </a:r>
            <a:r>
              <a:rPr lang="en-US" dirty="0"/>
              <a:t>2</a:t>
            </a:r>
            <a:r>
              <a:rPr lang="ja-JP" altLang="en-US"/>
              <a:t>年間から</a:t>
            </a:r>
            <a:r>
              <a:rPr lang="en-US" dirty="0"/>
              <a:t>5</a:t>
            </a:r>
            <a:r>
              <a:rPr lang="ja-JP" altLang="en-US"/>
              <a:t>年間勤務していた場合、手当は</a:t>
            </a:r>
            <a:r>
              <a:rPr lang="en-US" dirty="0"/>
              <a:t>2</a:t>
            </a:r>
            <a:r>
              <a:rPr lang="ja-JP" altLang="en-US"/>
              <a:t>か月以上の基本給に相当する金額とする。</a:t>
            </a:r>
            <a:endParaRPr lang="en-JP" dirty="0"/>
          </a:p>
          <a:p>
            <a:pPr lvl="1" fontAlgn="t"/>
            <a:r>
              <a:rPr lang="en-US" dirty="0"/>
              <a:t>82.1.3. </a:t>
            </a:r>
            <a:r>
              <a:rPr lang="ja-JP" altLang="en-US"/>
              <a:t>事業体または組織において、</a:t>
            </a:r>
            <a:r>
              <a:rPr lang="en-US" dirty="0"/>
              <a:t>5</a:t>
            </a:r>
            <a:r>
              <a:rPr lang="ja-JP" altLang="en-US"/>
              <a:t>年間から</a:t>
            </a:r>
            <a:r>
              <a:rPr lang="en-US" dirty="0"/>
              <a:t>10</a:t>
            </a:r>
            <a:r>
              <a:rPr lang="ja-JP" altLang="en-US"/>
              <a:t>年間勤務していた場合、手当は</a:t>
            </a:r>
            <a:r>
              <a:rPr lang="en-US" dirty="0"/>
              <a:t>3</a:t>
            </a:r>
            <a:r>
              <a:rPr lang="ja-JP" altLang="en-US"/>
              <a:t>か月以上の基本給に相当する金額とする。</a:t>
            </a:r>
            <a:endParaRPr lang="en-JP" dirty="0"/>
          </a:p>
          <a:p>
            <a:pPr lvl="1" fontAlgn="t"/>
            <a:r>
              <a:rPr lang="en-US" dirty="0"/>
              <a:t>82.1.4. </a:t>
            </a:r>
            <a:r>
              <a:rPr lang="ja-JP" altLang="en-US"/>
              <a:t>事業体または組織において、</a:t>
            </a:r>
            <a:r>
              <a:rPr lang="en-US" dirty="0"/>
              <a:t>10</a:t>
            </a:r>
            <a:r>
              <a:rPr lang="ja-JP" altLang="en-US"/>
              <a:t>年間以上勤務していた場合、手当は</a:t>
            </a:r>
            <a:r>
              <a:rPr lang="en-US" dirty="0"/>
              <a:t>4</a:t>
            </a:r>
            <a:r>
              <a:rPr lang="ja-JP" altLang="en-US"/>
              <a:t>か月以上の基本給に相当する金額とする。</a:t>
            </a:r>
            <a:endParaRPr lang="en-JP" dirty="0"/>
          </a:p>
          <a:p>
            <a:pPr fontAlgn="t"/>
            <a:r>
              <a:rPr lang="en-US" dirty="0"/>
              <a:t>82.2. </a:t>
            </a:r>
            <a:r>
              <a:rPr lang="ja-JP" altLang="en-US"/>
              <a:t>労働者の大量解雇の場合、使用者は、労働者の代表者との交渉における解雇手当の額が、本法第</a:t>
            </a:r>
            <a:r>
              <a:rPr lang="en-US" dirty="0"/>
              <a:t>82.1</a:t>
            </a:r>
            <a:r>
              <a:rPr lang="ja-JP" altLang="en-US"/>
              <a:t>条に規定されている額以上とする決定をする。</a:t>
            </a:r>
            <a:endParaRPr lang="en-JP" dirty="0"/>
          </a:p>
          <a:p>
            <a:endParaRPr lang="en-JP" dirty="0"/>
          </a:p>
        </p:txBody>
      </p:sp>
    </p:spTree>
    <p:extLst>
      <p:ext uri="{BB962C8B-B14F-4D97-AF65-F5344CB8AC3E}">
        <p14:creationId xmlns:p14="http://schemas.microsoft.com/office/powerpoint/2010/main" val="375983630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1790</TotalTime>
  <Words>1848</Words>
  <Application>Microsoft Office PowerPoint</Application>
  <PresentationFormat>ワイド画面</PresentationFormat>
  <Paragraphs>98</Paragraphs>
  <Slides>13</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Arial</vt:lpstr>
      <vt:lpstr>Calibri</vt:lpstr>
      <vt:lpstr>Century Gothic</vt:lpstr>
      <vt:lpstr>Wingdings 3</vt:lpstr>
      <vt:lpstr>Wisp</vt:lpstr>
      <vt:lpstr>                                                       解雇 </vt:lpstr>
      <vt:lpstr>解雇について</vt:lpstr>
      <vt:lpstr>新労働法における解雇根拠</vt:lpstr>
      <vt:lpstr>懲戒解雇</vt:lpstr>
      <vt:lpstr>整理解雇</vt:lpstr>
      <vt:lpstr>大量整理解雇の規制</vt:lpstr>
      <vt:lpstr>普通解雇</vt:lpstr>
      <vt:lpstr>解雇手続き</vt:lpstr>
      <vt:lpstr>解雇手当１</vt:lpstr>
      <vt:lpstr>解雇手当２</vt:lpstr>
      <vt:lpstr>業務の引継と労働関係終了の決定１</vt:lpstr>
      <vt:lpstr>業務の引継と労働関係終了の決定２</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モンゴルにおける会社設立と運営上の留意点</dc:title>
  <dc:creator>User</dc:creator>
  <cp:lastModifiedBy>HIDEO OKA</cp:lastModifiedBy>
  <cp:revision>111</cp:revision>
  <cp:lastPrinted>2019-03-20T07:44:43Z</cp:lastPrinted>
  <dcterms:created xsi:type="dcterms:W3CDTF">2017-11-20T23:56:51Z</dcterms:created>
  <dcterms:modified xsi:type="dcterms:W3CDTF">2021-11-25T09:11:55Z</dcterms:modified>
</cp:coreProperties>
</file>