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61" r:id="rId5"/>
    <p:sldId id="262" r:id="rId6"/>
    <p:sldId id="263" r:id="rId7"/>
    <p:sldId id="264" r:id="rId8"/>
    <p:sldId id="265" r:id="rId9"/>
    <p:sldId id="26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46" autoAdjust="0"/>
    <p:restoredTop sz="96291"/>
  </p:normalViewPr>
  <p:slideViewPr>
    <p:cSldViewPr snapToGrid="0" snapToObjects="1">
      <p:cViewPr varScale="1">
        <p:scale>
          <a:sx n="55" d="100"/>
          <a:sy n="55" d="100"/>
        </p:scale>
        <p:origin x="810" y="78"/>
      </p:cViewPr>
      <p:guideLst/>
    </p:cSldViewPr>
  </p:slideViewPr>
  <p:notesTextViewPr>
    <p:cViewPr>
      <p:scale>
        <a:sx n="1" d="1"/>
        <a:sy n="1" d="1"/>
      </p:scale>
      <p:origin x="0" y="0"/>
    </p:cViewPr>
  </p:notesTextViewPr>
  <p:sorterViewPr>
    <p:cViewPr>
      <p:scale>
        <a:sx n="100" d="100"/>
        <a:sy n="100" d="100"/>
      </p:scale>
      <p:origin x="0" y="-117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8FE7C4-C7A3-4905-AC73-A3CC7FE96DA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CFA056FA-95F3-4F51-AA9B-06F0243088DB}">
      <dgm:prSet phldrT="[Text]" custT="1">
        <dgm:style>
          <a:lnRef idx="2">
            <a:schemeClr val="accent2"/>
          </a:lnRef>
          <a:fillRef idx="1">
            <a:schemeClr val="lt1"/>
          </a:fillRef>
          <a:effectRef idx="0">
            <a:schemeClr val="accent2"/>
          </a:effectRef>
          <a:fontRef idx="minor">
            <a:schemeClr val="dk1"/>
          </a:fontRef>
        </dgm:style>
      </dgm:prSet>
      <dgm:spPr>
        <a:ln>
          <a:solidFill>
            <a:schemeClr val="accent2">
              <a:lumMod val="75000"/>
            </a:schemeClr>
          </a:solidFill>
        </a:ln>
      </dgm:spPr>
      <dgm:t>
        <a:bodyPr/>
        <a:lstStyle/>
        <a:p>
          <a:r>
            <a:rPr lang="ja-JP" altLang="en-US" sz="2000" b="1" dirty="0"/>
            <a:t>休暇の種類</a:t>
          </a:r>
          <a:endParaRPr lang="en-US" sz="2000" b="1" dirty="0"/>
        </a:p>
      </dgm:t>
    </dgm:pt>
    <dgm:pt modelId="{D6B13184-9415-4151-835E-8B08FC99B28C}" type="parTrans" cxnId="{691787A7-6D0B-4090-901C-4420BD5F2DD6}">
      <dgm:prSet/>
      <dgm:spPr/>
      <dgm:t>
        <a:bodyPr/>
        <a:lstStyle/>
        <a:p>
          <a:endParaRPr lang="en-US"/>
        </a:p>
      </dgm:t>
    </dgm:pt>
    <dgm:pt modelId="{DF3790DD-6285-4E6B-988D-9AF0C5788327}" type="sibTrans" cxnId="{691787A7-6D0B-4090-901C-4420BD5F2DD6}">
      <dgm:prSet/>
      <dgm:spPr/>
      <dgm:t>
        <a:bodyPr/>
        <a:lstStyle/>
        <a:p>
          <a:endParaRPr lang="en-US"/>
        </a:p>
      </dgm:t>
    </dgm:pt>
    <dgm:pt modelId="{B7E0B940-C254-4FA0-B471-E8752DE9F323}">
      <dgm:prSet phldrT="[Text]"/>
      <dgm:spPr>
        <a:ln>
          <a:solidFill>
            <a:schemeClr val="accent2">
              <a:lumMod val="75000"/>
            </a:schemeClr>
          </a:solidFill>
        </a:ln>
      </dgm:spPr>
      <dgm:t>
        <a:bodyPr/>
        <a:lstStyle/>
        <a:p>
          <a:r>
            <a:rPr lang="ja-JP" altLang="en-US" dirty="0"/>
            <a:t>休憩と食事のための休憩</a:t>
          </a:r>
          <a:endParaRPr lang="en-US" dirty="0"/>
        </a:p>
      </dgm:t>
    </dgm:pt>
    <dgm:pt modelId="{70BF22D9-30F4-4490-A1FC-191BBF461BFE}" type="parTrans" cxnId="{F22AB2AD-2030-45A8-9633-9525388CBDAA}">
      <dgm:prSet>
        <dgm:style>
          <a:lnRef idx="1">
            <a:schemeClr val="dk1"/>
          </a:lnRef>
          <a:fillRef idx="0">
            <a:schemeClr val="dk1"/>
          </a:fillRef>
          <a:effectRef idx="0">
            <a:schemeClr val="dk1"/>
          </a:effectRef>
          <a:fontRef idx="minor">
            <a:schemeClr val="tx1"/>
          </a:fontRef>
        </dgm:style>
      </dgm:prSet>
      <dgm:spPr/>
      <dgm:t>
        <a:bodyPr/>
        <a:lstStyle/>
        <a:p>
          <a:endParaRPr lang="en-US"/>
        </a:p>
      </dgm:t>
    </dgm:pt>
    <dgm:pt modelId="{EEE08729-50C0-4867-A3D0-5ED35F26F2BB}" type="sibTrans" cxnId="{F22AB2AD-2030-45A8-9633-9525388CBDAA}">
      <dgm:prSet/>
      <dgm:spPr/>
      <dgm:t>
        <a:bodyPr/>
        <a:lstStyle/>
        <a:p>
          <a:endParaRPr lang="en-US"/>
        </a:p>
      </dgm:t>
    </dgm:pt>
    <dgm:pt modelId="{BE543864-80D6-4366-9AE4-D54B7B89249A}">
      <dgm:prSet phldrT="[Text]"/>
      <dgm:spPr>
        <a:ln>
          <a:solidFill>
            <a:schemeClr val="accent2">
              <a:lumMod val="75000"/>
            </a:schemeClr>
          </a:solidFill>
        </a:ln>
      </dgm:spPr>
      <dgm:t>
        <a:bodyPr/>
        <a:lstStyle/>
        <a:p>
          <a:r>
            <a:rPr lang="ja-JP" altLang="en-US" dirty="0"/>
            <a:t>年次有給休暇</a:t>
          </a:r>
          <a:endParaRPr lang="en-US" dirty="0"/>
        </a:p>
      </dgm:t>
    </dgm:pt>
    <dgm:pt modelId="{789F922A-0611-413A-8FA3-D06E09006B4B}" type="parTrans" cxnId="{BE76C65F-B648-483A-A00F-5DC9B6F31EAA}">
      <dgm:prSet>
        <dgm:style>
          <a:lnRef idx="1">
            <a:schemeClr val="dk1"/>
          </a:lnRef>
          <a:fillRef idx="0">
            <a:schemeClr val="dk1"/>
          </a:fillRef>
          <a:effectRef idx="0">
            <a:schemeClr val="dk1"/>
          </a:effectRef>
          <a:fontRef idx="minor">
            <a:schemeClr val="tx1"/>
          </a:fontRef>
        </dgm:style>
      </dgm:prSet>
      <dgm:spPr/>
      <dgm:t>
        <a:bodyPr/>
        <a:lstStyle/>
        <a:p>
          <a:endParaRPr lang="en-US"/>
        </a:p>
      </dgm:t>
    </dgm:pt>
    <dgm:pt modelId="{1A8487AB-069D-434A-9EBB-F4A5E20616D8}" type="sibTrans" cxnId="{BE76C65F-B648-483A-A00F-5DC9B6F31EAA}">
      <dgm:prSet/>
      <dgm:spPr/>
      <dgm:t>
        <a:bodyPr/>
        <a:lstStyle/>
        <a:p>
          <a:endParaRPr lang="en-US"/>
        </a:p>
      </dgm:t>
    </dgm:pt>
    <dgm:pt modelId="{75E189A8-14BA-4B06-BEEE-045920CCE9D3}">
      <dgm:prSet phldrT="[Text]"/>
      <dgm:spPr>
        <a:ln>
          <a:solidFill>
            <a:schemeClr val="accent2">
              <a:lumMod val="75000"/>
            </a:schemeClr>
          </a:solidFill>
        </a:ln>
      </dgm:spPr>
      <dgm:t>
        <a:bodyPr/>
        <a:lstStyle/>
        <a:p>
          <a:r>
            <a:rPr lang="ja-JP" altLang="en-US" dirty="0"/>
            <a:t>連続する</a:t>
          </a:r>
          <a:r>
            <a:rPr lang="en-US" altLang="ja-JP" dirty="0"/>
            <a:t>2</a:t>
          </a:r>
          <a:r>
            <a:rPr lang="ja-JP" altLang="en-US" dirty="0"/>
            <a:t>営業日の間の継続的な休息</a:t>
          </a:r>
          <a:endParaRPr lang="en-US" dirty="0"/>
        </a:p>
      </dgm:t>
    </dgm:pt>
    <dgm:pt modelId="{D6BA27B2-5F15-4F63-9079-20371A9EECE7}" type="parTrans" cxnId="{08C33C5A-3250-43F9-BF03-32235CDAAAC3}">
      <dgm:prSet/>
      <dgm:spPr/>
      <dgm:t>
        <a:bodyPr/>
        <a:lstStyle/>
        <a:p>
          <a:endParaRPr lang="en-US"/>
        </a:p>
      </dgm:t>
    </dgm:pt>
    <dgm:pt modelId="{1E880532-E43B-467E-82EC-C7BA45F4D77F}" type="sibTrans" cxnId="{08C33C5A-3250-43F9-BF03-32235CDAAAC3}">
      <dgm:prSet/>
      <dgm:spPr/>
      <dgm:t>
        <a:bodyPr/>
        <a:lstStyle/>
        <a:p>
          <a:endParaRPr lang="en-US"/>
        </a:p>
      </dgm:t>
    </dgm:pt>
    <dgm:pt modelId="{77DCC285-6238-4D8E-98A5-904101590DB2}">
      <dgm:prSet phldrT="[Text]"/>
      <dgm:spPr>
        <a:ln>
          <a:solidFill>
            <a:schemeClr val="accent2">
              <a:lumMod val="75000"/>
            </a:schemeClr>
          </a:solidFill>
        </a:ln>
      </dgm:spPr>
      <dgm:t>
        <a:bodyPr/>
        <a:lstStyle/>
        <a:p>
          <a:r>
            <a:rPr lang="ja-JP" altLang="en-US" dirty="0"/>
            <a:t>毎週の休暇</a:t>
          </a:r>
          <a:endParaRPr lang="en-US" dirty="0"/>
        </a:p>
      </dgm:t>
    </dgm:pt>
    <dgm:pt modelId="{9FAD806B-2AF0-4FEA-93F4-AFA9173B2FF2}" type="parTrans" cxnId="{B7587A17-028D-4C4C-8D32-100531A4AF64}">
      <dgm:prSet/>
      <dgm:spPr/>
      <dgm:t>
        <a:bodyPr/>
        <a:lstStyle/>
        <a:p>
          <a:endParaRPr lang="en-US"/>
        </a:p>
      </dgm:t>
    </dgm:pt>
    <dgm:pt modelId="{BCE16EA6-8197-403B-A2DD-91162F87152C}" type="sibTrans" cxnId="{B7587A17-028D-4C4C-8D32-100531A4AF64}">
      <dgm:prSet/>
      <dgm:spPr/>
      <dgm:t>
        <a:bodyPr/>
        <a:lstStyle/>
        <a:p>
          <a:endParaRPr lang="en-US"/>
        </a:p>
      </dgm:t>
    </dgm:pt>
    <dgm:pt modelId="{FA24551B-463A-446D-B8DD-DB37F7ED4A1B}">
      <dgm:prSet phldrT="[Text]"/>
      <dgm:spPr>
        <a:ln>
          <a:solidFill>
            <a:schemeClr val="accent2">
              <a:lumMod val="75000"/>
            </a:schemeClr>
          </a:solidFill>
        </a:ln>
      </dgm:spPr>
      <dgm:t>
        <a:bodyPr/>
        <a:lstStyle/>
        <a:p>
          <a:r>
            <a:rPr lang="ja-JP" altLang="en-US" dirty="0"/>
            <a:t>祝祭日</a:t>
          </a:r>
          <a:endParaRPr lang="en-US" dirty="0"/>
        </a:p>
      </dgm:t>
    </dgm:pt>
    <dgm:pt modelId="{83036F9D-AA94-4ED7-B242-AC344E7EF7EA}" type="parTrans" cxnId="{987FA7B4-286A-492A-B405-C57355EEDB8D}">
      <dgm:prSet>
        <dgm:style>
          <a:lnRef idx="1">
            <a:schemeClr val="dk1"/>
          </a:lnRef>
          <a:fillRef idx="0">
            <a:schemeClr val="dk1"/>
          </a:fillRef>
          <a:effectRef idx="0">
            <a:schemeClr val="dk1"/>
          </a:effectRef>
          <a:fontRef idx="minor">
            <a:schemeClr val="tx1"/>
          </a:fontRef>
        </dgm:style>
      </dgm:prSet>
      <dgm:spPr/>
      <dgm:t>
        <a:bodyPr/>
        <a:lstStyle/>
        <a:p>
          <a:endParaRPr lang="en-US"/>
        </a:p>
      </dgm:t>
    </dgm:pt>
    <dgm:pt modelId="{32656791-9976-4447-8AF6-FB2761EE978C}" type="sibTrans" cxnId="{987FA7B4-286A-492A-B405-C57355EEDB8D}">
      <dgm:prSet/>
      <dgm:spPr/>
      <dgm:t>
        <a:bodyPr/>
        <a:lstStyle/>
        <a:p>
          <a:endParaRPr lang="en-US"/>
        </a:p>
      </dgm:t>
    </dgm:pt>
    <dgm:pt modelId="{DC372F95-7840-4AD6-BE70-92BC33A56A7E}" type="pres">
      <dgm:prSet presAssocID="{C48FE7C4-C7A3-4905-AC73-A3CC7FE96DA6}" presName="hierChild1" presStyleCnt="0">
        <dgm:presLayoutVars>
          <dgm:chPref val="1"/>
          <dgm:dir/>
          <dgm:animOne val="branch"/>
          <dgm:animLvl val="lvl"/>
          <dgm:resizeHandles/>
        </dgm:presLayoutVars>
      </dgm:prSet>
      <dgm:spPr/>
    </dgm:pt>
    <dgm:pt modelId="{5D4E7167-0868-42A9-A041-8EBAAB57F217}" type="pres">
      <dgm:prSet presAssocID="{CFA056FA-95F3-4F51-AA9B-06F0243088DB}" presName="hierRoot1" presStyleCnt="0"/>
      <dgm:spPr/>
    </dgm:pt>
    <dgm:pt modelId="{5B73C4D0-6F23-40CD-899A-0C5EE9306B04}" type="pres">
      <dgm:prSet presAssocID="{CFA056FA-95F3-4F51-AA9B-06F0243088DB}" presName="composite" presStyleCnt="0"/>
      <dgm:spPr/>
    </dgm:pt>
    <dgm:pt modelId="{CBC67857-C5D4-4A08-9266-E1BE8DEA77FD}" type="pres">
      <dgm:prSet presAssocID="{CFA056FA-95F3-4F51-AA9B-06F0243088DB}" presName="background" presStyleLbl="node0" presStyleIdx="0" presStyleCnt="1">
        <dgm:style>
          <a:lnRef idx="1">
            <a:schemeClr val="accent2"/>
          </a:lnRef>
          <a:fillRef idx="2">
            <a:schemeClr val="accent2"/>
          </a:fillRef>
          <a:effectRef idx="1">
            <a:schemeClr val="accent2"/>
          </a:effectRef>
          <a:fontRef idx="minor">
            <a:schemeClr val="dk1"/>
          </a:fontRef>
        </dgm:style>
      </dgm:prSet>
      <dgm:spPr/>
    </dgm:pt>
    <dgm:pt modelId="{E9202B6C-ADA6-4B0E-809C-53494C1AA804}" type="pres">
      <dgm:prSet presAssocID="{CFA056FA-95F3-4F51-AA9B-06F0243088DB}" presName="text" presStyleLbl="fgAcc0" presStyleIdx="0" presStyleCnt="1">
        <dgm:presLayoutVars>
          <dgm:chPref val="3"/>
        </dgm:presLayoutVars>
      </dgm:prSet>
      <dgm:spPr/>
    </dgm:pt>
    <dgm:pt modelId="{0D450FCB-36D8-4A8C-A5B5-A0768E945FC7}" type="pres">
      <dgm:prSet presAssocID="{CFA056FA-95F3-4F51-AA9B-06F0243088DB}" presName="hierChild2" presStyleCnt="0"/>
      <dgm:spPr/>
    </dgm:pt>
    <dgm:pt modelId="{3295CE64-F7B9-4237-B6A9-41EB3EC6FDAC}" type="pres">
      <dgm:prSet presAssocID="{70BF22D9-30F4-4490-A1FC-191BBF461BFE}" presName="Name10" presStyleLbl="parChTrans1D2" presStyleIdx="0" presStyleCnt="5"/>
      <dgm:spPr/>
    </dgm:pt>
    <dgm:pt modelId="{6938F063-B504-4E45-91CA-8B9A14A75596}" type="pres">
      <dgm:prSet presAssocID="{B7E0B940-C254-4FA0-B471-E8752DE9F323}" presName="hierRoot2" presStyleCnt="0"/>
      <dgm:spPr/>
    </dgm:pt>
    <dgm:pt modelId="{6D2A94A9-9C9E-4CF3-BDF2-EC59E542E68A}" type="pres">
      <dgm:prSet presAssocID="{B7E0B940-C254-4FA0-B471-E8752DE9F323}" presName="composite2" presStyleCnt="0"/>
      <dgm:spPr/>
    </dgm:pt>
    <dgm:pt modelId="{CC25899D-1620-41FD-A58F-BEF2FB97D5BC}" type="pres">
      <dgm:prSet presAssocID="{B7E0B940-C254-4FA0-B471-E8752DE9F323}" presName="background2" presStyleLbl="node2" presStyleIdx="0" presStyleCnt="5"/>
      <dgm:spPr>
        <a:solidFill>
          <a:schemeClr val="accent2">
            <a:lumMod val="60000"/>
            <a:lumOff val="40000"/>
          </a:schemeClr>
        </a:solidFill>
      </dgm:spPr>
    </dgm:pt>
    <dgm:pt modelId="{9E7E36DA-5584-44D6-ADF3-F537750E1B64}" type="pres">
      <dgm:prSet presAssocID="{B7E0B940-C254-4FA0-B471-E8752DE9F323}" presName="text2" presStyleLbl="fgAcc2" presStyleIdx="0" presStyleCnt="5">
        <dgm:presLayoutVars>
          <dgm:chPref val="3"/>
        </dgm:presLayoutVars>
      </dgm:prSet>
      <dgm:spPr/>
    </dgm:pt>
    <dgm:pt modelId="{5210E27D-5CD8-4CFD-925C-11CA2FD625F2}" type="pres">
      <dgm:prSet presAssocID="{B7E0B940-C254-4FA0-B471-E8752DE9F323}" presName="hierChild3" presStyleCnt="0"/>
      <dgm:spPr/>
    </dgm:pt>
    <dgm:pt modelId="{57416908-F2F6-443C-B136-3B18045A5878}" type="pres">
      <dgm:prSet presAssocID="{D6BA27B2-5F15-4F63-9079-20371A9EECE7}" presName="Name10" presStyleLbl="parChTrans1D2" presStyleIdx="1" presStyleCnt="5"/>
      <dgm:spPr/>
    </dgm:pt>
    <dgm:pt modelId="{899811F3-1352-4DE2-99BC-70552797D271}" type="pres">
      <dgm:prSet presAssocID="{75E189A8-14BA-4B06-BEEE-045920CCE9D3}" presName="hierRoot2" presStyleCnt="0"/>
      <dgm:spPr/>
    </dgm:pt>
    <dgm:pt modelId="{01B3C159-4866-48E6-A9ED-C2DCBFC78342}" type="pres">
      <dgm:prSet presAssocID="{75E189A8-14BA-4B06-BEEE-045920CCE9D3}" presName="composite2" presStyleCnt="0"/>
      <dgm:spPr/>
    </dgm:pt>
    <dgm:pt modelId="{B7596AA5-314B-4CD4-AA8C-D28B10E38FEE}" type="pres">
      <dgm:prSet presAssocID="{75E189A8-14BA-4B06-BEEE-045920CCE9D3}" presName="background2" presStyleLbl="node2" presStyleIdx="1" presStyleCnt="5"/>
      <dgm:spPr>
        <a:solidFill>
          <a:schemeClr val="accent2">
            <a:lumMod val="60000"/>
            <a:lumOff val="40000"/>
          </a:schemeClr>
        </a:solidFill>
      </dgm:spPr>
    </dgm:pt>
    <dgm:pt modelId="{65F0FF24-5345-48FF-B10E-13F07D1A7AA7}" type="pres">
      <dgm:prSet presAssocID="{75E189A8-14BA-4B06-BEEE-045920CCE9D3}" presName="text2" presStyleLbl="fgAcc2" presStyleIdx="1" presStyleCnt="5">
        <dgm:presLayoutVars>
          <dgm:chPref val="3"/>
        </dgm:presLayoutVars>
      </dgm:prSet>
      <dgm:spPr/>
    </dgm:pt>
    <dgm:pt modelId="{DA87D130-BCEE-48AF-BC63-C0DB3F2401D2}" type="pres">
      <dgm:prSet presAssocID="{75E189A8-14BA-4B06-BEEE-045920CCE9D3}" presName="hierChild3" presStyleCnt="0"/>
      <dgm:spPr/>
    </dgm:pt>
    <dgm:pt modelId="{6FB9132E-CCB0-489E-8343-B12E3E85C5E8}" type="pres">
      <dgm:prSet presAssocID="{9FAD806B-2AF0-4FEA-93F4-AFA9173B2FF2}" presName="Name10" presStyleLbl="parChTrans1D2" presStyleIdx="2" presStyleCnt="5"/>
      <dgm:spPr/>
    </dgm:pt>
    <dgm:pt modelId="{20948CFB-95CF-41A3-A7D7-F1D46C0ADEAB}" type="pres">
      <dgm:prSet presAssocID="{77DCC285-6238-4D8E-98A5-904101590DB2}" presName="hierRoot2" presStyleCnt="0"/>
      <dgm:spPr/>
    </dgm:pt>
    <dgm:pt modelId="{59085A28-C7A4-45C4-9CC8-37C19B654CB2}" type="pres">
      <dgm:prSet presAssocID="{77DCC285-6238-4D8E-98A5-904101590DB2}" presName="composite2" presStyleCnt="0"/>
      <dgm:spPr/>
    </dgm:pt>
    <dgm:pt modelId="{FAB8BCB2-14BC-4601-8DCE-CBD73184C0AE}" type="pres">
      <dgm:prSet presAssocID="{77DCC285-6238-4D8E-98A5-904101590DB2}" presName="background2" presStyleLbl="node2" presStyleIdx="2" presStyleCnt="5"/>
      <dgm:spPr>
        <a:solidFill>
          <a:schemeClr val="accent2">
            <a:lumMod val="60000"/>
            <a:lumOff val="40000"/>
          </a:schemeClr>
        </a:solidFill>
      </dgm:spPr>
    </dgm:pt>
    <dgm:pt modelId="{6C3E45BA-D9DE-4ACC-8803-819B0FD08D90}" type="pres">
      <dgm:prSet presAssocID="{77DCC285-6238-4D8E-98A5-904101590DB2}" presName="text2" presStyleLbl="fgAcc2" presStyleIdx="2" presStyleCnt="5">
        <dgm:presLayoutVars>
          <dgm:chPref val="3"/>
        </dgm:presLayoutVars>
      </dgm:prSet>
      <dgm:spPr/>
    </dgm:pt>
    <dgm:pt modelId="{B96D9B13-3BE0-466F-99A0-6083F081E847}" type="pres">
      <dgm:prSet presAssocID="{77DCC285-6238-4D8E-98A5-904101590DB2}" presName="hierChild3" presStyleCnt="0"/>
      <dgm:spPr/>
    </dgm:pt>
    <dgm:pt modelId="{3ED1FE7F-5345-4BC5-B548-1F20A029C4A7}" type="pres">
      <dgm:prSet presAssocID="{83036F9D-AA94-4ED7-B242-AC344E7EF7EA}" presName="Name10" presStyleLbl="parChTrans1D2" presStyleIdx="3" presStyleCnt="5"/>
      <dgm:spPr/>
    </dgm:pt>
    <dgm:pt modelId="{0ACABB27-683B-4AC6-9BF1-A649DC797FC8}" type="pres">
      <dgm:prSet presAssocID="{FA24551B-463A-446D-B8DD-DB37F7ED4A1B}" presName="hierRoot2" presStyleCnt="0"/>
      <dgm:spPr/>
    </dgm:pt>
    <dgm:pt modelId="{3A77A632-D91F-4C8A-8107-911103AE734B}" type="pres">
      <dgm:prSet presAssocID="{FA24551B-463A-446D-B8DD-DB37F7ED4A1B}" presName="composite2" presStyleCnt="0"/>
      <dgm:spPr/>
    </dgm:pt>
    <dgm:pt modelId="{D5A60CD0-8B09-448B-A051-4FA7CBBE5B99}" type="pres">
      <dgm:prSet presAssocID="{FA24551B-463A-446D-B8DD-DB37F7ED4A1B}" presName="background2" presStyleLbl="node2" presStyleIdx="3" presStyleCnt="5"/>
      <dgm:spPr>
        <a:solidFill>
          <a:schemeClr val="accent2">
            <a:lumMod val="60000"/>
            <a:lumOff val="40000"/>
          </a:schemeClr>
        </a:solidFill>
      </dgm:spPr>
    </dgm:pt>
    <dgm:pt modelId="{50D31AF7-16B0-4BB9-9ED5-42B4E02569D0}" type="pres">
      <dgm:prSet presAssocID="{FA24551B-463A-446D-B8DD-DB37F7ED4A1B}" presName="text2" presStyleLbl="fgAcc2" presStyleIdx="3" presStyleCnt="5">
        <dgm:presLayoutVars>
          <dgm:chPref val="3"/>
        </dgm:presLayoutVars>
      </dgm:prSet>
      <dgm:spPr/>
    </dgm:pt>
    <dgm:pt modelId="{7ED95B30-BDDE-479E-8E7D-46948C796C4D}" type="pres">
      <dgm:prSet presAssocID="{FA24551B-463A-446D-B8DD-DB37F7ED4A1B}" presName="hierChild3" presStyleCnt="0"/>
      <dgm:spPr/>
    </dgm:pt>
    <dgm:pt modelId="{DA76DCDC-19C0-466A-B349-49738B68035F}" type="pres">
      <dgm:prSet presAssocID="{789F922A-0611-413A-8FA3-D06E09006B4B}" presName="Name10" presStyleLbl="parChTrans1D2" presStyleIdx="4" presStyleCnt="5"/>
      <dgm:spPr/>
    </dgm:pt>
    <dgm:pt modelId="{1730D784-ACD2-4234-A0A3-2059627D2D7C}" type="pres">
      <dgm:prSet presAssocID="{BE543864-80D6-4366-9AE4-D54B7B89249A}" presName="hierRoot2" presStyleCnt="0"/>
      <dgm:spPr/>
    </dgm:pt>
    <dgm:pt modelId="{44B4C92C-3329-444B-990C-84E9F3BC140C}" type="pres">
      <dgm:prSet presAssocID="{BE543864-80D6-4366-9AE4-D54B7B89249A}" presName="composite2" presStyleCnt="0"/>
      <dgm:spPr/>
    </dgm:pt>
    <dgm:pt modelId="{58A78794-E305-4F64-A582-DADD2F455351}" type="pres">
      <dgm:prSet presAssocID="{BE543864-80D6-4366-9AE4-D54B7B89249A}" presName="background2" presStyleLbl="node2" presStyleIdx="4" presStyleCnt="5"/>
      <dgm:spPr>
        <a:solidFill>
          <a:schemeClr val="accent2">
            <a:lumMod val="60000"/>
            <a:lumOff val="40000"/>
          </a:schemeClr>
        </a:solidFill>
      </dgm:spPr>
    </dgm:pt>
    <dgm:pt modelId="{665AC519-1B9A-4B30-A883-D71ADEAC466E}" type="pres">
      <dgm:prSet presAssocID="{BE543864-80D6-4366-9AE4-D54B7B89249A}" presName="text2" presStyleLbl="fgAcc2" presStyleIdx="4" presStyleCnt="5">
        <dgm:presLayoutVars>
          <dgm:chPref val="3"/>
        </dgm:presLayoutVars>
      </dgm:prSet>
      <dgm:spPr/>
    </dgm:pt>
    <dgm:pt modelId="{A57FD94F-8A14-40C8-AC96-72446D3B2F57}" type="pres">
      <dgm:prSet presAssocID="{BE543864-80D6-4366-9AE4-D54B7B89249A}" presName="hierChild3" presStyleCnt="0"/>
      <dgm:spPr/>
    </dgm:pt>
  </dgm:ptLst>
  <dgm:cxnLst>
    <dgm:cxn modelId="{B7587A17-028D-4C4C-8D32-100531A4AF64}" srcId="{CFA056FA-95F3-4F51-AA9B-06F0243088DB}" destId="{77DCC285-6238-4D8E-98A5-904101590DB2}" srcOrd="2" destOrd="0" parTransId="{9FAD806B-2AF0-4FEA-93F4-AFA9173B2FF2}" sibTransId="{BCE16EA6-8197-403B-A2DD-91162F87152C}"/>
    <dgm:cxn modelId="{CC999728-5121-4187-A955-6609694F53AB}" type="presOf" srcId="{BE543864-80D6-4366-9AE4-D54B7B89249A}" destId="{665AC519-1B9A-4B30-A883-D71ADEAC466E}" srcOrd="0" destOrd="0" presId="urn:microsoft.com/office/officeart/2005/8/layout/hierarchy1"/>
    <dgm:cxn modelId="{E1E57331-87CC-422B-A552-20E890DE1561}" type="presOf" srcId="{789F922A-0611-413A-8FA3-D06E09006B4B}" destId="{DA76DCDC-19C0-466A-B349-49738B68035F}" srcOrd="0" destOrd="0" presId="urn:microsoft.com/office/officeart/2005/8/layout/hierarchy1"/>
    <dgm:cxn modelId="{BF61B43A-5F85-4E3D-9046-D52CF1658D08}" type="presOf" srcId="{70BF22D9-30F4-4490-A1FC-191BBF461BFE}" destId="{3295CE64-F7B9-4237-B6A9-41EB3EC6FDAC}" srcOrd="0" destOrd="0" presId="urn:microsoft.com/office/officeart/2005/8/layout/hierarchy1"/>
    <dgm:cxn modelId="{BE76C65F-B648-483A-A00F-5DC9B6F31EAA}" srcId="{CFA056FA-95F3-4F51-AA9B-06F0243088DB}" destId="{BE543864-80D6-4366-9AE4-D54B7B89249A}" srcOrd="4" destOrd="0" parTransId="{789F922A-0611-413A-8FA3-D06E09006B4B}" sibTransId="{1A8487AB-069D-434A-9EBB-F4A5E20616D8}"/>
    <dgm:cxn modelId="{9BF1DE43-8A31-4357-A4BC-007742557A13}" type="presOf" srcId="{FA24551B-463A-446D-B8DD-DB37F7ED4A1B}" destId="{50D31AF7-16B0-4BB9-9ED5-42B4E02569D0}" srcOrd="0" destOrd="0" presId="urn:microsoft.com/office/officeart/2005/8/layout/hierarchy1"/>
    <dgm:cxn modelId="{6D821551-4E45-4638-8533-A7962FD3ED4B}" type="presOf" srcId="{75E189A8-14BA-4B06-BEEE-045920CCE9D3}" destId="{65F0FF24-5345-48FF-B10E-13F07D1A7AA7}" srcOrd="0" destOrd="0" presId="urn:microsoft.com/office/officeart/2005/8/layout/hierarchy1"/>
    <dgm:cxn modelId="{030CEF71-33CA-446E-A954-D1EB2BE127D4}" type="presOf" srcId="{83036F9D-AA94-4ED7-B242-AC344E7EF7EA}" destId="{3ED1FE7F-5345-4BC5-B548-1F20A029C4A7}" srcOrd="0" destOrd="0" presId="urn:microsoft.com/office/officeart/2005/8/layout/hierarchy1"/>
    <dgm:cxn modelId="{463C6379-62F3-43D8-901A-9ED5EE2F921E}" type="presOf" srcId="{9FAD806B-2AF0-4FEA-93F4-AFA9173B2FF2}" destId="{6FB9132E-CCB0-489E-8343-B12E3E85C5E8}" srcOrd="0" destOrd="0" presId="urn:microsoft.com/office/officeart/2005/8/layout/hierarchy1"/>
    <dgm:cxn modelId="{08C33C5A-3250-43F9-BF03-32235CDAAAC3}" srcId="{CFA056FA-95F3-4F51-AA9B-06F0243088DB}" destId="{75E189A8-14BA-4B06-BEEE-045920CCE9D3}" srcOrd="1" destOrd="0" parTransId="{D6BA27B2-5F15-4F63-9079-20371A9EECE7}" sibTransId="{1E880532-E43B-467E-82EC-C7BA45F4D77F}"/>
    <dgm:cxn modelId="{B4C61B8F-CD06-473C-A1E6-C0C6F5DCF2C0}" type="presOf" srcId="{C48FE7C4-C7A3-4905-AC73-A3CC7FE96DA6}" destId="{DC372F95-7840-4AD6-BE70-92BC33A56A7E}" srcOrd="0" destOrd="0" presId="urn:microsoft.com/office/officeart/2005/8/layout/hierarchy1"/>
    <dgm:cxn modelId="{691787A7-6D0B-4090-901C-4420BD5F2DD6}" srcId="{C48FE7C4-C7A3-4905-AC73-A3CC7FE96DA6}" destId="{CFA056FA-95F3-4F51-AA9B-06F0243088DB}" srcOrd="0" destOrd="0" parTransId="{D6B13184-9415-4151-835E-8B08FC99B28C}" sibTransId="{DF3790DD-6285-4E6B-988D-9AF0C5788327}"/>
    <dgm:cxn modelId="{F22AB2AD-2030-45A8-9633-9525388CBDAA}" srcId="{CFA056FA-95F3-4F51-AA9B-06F0243088DB}" destId="{B7E0B940-C254-4FA0-B471-E8752DE9F323}" srcOrd="0" destOrd="0" parTransId="{70BF22D9-30F4-4490-A1FC-191BBF461BFE}" sibTransId="{EEE08729-50C0-4867-A3D0-5ED35F26F2BB}"/>
    <dgm:cxn modelId="{6220E7AD-72C4-4463-9D15-79E83ACCB1C7}" type="presOf" srcId="{D6BA27B2-5F15-4F63-9079-20371A9EECE7}" destId="{57416908-F2F6-443C-B136-3B18045A5878}" srcOrd="0" destOrd="0" presId="urn:microsoft.com/office/officeart/2005/8/layout/hierarchy1"/>
    <dgm:cxn modelId="{987FA7B4-286A-492A-B405-C57355EEDB8D}" srcId="{CFA056FA-95F3-4F51-AA9B-06F0243088DB}" destId="{FA24551B-463A-446D-B8DD-DB37F7ED4A1B}" srcOrd="3" destOrd="0" parTransId="{83036F9D-AA94-4ED7-B242-AC344E7EF7EA}" sibTransId="{32656791-9976-4447-8AF6-FB2761EE978C}"/>
    <dgm:cxn modelId="{3EFB3CB5-4D79-40FE-9CF5-95C00FAD12FF}" type="presOf" srcId="{77DCC285-6238-4D8E-98A5-904101590DB2}" destId="{6C3E45BA-D9DE-4ACC-8803-819B0FD08D90}" srcOrd="0" destOrd="0" presId="urn:microsoft.com/office/officeart/2005/8/layout/hierarchy1"/>
    <dgm:cxn modelId="{117227BD-80C4-4C6D-87C1-080682DA46DC}" type="presOf" srcId="{CFA056FA-95F3-4F51-AA9B-06F0243088DB}" destId="{E9202B6C-ADA6-4B0E-809C-53494C1AA804}" srcOrd="0" destOrd="0" presId="urn:microsoft.com/office/officeart/2005/8/layout/hierarchy1"/>
    <dgm:cxn modelId="{D856F1C9-3160-4954-8793-EB8B4EA7984B}" type="presOf" srcId="{B7E0B940-C254-4FA0-B471-E8752DE9F323}" destId="{9E7E36DA-5584-44D6-ADF3-F537750E1B64}" srcOrd="0" destOrd="0" presId="urn:microsoft.com/office/officeart/2005/8/layout/hierarchy1"/>
    <dgm:cxn modelId="{C6C83E49-2CBA-43C9-8A73-40330A5BE88B}" type="presParOf" srcId="{DC372F95-7840-4AD6-BE70-92BC33A56A7E}" destId="{5D4E7167-0868-42A9-A041-8EBAAB57F217}" srcOrd="0" destOrd="0" presId="urn:microsoft.com/office/officeart/2005/8/layout/hierarchy1"/>
    <dgm:cxn modelId="{1E0007CC-FC30-46F2-842B-36583CD9D4AA}" type="presParOf" srcId="{5D4E7167-0868-42A9-A041-8EBAAB57F217}" destId="{5B73C4D0-6F23-40CD-899A-0C5EE9306B04}" srcOrd="0" destOrd="0" presId="urn:microsoft.com/office/officeart/2005/8/layout/hierarchy1"/>
    <dgm:cxn modelId="{1FF22AC6-D001-40EC-BE41-623ABD852BB9}" type="presParOf" srcId="{5B73C4D0-6F23-40CD-899A-0C5EE9306B04}" destId="{CBC67857-C5D4-4A08-9266-E1BE8DEA77FD}" srcOrd="0" destOrd="0" presId="urn:microsoft.com/office/officeart/2005/8/layout/hierarchy1"/>
    <dgm:cxn modelId="{FDD7F5D6-065D-4FDB-A57E-24AA20E2389A}" type="presParOf" srcId="{5B73C4D0-6F23-40CD-899A-0C5EE9306B04}" destId="{E9202B6C-ADA6-4B0E-809C-53494C1AA804}" srcOrd="1" destOrd="0" presId="urn:microsoft.com/office/officeart/2005/8/layout/hierarchy1"/>
    <dgm:cxn modelId="{70BE6BA3-523B-4C2B-91E0-1F17BE3489F4}" type="presParOf" srcId="{5D4E7167-0868-42A9-A041-8EBAAB57F217}" destId="{0D450FCB-36D8-4A8C-A5B5-A0768E945FC7}" srcOrd="1" destOrd="0" presId="urn:microsoft.com/office/officeart/2005/8/layout/hierarchy1"/>
    <dgm:cxn modelId="{C56619B2-9C33-4423-9D09-F57A3B44B1CF}" type="presParOf" srcId="{0D450FCB-36D8-4A8C-A5B5-A0768E945FC7}" destId="{3295CE64-F7B9-4237-B6A9-41EB3EC6FDAC}" srcOrd="0" destOrd="0" presId="urn:microsoft.com/office/officeart/2005/8/layout/hierarchy1"/>
    <dgm:cxn modelId="{6C7996FF-40F8-4F6D-9057-33498465D235}" type="presParOf" srcId="{0D450FCB-36D8-4A8C-A5B5-A0768E945FC7}" destId="{6938F063-B504-4E45-91CA-8B9A14A75596}" srcOrd="1" destOrd="0" presId="urn:microsoft.com/office/officeart/2005/8/layout/hierarchy1"/>
    <dgm:cxn modelId="{16BD4BCE-C9DC-4BBF-825F-84770B59A990}" type="presParOf" srcId="{6938F063-B504-4E45-91CA-8B9A14A75596}" destId="{6D2A94A9-9C9E-4CF3-BDF2-EC59E542E68A}" srcOrd="0" destOrd="0" presId="urn:microsoft.com/office/officeart/2005/8/layout/hierarchy1"/>
    <dgm:cxn modelId="{19653E4D-D82D-43D5-A433-9600E8716F0E}" type="presParOf" srcId="{6D2A94A9-9C9E-4CF3-BDF2-EC59E542E68A}" destId="{CC25899D-1620-41FD-A58F-BEF2FB97D5BC}" srcOrd="0" destOrd="0" presId="urn:microsoft.com/office/officeart/2005/8/layout/hierarchy1"/>
    <dgm:cxn modelId="{099C8454-DA0F-44FE-9463-47A8EA759AF3}" type="presParOf" srcId="{6D2A94A9-9C9E-4CF3-BDF2-EC59E542E68A}" destId="{9E7E36DA-5584-44D6-ADF3-F537750E1B64}" srcOrd="1" destOrd="0" presId="urn:microsoft.com/office/officeart/2005/8/layout/hierarchy1"/>
    <dgm:cxn modelId="{BD0536D2-FF66-4BCF-A987-F36D8D9D9A1F}" type="presParOf" srcId="{6938F063-B504-4E45-91CA-8B9A14A75596}" destId="{5210E27D-5CD8-4CFD-925C-11CA2FD625F2}" srcOrd="1" destOrd="0" presId="urn:microsoft.com/office/officeart/2005/8/layout/hierarchy1"/>
    <dgm:cxn modelId="{2D626CA7-2703-4E7B-BF81-F92D09BD0311}" type="presParOf" srcId="{0D450FCB-36D8-4A8C-A5B5-A0768E945FC7}" destId="{57416908-F2F6-443C-B136-3B18045A5878}" srcOrd="2" destOrd="0" presId="urn:microsoft.com/office/officeart/2005/8/layout/hierarchy1"/>
    <dgm:cxn modelId="{B8A805A1-6A78-42A2-A37F-1639FCF43EDA}" type="presParOf" srcId="{0D450FCB-36D8-4A8C-A5B5-A0768E945FC7}" destId="{899811F3-1352-4DE2-99BC-70552797D271}" srcOrd="3" destOrd="0" presId="urn:microsoft.com/office/officeart/2005/8/layout/hierarchy1"/>
    <dgm:cxn modelId="{735C00ED-373E-41EA-B325-207CF4DF0E7F}" type="presParOf" srcId="{899811F3-1352-4DE2-99BC-70552797D271}" destId="{01B3C159-4866-48E6-A9ED-C2DCBFC78342}" srcOrd="0" destOrd="0" presId="urn:microsoft.com/office/officeart/2005/8/layout/hierarchy1"/>
    <dgm:cxn modelId="{E239406C-000B-40DB-BEE2-53E1E58F1004}" type="presParOf" srcId="{01B3C159-4866-48E6-A9ED-C2DCBFC78342}" destId="{B7596AA5-314B-4CD4-AA8C-D28B10E38FEE}" srcOrd="0" destOrd="0" presId="urn:microsoft.com/office/officeart/2005/8/layout/hierarchy1"/>
    <dgm:cxn modelId="{6399CFFF-EE3F-4FAC-BC94-9348C10FB057}" type="presParOf" srcId="{01B3C159-4866-48E6-A9ED-C2DCBFC78342}" destId="{65F0FF24-5345-48FF-B10E-13F07D1A7AA7}" srcOrd="1" destOrd="0" presId="urn:microsoft.com/office/officeart/2005/8/layout/hierarchy1"/>
    <dgm:cxn modelId="{CC574E44-CD49-4B05-AB91-D300289B0B0B}" type="presParOf" srcId="{899811F3-1352-4DE2-99BC-70552797D271}" destId="{DA87D130-BCEE-48AF-BC63-C0DB3F2401D2}" srcOrd="1" destOrd="0" presId="urn:microsoft.com/office/officeart/2005/8/layout/hierarchy1"/>
    <dgm:cxn modelId="{6AEABDA3-BFD5-4229-A901-6278D8E88ED9}" type="presParOf" srcId="{0D450FCB-36D8-4A8C-A5B5-A0768E945FC7}" destId="{6FB9132E-CCB0-489E-8343-B12E3E85C5E8}" srcOrd="4" destOrd="0" presId="urn:microsoft.com/office/officeart/2005/8/layout/hierarchy1"/>
    <dgm:cxn modelId="{BCA24EC1-79CB-42A5-A7D8-3976AA03CA69}" type="presParOf" srcId="{0D450FCB-36D8-4A8C-A5B5-A0768E945FC7}" destId="{20948CFB-95CF-41A3-A7D7-F1D46C0ADEAB}" srcOrd="5" destOrd="0" presId="urn:microsoft.com/office/officeart/2005/8/layout/hierarchy1"/>
    <dgm:cxn modelId="{92539B7C-EF7F-406C-AB0B-9C5367D5CF4E}" type="presParOf" srcId="{20948CFB-95CF-41A3-A7D7-F1D46C0ADEAB}" destId="{59085A28-C7A4-45C4-9CC8-37C19B654CB2}" srcOrd="0" destOrd="0" presId="urn:microsoft.com/office/officeart/2005/8/layout/hierarchy1"/>
    <dgm:cxn modelId="{B5439692-0D53-4C6C-8739-7384D8118860}" type="presParOf" srcId="{59085A28-C7A4-45C4-9CC8-37C19B654CB2}" destId="{FAB8BCB2-14BC-4601-8DCE-CBD73184C0AE}" srcOrd="0" destOrd="0" presId="urn:microsoft.com/office/officeart/2005/8/layout/hierarchy1"/>
    <dgm:cxn modelId="{EB5D385C-E61A-429F-A4D2-81D4F19770F5}" type="presParOf" srcId="{59085A28-C7A4-45C4-9CC8-37C19B654CB2}" destId="{6C3E45BA-D9DE-4ACC-8803-819B0FD08D90}" srcOrd="1" destOrd="0" presId="urn:microsoft.com/office/officeart/2005/8/layout/hierarchy1"/>
    <dgm:cxn modelId="{8CF6D7A6-79C2-49F8-85A7-827A295D8E6B}" type="presParOf" srcId="{20948CFB-95CF-41A3-A7D7-F1D46C0ADEAB}" destId="{B96D9B13-3BE0-466F-99A0-6083F081E847}" srcOrd="1" destOrd="0" presId="urn:microsoft.com/office/officeart/2005/8/layout/hierarchy1"/>
    <dgm:cxn modelId="{7DE05E4D-9893-484A-A83A-718A5478B0F7}" type="presParOf" srcId="{0D450FCB-36D8-4A8C-A5B5-A0768E945FC7}" destId="{3ED1FE7F-5345-4BC5-B548-1F20A029C4A7}" srcOrd="6" destOrd="0" presId="urn:microsoft.com/office/officeart/2005/8/layout/hierarchy1"/>
    <dgm:cxn modelId="{B9230CD6-8BC5-4796-8498-7A1899D9D124}" type="presParOf" srcId="{0D450FCB-36D8-4A8C-A5B5-A0768E945FC7}" destId="{0ACABB27-683B-4AC6-9BF1-A649DC797FC8}" srcOrd="7" destOrd="0" presId="urn:microsoft.com/office/officeart/2005/8/layout/hierarchy1"/>
    <dgm:cxn modelId="{F78301D3-DD86-4B9A-B0C2-867271D1F3B2}" type="presParOf" srcId="{0ACABB27-683B-4AC6-9BF1-A649DC797FC8}" destId="{3A77A632-D91F-4C8A-8107-911103AE734B}" srcOrd="0" destOrd="0" presId="urn:microsoft.com/office/officeart/2005/8/layout/hierarchy1"/>
    <dgm:cxn modelId="{117B8109-AB32-4527-AFD5-A73CA52DFE9E}" type="presParOf" srcId="{3A77A632-D91F-4C8A-8107-911103AE734B}" destId="{D5A60CD0-8B09-448B-A051-4FA7CBBE5B99}" srcOrd="0" destOrd="0" presId="urn:microsoft.com/office/officeart/2005/8/layout/hierarchy1"/>
    <dgm:cxn modelId="{6C9F176F-B343-42F8-9D0B-BCEF12BAA55C}" type="presParOf" srcId="{3A77A632-D91F-4C8A-8107-911103AE734B}" destId="{50D31AF7-16B0-4BB9-9ED5-42B4E02569D0}" srcOrd="1" destOrd="0" presId="urn:microsoft.com/office/officeart/2005/8/layout/hierarchy1"/>
    <dgm:cxn modelId="{F1669B90-5E6F-41EF-9140-EC6E5713D3DC}" type="presParOf" srcId="{0ACABB27-683B-4AC6-9BF1-A649DC797FC8}" destId="{7ED95B30-BDDE-479E-8E7D-46948C796C4D}" srcOrd="1" destOrd="0" presId="urn:microsoft.com/office/officeart/2005/8/layout/hierarchy1"/>
    <dgm:cxn modelId="{1D2F15E3-E758-465F-BB1D-04CF30E4FF5F}" type="presParOf" srcId="{0D450FCB-36D8-4A8C-A5B5-A0768E945FC7}" destId="{DA76DCDC-19C0-466A-B349-49738B68035F}" srcOrd="8" destOrd="0" presId="urn:microsoft.com/office/officeart/2005/8/layout/hierarchy1"/>
    <dgm:cxn modelId="{45D3D75A-CF9E-4DEF-B857-828BC830E8F2}" type="presParOf" srcId="{0D450FCB-36D8-4A8C-A5B5-A0768E945FC7}" destId="{1730D784-ACD2-4234-A0A3-2059627D2D7C}" srcOrd="9" destOrd="0" presId="urn:microsoft.com/office/officeart/2005/8/layout/hierarchy1"/>
    <dgm:cxn modelId="{CF151B75-80EE-425A-9183-0211879A9109}" type="presParOf" srcId="{1730D784-ACD2-4234-A0A3-2059627D2D7C}" destId="{44B4C92C-3329-444B-990C-84E9F3BC140C}" srcOrd="0" destOrd="0" presId="urn:microsoft.com/office/officeart/2005/8/layout/hierarchy1"/>
    <dgm:cxn modelId="{868F8497-6374-4E73-91F6-03A1A1E10FD5}" type="presParOf" srcId="{44B4C92C-3329-444B-990C-84E9F3BC140C}" destId="{58A78794-E305-4F64-A582-DADD2F455351}" srcOrd="0" destOrd="0" presId="urn:microsoft.com/office/officeart/2005/8/layout/hierarchy1"/>
    <dgm:cxn modelId="{D944DB20-BBBF-443F-8670-854E9D5D23EA}" type="presParOf" srcId="{44B4C92C-3329-444B-990C-84E9F3BC140C}" destId="{665AC519-1B9A-4B30-A883-D71ADEAC466E}" srcOrd="1" destOrd="0" presId="urn:microsoft.com/office/officeart/2005/8/layout/hierarchy1"/>
    <dgm:cxn modelId="{D45E1FFA-359F-47E8-8DC3-180BD915BA3B}" type="presParOf" srcId="{1730D784-ACD2-4234-A0A3-2059627D2D7C}" destId="{A57FD94F-8A14-40C8-AC96-72446D3B2F57}" srcOrd="1" destOrd="0" presId="urn:microsoft.com/office/officeart/2005/8/layout/hierarchy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76DCDC-19C0-466A-B349-49738B68035F}">
      <dsp:nvSpPr>
        <dsp:cNvPr id="0" name=""/>
        <dsp:cNvSpPr/>
      </dsp:nvSpPr>
      <dsp:spPr>
        <a:xfrm>
          <a:off x="5111566" y="2343962"/>
          <a:ext cx="4240608" cy="504536"/>
        </a:xfrm>
        <a:custGeom>
          <a:avLst/>
          <a:gdLst/>
          <a:ahLst/>
          <a:cxnLst/>
          <a:rect l="0" t="0" r="0" b="0"/>
          <a:pathLst>
            <a:path>
              <a:moveTo>
                <a:pt x="0" y="0"/>
              </a:moveTo>
              <a:lnTo>
                <a:pt x="0" y="343826"/>
              </a:lnTo>
              <a:lnTo>
                <a:pt x="4240608" y="343826"/>
              </a:lnTo>
              <a:lnTo>
                <a:pt x="4240608" y="504536"/>
              </a:lnTo>
            </a:path>
          </a:pathLst>
        </a:custGeom>
        <a:noFill/>
        <a:ln w="6350" cap="flat" cmpd="sng" algn="ctr">
          <a:solidFill>
            <a:schemeClr val="dk1"/>
          </a:solidFill>
          <a:prstDash val="solid"/>
        </a:ln>
        <a:effectLst/>
      </dsp:spPr>
      <dsp:style>
        <a:lnRef idx="1">
          <a:schemeClr val="dk1"/>
        </a:lnRef>
        <a:fillRef idx="0">
          <a:schemeClr val="dk1"/>
        </a:fillRef>
        <a:effectRef idx="0">
          <a:schemeClr val="dk1"/>
        </a:effectRef>
        <a:fontRef idx="minor">
          <a:schemeClr val="tx1"/>
        </a:fontRef>
      </dsp:style>
    </dsp:sp>
    <dsp:sp modelId="{3ED1FE7F-5345-4BC5-B548-1F20A029C4A7}">
      <dsp:nvSpPr>
        <dsp:cNvPr id="0" name=""/>
        <dsp:cNvSpPr/>
      </dsp:nvSpPr>
      <dsp:spPr>
        <a:xfrm>
          <a:off x="5111566" y="2343962"/>
          <a:ext cx="2120304" cy="504536"/>
        </a:xfrm>
        <a:custGeom>
          <a:avLst/>
          <a:gdLst/>
          <a:ahLst/>
          <a:cxnLst/>
          <a:rect l="0" t="0" r="0" b="0"/>
          <a:pathLst>
            <a:path>
              <a:moveTo>
                <a:pt x="0" y="0"/>
              </a:moveTo>
              <a:lnTo>
                <a:pt x="0" y="343826"/>
              </a:lnTo>
              <a:lnTo>
                <a:pt x="2120304" y="343826"/>
              </a:lnTo>
              <a:lnTo>
                <a:pt x="2120304" y="504536"/>
              </a:lnTo>
            </a:path>
          </a:pathLst>
        </a:custGeom>
        <a:noFill/>
        <a:ln w="6350" cap="flat" cmpd="sng" algn="ctr">
          <a:solidFill>
            <a:schemeClr val="dk1"/>
          </a:solidFill>
          <a:prstDash val="solid"/>
        </a:ln>
        <a:effectLst/>
      </dsp:spPr>
      <dsp:style>
        <a:lnRef idx="1">
          <a:schemeClr val="dk1"/>
        </a:lnRef>
        <a:fillRef idx="0">
          <a:schemeClr val="dk1"/>
        </a:fillRef>
        <a:effectRef idx="0">
          <a:schemeClr val="dk1"/>
        </a:effectRef>
        <a:fontRef idx="minor">
          <a:schemeClr val="tx1"/>
        </a:fontRef>
      </dsp:style>
    </dsp:sp>
    <dsp:sp modelId="{6FB9132E-CCB0-489E-8343-B12E3E85C5E8}">
      <dsp:nvSpPr>
        <dsp:cNvPr id="0" name=""/>
        <dsp:cNvSpPr/>
      </dsp:nvSpPr>
      <dsp:spPr>
        <a:xfrm>
          <a:off x="5065846" y="2343962"/>
          <a:ext cx="91440" cy="504536"/>
        </a:xfrm>
        <a:custGeom>
          <a:avLst/>
          <a:gdLst/>
          <a:ahLst/>
          <a:cxnLst/>
          <a:rect l="0" t="0" r="0" b="0"/>
          <a:pathLst>
            <a:path>
              <a:moveTo>
                <a:pt x="45720" y="0"/>
              </a:moveTo>
              <a:lnTo>
                <a:pt x="45720" y="504536"/>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416908-F2F6-443C-B136-3B18045A5878}">
      <dsp:nvSpPr>
        <dsp:cNvPr id="0" name=""/>
        <dsp:cNvSpPr/>
      </dsp:nvSpPr>
      <dsp:spPr>
        <a:xfrm>
          <a:off x="2991261" y="2343962"/>
          <a:ext cx="2120304" cy="504536"/>
        </a:xfrm>
        <a:custGeom>
          <a:avLst/>
          <a:gdLst/>
          <a:ahLst/>
          <a:cxnLst/>
          <a:rect l="0" t="0" r="0" b="0"/>
          <a:pathLst>
            <a:path>
              <a:moveTo>
                <a:pt x="2120304" y="0"/>
              </a:moveTo>
              <a:lnTo>
                <a:pt x="2120304" y="343826"/>
              </a:lnTo>
              <a:lnTo>
                <a:pt x="0" y="343826"/>
              </a:lnTo>
              <a:lnTo>
                <a:pt x="0" y="504536"/>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95CE64-F7B9-4237-B6A9-41EB3EC6FDAC}">
      <dsp:nvSpPr>
        <dsp:cNvPr id="0" name=""/>
        <dsp:cNvSpPr/>
      </dsp:nvSpPr>
      <dsp:spPr>
        <a:xfrm>
          <a:off x="870957" y="2343962"/>
          <a:ext cx="4240608" cy="504536"/>
        </a:xfrm>
        <a:custGeom>
          <a:avLst/>
          <a:gdLst/>
          <a:ahLst/>
          <a:cxnLst/>
          <a:rect l="0" t="0" r="0" b="0"/>
          <a:pathLst>
            <a:path>
              <a:moveTo>
                <a:pt x="4240608" y="0"/>
              </a:moveTo>
              <a:lnTo>
                <a:pt x="4240608" y="343826"/>
              </a:lnTo>
              <a:lnTo>
                <a:pt x="0" y="343826"/>
              </a:lnTo>
              <a:lnTo>
                <a:pt x="0" y="504536"/>
              </a:lnTo>
            </a:path>
          </a:pathLst>
        </a:custGeom>
        <a:noFill/>
        <a:ln w="6350" cap="flat" cmpd="sng" algn="ctr">
          <a:solidFill>
            <a:schemeClr val="dk1"/>
          </a:solidFill>
          <a:prstDash val="solid"/>
        </a:ln>
        <a:effectLst/>
      </dsp:spPr>
      <dsp:style>
        <a:lnRef idx="1">
          <a:schemeClr val="dk1"/>
        </a:lnRef>
        <a:fillRef idx="0">
          <a:schemeClr val="dk1"/>
        </a:fillRef>
        <a:effectRef idx="0">
          <a:schemeClr val="dk1"/>
        </a:effectRef>
        <a:fontRef idx="minor">
          <a:schemeClr val="tx1"/>
        </a:fontRef>
      </dsp:style>
    </dsp:sp>
    <dsp:sp modelId="{CBC67857-C5D4-4A08-9266-E1BE8DEA77FD}">
      <dsp:nvSpPr>
        <dsp:cNvPr id="0" name=""/>
        <dsp:cNvSpPr/>
      </dsp:nvSpPr>
      <dsp:spPr>
        <a:xfrm>
          <a:off x="4244168" y="1242368"/>
          <a:ext cx="1734794" cy="1101594"/>
        </a:xfrm>
        <a:prstGeom prst="roundRect">
          <a:avLst>
            <a:gd name="adj" fmla="val 10000"/>
          </a:avLst>
        </a:prstGeom>
        <a:gradFill rotWithShape="1">
          <a:gsLst>
            <a:gs pos="0">
              <a:schemeClr val="accent2">
                <a:tint val="80000"/>
                <a:satMod val="107000"/>
                <a:lumMod val="103000"/>
              </a:schemeClr>
            </a:gs>
            <a:gs pos="100000">
              <a:schemeClr val="accent2">
                <a:tint val="82000"/>
                <a:satMod val="109000"/>
                <a:lumMod val="103000"/>
              </a:schemeClr>
            </a:gs>
          </a:gsLst>
          <a:lin ang="5400000" scaled="0"/>
        </a:gradFill>
        <a:ln w="6350" cap="flat" cmpd="sng" algn="ctr">
          <a:solidFill>
            <a:schemeClr val="accent2"/>
          </a:solidFill>
          <a:prstDash val="solid"/>
        </a:ln>
        <a:effectLst/>
      </dsp:spPr>
      <dsp:style>
        <a:lnRef idx="1">
          <a:schemeClr val="accent2"/>
        </a:lnRef>
        <a:fillRef idx="2">
          <a:schemeClr val="accent2"/>
        </a:fillRef>
        <a:effectRef idx="1">
          <a:schemeClr val="accent2"/>
        </a:effectRef>
        <a:fontRef idx="minor">
          <a:schemeClr val="dk1"/>
        </a:fontRef>
      </dsp:style>
    </dsp:sp>
    <dsp:sp modelId="{E9202B6C-ADA6-4B0E-809C-53494C1AA804}">
      <dsp:nvSpPr>
        <dsp:cNvPr id="0" name=""/>
        <dsp:cNvSpPr/>
      </dsp:nvSpPr>
      <dsp:spPr>
        <a:xfrm>
          <a:off x="4436923" y="1425485"/>
          <a:ext cx="1734794" cy="1101594"/>
        </a:xfrm>
        <a:prstGeom prst="roundRect">
          <a:avLst>
            <a:gd name="adj" fmla="val 10000"/>
          </a:avLst>
        </a:prstGeom>
        <a:solidFill>
          <a:schemeClr val="lt1"/>
        </a:solidFill>
        <a:ln w="12700" cap="flat" cmpd="sng" algn="ctr">
          <a:solidFill>
            <a:schemeClr val="accent2">
              <a:lumMod val="75000"/>
            </a:schemeClr>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ja-JP" altLang="en-US" sz="2000" b="1" kern="1200" dirty="0"/>
            <a:t>休暇の種類</a:t>
          </a:r>
          <a:endParaRPr lang="en-US" sz="2000" b="1" kern="1200" dirty="0"/>
        </a:p>
      </dsp:txBody>
      <dsp:txXfrm>
        <a:off x="4469188" y="1457750"/>
        <a:ext cx="1670264" cy="1037064"/>
      </dsp:txXfrm>
    </dsp:sp>
    <dsp:sp modelId="{CC25899D-1620-41FD-A58F-BEF2FB97D5BC}">
      <dsp:nvSpPr>
        <dsp:cNvPr id="0" name=""/>
        <dsp:cNvSpPr/>
      </dsp:nvSpPr>
      <dsp:spPr>
        <a:xfrm>
          <a:off x="3560" y="2848498"/>
          <a:ext cx="1734794" cy="1101594"/>
        </a:xfrm>
        <a:prstGeom prst="roundRect">
          <a:avLst>
            <a:gd name="adj" fmla="val 10000"/>
          </a:avLst>
        </a:prstGeom>
        <a:solidFill>
          <a:schemeClr val="accent2">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7E36DA-5584-44D6-ADF3-F537750E1B64}">
      <dsp:nvSpPr>
        <dsp:cNvPr id="0" name=""/>
        <dsp:cNvSpPr/>
      </dsp:nvSpPr>
      <dsp:spPr>
        <a:xfrm>
          <a:off x="196315" y="3031616"/>
          <a:ext cx="1734794" cy="1101594"/>
        </a:xfrm>
        <a:prstGeom prst="roundRect">
          <a:avLst>
            <a:gd name="adj" fmla="val 10000"/>
          </a:avLst>
        </a:prstGeom>
        <a:solidFill>
          <a:schemeClr val="lt1">
            <a:alpha val="90000"/>
            <a:hueOff val="0"/>
            <a:satOff val="0"/>
            <a:lumOff val="0"/>
            <a:alphaOff val="0"/>
          </a:schemeClr>
        </a:solidFill>
        <a:ln w="12700" cap="flat"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ja-JP" altLang="en-US" sz="1900" kern="1200" dirty="0"/>
            <a:t>休憩と食事のための休憩</a:t>
          </a:r>
          <a:endParaRPr lang="en-US" sz="1900" kern="1200" dirty="0"/>
        </a:p>
      </dsp:txBody>
      <dsp:txXfrm>
        <a:off x="228580" y="3063881"/>
        <a:ext cx="1670264" cy="1037064"/>
      </dsp:txXfrm>
    </dsp:sp>
    <dsp:sp modelId="{B7596AA5-314B-4CD4-AA8C-D28B10E38FEE}">
      <dsp:nvSpPr>
        <dsp:cNvPr id="0" name=""/>
        <dsp:cNvSpPr/>
      </dsp:nvSpPr>
      <dsp:spPr>
        <a:xfrm>
          <a:off x="2123864" y="2848498"/>
          <a:ext cx="1734794" cy="1101594"/>
        </a:xfrm>
        <a:prstGeom prst="roundRect">
          <a:avLst>
            <a:gd name="adj" fmla="val 10000"/>
          </a:avLst>
        </a:prstGeom>
        <a:solidFill>
          <a:schemeClr val="accent2">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F0FF24-5345-48FF-B10E-13F07D1A7AA7}">
      <dsp:nvSpPr>
        <dsp:cNvPr id="0" name=""/>
        <dsp:cNvSpPr/>
      </dsp:nvSpPr>
      <dsp:spPr>
        <a:xfrm>
          <a:off x="2316619" y="3031616"/>
          <a:ext cx="1734794" cy="1101594"/>
        </a:xfrm>
        <a:prstGeom prst="roundRect">
          <a:avLst>
            <a:gd name="adj" fmla="val 10000"/>
          </a:avLst>
        </a:prstGeom>
        <a:solidFill>
          <a:schemeClr val="lt1">
            <a:alpha val="90000"/>
            <a:hueOff val="0"/>
            <a:satOff val="0"/>
            <a:lumOff val="0"/>
            <a:alphaOff val="0"/>
          </a:schemeClr>
        </a:solidFill>
        <a:ln w="12700" cap="flat"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ja-JP" altLang="en-US" sz="1900" kern="1200" dirty="0"/>
            <a:t>連続する</a:t>
          </a:r>
          <a:r>
            <a:rPr lang="en-US" altLang="ja-JP" sz="1900" kern="1200" dirty="0"/>
            <a:t>2</a:t>
          </a:r>
          <a:r>
            <a:rPr lang="ja-JP" altLang="en-US" sz="1900" kern="1200" dirty="0"/>
            <a:t>営業日の間の継続的な休息</a:t>
          </a:r>
          <a:endParaRPr lang="en-US" sz="1900" kern="1200" dirty="0"/>
        </a:p>
      </dsp:txBody>
      <dsp:txXfrm>
        <a:off x="2348884" y="3063881"/>
        <a:ext cx="1670264" cy="1037064"/>
      </dsp:txXfrm>
    </dsp:sp>
    <dsp:sp modelId="{FAB8BCB2-14BC-4601-8DCE-CBD73184C0AE}">
      <dsp:nvSpPr>
        <dsp:cNvPr id="0" name=""/>
        <dsp:cNvSpPr/>
      </dsp:nvSpPr>
      <dsp:spPr>
        <a:xfrm>
          <a:off x="4244168" y="2848498"/>
          <a:ext cx="1734794" cy="1101594"/>
        </a:xfrm>
        <a:prstGeom prst="roundRect">
          <a:avLst>
            <a:gd name="adj" fmla="val 10000"/>
          </a:avLst>
        </a:prstGeom>
        <a:solidFill>
          <a:schemeClr val="accent2">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3E45BA-D9DE-4ACC-8803-819B0FD08D90}">
      <dsp:nvSpPr>
        <dsp:cNvPr id="0" name=""/>
        <dsp:cNvSpPr/>
      </dsp:nvSpPr>
      <dsp:spPr>
        <a:xfrm>
          <a:off x="4436923" y="3031616"/>
          <a:ext cx="1734794" cy="1101594"/>
        </a:xfrm>
        <a:prstGeom prst="roundRect">
          <a:avLst>
            <a:gd name="adj" fmla="val 10000"/>
          </a:avLst>
        </a:prstGeom>
        <a:solidFill>
          <a:schemeClr val="lt1">
            <a:alpha val="90000"/>
            <a:hueOff val="0"/>
            <a:satOff val="0"/>
            <a:lumOff val="0"/>
            <a:alphaOff val="0"/>
          </a:schemeClr>
        </a:solidFill>
        <a:ln w="12700" cap="flat"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ja-JP" altLang="en-US" sz="1900" kern="1200" dirty="0"/>
            <a:t>毎週の休暇</a:t>
          </a:r>
          <a:endParaRPr lang="en-US" sz="1900" kern="1200" dirty="0"/>
        </a:p>
      </dsp:txBody>
      <dsp:txXfrm>
        <a:off x="4469188" y="3063881"/>
        <a:ext cx="1670264" cy="1037064"/>
      </dsp:txXfrm>
    </dsp:sp>
    <dsp:sp modelId="{D5A60CD0-8B09-448B-A051-4FA7CBBE5B99}">
      <dsp:nvSpPr>
        <dsp:cNvPr id="0" name=""/>
        <dsp:cNvSpPr/>
      </dsp:nvSpPr>
      <dsp:spPr>
        <a:xfrm>
          <a:off x="6364473" y="2848498"/>
          <a:ext cx="1734794" cy="1101594"/>
        </a:xfrm>
        <a:prstGeom prst="roundRect">
          <a:avLst>
            <a:gd name="adj" fmla="val 10000"/>
          </a:avLst>
        </a:prstGeom>
        <a:solidFill>
          <a:schemeClr val="accent2">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D31AF7-16B0-4BB9-9ED5-42B4E02569D0}">
      <dsp:nvSpPr>
        <dsp:cNvPr id="0" name=""/>
        <dsp:cNvSpPr/>
      </dsp:nvSpPr>
      <dsp:spPr>
        <a:xfrm>
          <a:off x="6557228" y="3031616"/>
          <a:ext cx="1734794" cy="1101594"/>
        </a:xfrm>
        <a:prstGeom prst="roundRect">
          <a:avLst>
            <a:gd name="adj" fmla="val 10000"/>
          </a:avLst>
        </a:prstGeom>
        <a:solidFill>
          <a:schemeClr val="lt1">
            <a:alpha val="90000"/>
            <a:hueOff val="0"/>
            <a:satOff val="0"/>
            <a:lumOff val="0"/>
            <a:alphaOff val="0"/>
          </a:schemeClr>
        </a:solidFill>
        <a:ln w="12700" cap="flat"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ja-JP" altLang="en-US" sz="1900" kern="1200" dirty="0"/>
            <a:t>祝祭日</a:t>
          </a:r>
          <a:endParaRPr lang="en-US" sz="1900" kern="1200" dirty="0"/>
        </a:p>
      </dsp:txBody>
      <dsp:txXfrm>
        <a:off x="6589493" y="3063881"/>
        <a:ext cx="1670264" cy="1037064"/>
      </dsp:txXfrm>
    </dsp:sp>
    <dsp:sp modelId="{58A78794-E305-4F64-A582-DADD2F455351}">
      <dsp:nvSpPr>
        <dsp:cNvPr id="0" name=""/>
        <dsp:cNvSpPr/>
      </dsp:nvSpPr>
      <dsp:spPr>
        <a:xfrm>
          <a:off x="8484777" y="2848498"/>
          <a:ext cx="1734794" cy="1101594"/>
        </a:xfrm>
        <a:prstGeom prst="roundRect">
          <a:avLst>
            <a:gd name="adj" fmla="val 10000"/>
          </a:avLst>
        </a:prstGeom>
        <a:solidFill>
          <a:schemeClr val="accent2">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5AC519-1B9A-4B30-A883-D71ADEAC466E}">
      <dsp:nvSpPr>
        <dsp:cNvPr id="0" name=""/>
        <dsp:cNvSpPr/>
      </dsp:nvSpPr>
      <dsp:spPr>
        <a:xfrm>
          <a:off x="8677532" y="3031616"/>
          <a:ext cx="1734794" cy="1101594"/>
        </a:xfrm>
        <a:prstGeom prst="roundRect">
          <a:avLst>
            <a:gd name="adj" fmla="val 10000"/>
          </a:avLst>
        </a:prstGeom>
        <a:solidFill>
          <a:schemeClr val="lt1">
            <a:alpha val="90000"/>
            <a:hueOff val="0"/>
            <a:satOff val="0"/>
            <a:lumOff val="0"/>
            <a:alphaOff val="0"/>
          </a:schemeClr>
        </a:solidFill>
        <a:ln w="12700" cap="flat"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ja-JP" altLang="en-US" sz="1900" kern="1200" dirty="0"/>
            <a:t>年次有給休暇</a:t>
          </a:r>
          <a:endParaRPr lang="en-US" sz="1900" kern="1200" dirty="0"/>
        </a:p>
      </dsp:txBody>
      <dsp:txXfrm>
        <a:off x="8709797" y="3063881"/>
        <a:ext cx="1670264" cy="103706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11/29/2021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11/29/2021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11/29/2021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11/29/2021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11/29/2021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11/29/2021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6FBCD-8E38-014E-9BD4-057CD07A3342}"/>
              </a:ext>
            </a:extLst>
          </p:cNvPr>
          <p:cNvSpPr>
            <a:spLocks noGrp="1"/>
          </p:cNvSpPr>
          <p:nvPr>
            <p:ph type="ctrTitle"/>
          </p:nvPr>
        </p:nvSpPr>
        <p:spPr>
          <a:xfrm>
            <a:off x="1600200" y="2441608"/>
            <a:ext cx="8991600" cy="1645920"/>
          </a:xfrm>
        </p:spPr>
        <p:txBody>
          <a:bodyPr/>
          <a:lstStyle/>
          <a:p>
            <a:r>
              <a:rPr lang="ja-JP" altLang="en-US" dirty="0"/>
              <a:t>モンゴル</a:t>
            </a:r>
            <a:r>
              <a:rPr lang="en-US" altLang="ja-JP" dirty="0"/>
              <a:t>2021</a:t>
            </a:r>
            <a:r>
              <a:rPr lang="ja-JP" altLang="en-US" dirty="0"/>
              <a:t>年改正労働法</a:t>
            </a:r>
            <a:br>
              <a:rPr lang="en-US" altLang="ja-JP" dirty="0"/>
            </a:br>
            <a:r>
              <a:rPr lang="ja-JP" altLang="en-US" b="1" dirty="0"/>
              <a:t>労働時間・休暇</a:t>
            </a:r>
            <a:endParaRPr lang="x-none" b="1" dirty="0"/>
          </a:p>
        </p:txBody>
      </p:sp>
      <p:sp>
        <p:nvSpPr>
          <p:cNvPr id="3" name="Subtitle 2">
            <a:extLst>
              <a:ext uri="{FF2B5EF4-FFF2-40B4-BE49-F238E27FC236}">
                <a16:creationId xmlns:a16="http://schemas.microsoft.com/office/drawing/2014/main" id="{DEF17312-DC9C-DE48-A5C5-2109AABE1044}"/>
              </a:ext>
            </a:extLst>
          </p:cNvPr>
          <p:cNvSpPr>
            <a:spLocks noGrp="1"/>
          </p:cNvSpPr>
          <p:nvPr>
            <p:ph type="subTitle" idx="1"/>
          </p:nvPr>
        </p:nvSpPr>
        <p:spPr>
          <a:xfrm>
            <a:off x="5390388" y="4488989"/>
            <a:ext cx="6801612" cy="1239894"/>
          </a:xfrm>
        </p:spPr>
        <p:txBody>
          <a:bodyPr>
            <a:normAutofit/>
          </a:bodyPr>
          <a:lstStyle/>
          <a:p>
            <a:r>
              <a:rPr lang="en-US" altLang="ja-JP" sz="2800" b="1" dirty="0"/>
              <a:t>AKP</a:t>
            </a:r>
            <a:r>
              <a:rPr lang="ja-JP" altLang="en-US" sz="2800" b="1" dirty="0"/>
              <a:t>法律事務所 エンフジャブフラン</a:t>
            </a:r>
            <a:endParaRPr lang="x-none" sz="2800" b="1" dirty="0"/>
          </a:p>
        </p:txBody>
      </p:sp>
      <p:grpSp>
        <p:nvGrpSpPr>
          <p:cNvPr id="4" name="Group 3">
            <a:extLst>
              <a:ext uri="{FF2B5EF4-FFF2-40B4-BE49-F238E27FC236}">
                <a16:creationId xmlns:a16="http://schemas.microsoft.com/office/drawing/2014/main" id="{B874D863-C371-491C-B5F7-243FC9DE9DDC}"/>
              </a:ext>
            </a:extLst>
          </p:cNvPr>
          <p:cNvGrpSpPr/>
          <p:nvPr/>
        </p:nvGrpSpPr>
        <p:grpSpPr>
          <a:xfrm>
            <a:off x="9496806" y="182881"/>
            <a:ext cx="2080230" cy="1913748"/>
            <a:chOff x="4338002" y="1834197"/>
            <a:chExt cx="3515995" cy="3189605"/>
          </a:xfrm>
        </p:grpSpPr>
        <p:sp>
          <p:nvSpPr>
            <p:cNvPr id="5" name="officeArt object">
              <a:extLst>
                <a:ext uri="{FF2B5EF4-FFF2-40B4-BE49-F238E27FC236}">
                  <a16:creationId xmlns:a16="http://schemas.microsoft.com/office/drawing/2014/main" id="{19E70465-8537-4124-91EF-9A5434FAC8C1}"/>
                </a:ext>
              </a:extLst>
            </p:cNvPr>
            <p:cNvSpPr/>
            <p:nvPr/>
          </p:nvSpPr>
          <p:spPr>
            <a:xfrm>
              <a:off x="6096317" y="1834197"/>
              <a:ext cx="1757680" cy="1593215"/>
            </a:xfrm>
            <a:prstGeom prst="rect">
              <a:avLst/>
            </a:prstGeom>
            <a:solidFill>
              <a:srgbClr val="F4A617"/>
            </a:solidFill>
            <a:ln w="12700" cap="flat">
              <a:noFill/>
              <a:miter lim="400000"/>
            </a:ln>
            <a:effectLst/>
          </p:spPr>
          <p:txBody>
            <a:bodyPr/>
            <a:lstStyle/>
            <a:p>
              <a:endParaRPr lang="en-US"/>
            </a:p>
          </p:txBody>
        </p:sp>
        <p:sp>
          <p:nvSpPr>
            <p:cNvPr id="6" name="officeArt object">
              <a:extLst>
                <a:ext uri="{FF2B5EF4-FFF2-40B4-BE49-F238E27FC236}">
                  <a16:creationId xmlns:a16="http://schemas.microsoft.com/office/drawing/2014/main" id="{4E7A30EA-D8BE-48AD-BF3D-35AB7667A0A2}"/>
                </a:ext>
              </a:extLst>
            </p:cNvPr>
            <p:cNvSpPr/>
            <p:nvPr/>
          </p:nvSpPr>
          <p:spPr>
            <a:xfrm>
              <a:off x="6096317" y="3430587"/>
              <a:ext cx="1757680" cy="1593215"/>
            </a:xfrm>
            <a:prstGeom prst="rect">
              <a:avLst/>
            </a:prstGeom>
            <a:solidFill>
              <a:srgbClr val="F4FFFA"/>
            </a:solidFill>
            <a:ln w="12700" cap="flat">
              <a:noFill/>
              <a:miter lim="400000"/>
            </a:ln>
            <a:effectLst/>
          </p:spPr>
          <p:txBody>
            <a:bodyPr/>
            <a:lstStyle/>
            <a:p>
              <a:endParaRPr lang="en-US"/>
            </a:p>
          </p:txBody>
        </p:sp>
        <p:sp>
          <p:nvSpPr>
            <p:cNvPr id="7" name="officeArt object">
              <a:extLst>
                <a:ext uri="{FF2B5EF4-FFF2-40B4-BE49-F238E27FC236}">
                  <a16:creationId xmlns:a16="http://schemas.microsoft.com/office/drawing/2014/main" id="{8D428F36-1708-434F-BD9C-5B431ECE5891}"/>
                </a:ext>
              </a:extLst>
            </p:cNvPr>
            <p:cNvSpPr/>
            <p:nvPr/>
          </p:nvSpPr>
          <p:spPr>
            <a:xfrm>
              <a:off x="4338002" y="3430587"/>
              <a:ext cx="1757680" cy="1593215"/>
            </a:xfrm>
            <a:prstGeom prst="rect">
              <a:avLst/>
            </a:prstGeom>
            <a:solidFill>
              <a:srgbClr val="F4A617"/>
            </a:solidFill>
            <a:ln w="12700" cap="flat">
              <a:noFill/>
              <a:miter lim="400000"/>
            </a:ln>
            <a:effectLst/>
          </p:spPr>
          <p:txBody>
            <a:bodyPr/>
            <a:lstStyle/>
            <a:p>
              <a:endParaRPr lang="en-US"/>
            </a:p>
          </p:txBody>
        </p:sp>
        <p:pic>
          <p:nvPicPr>
            <p:cNvPr id="8" name="officeArt object">
              <a:extLst>
                <a:ext uri="{FF2B5EF4-FFF2-40B4-BE49-F238E27FC236}">
                  <a16:creationId xmlns:a16="http://schemas.microsoft.com/office/drawing/2014/main" id="{471234F5-5433-47DA-BEEF-A9A74A077940}"/>
                </a:ext>
              </a:extLst>
            </p:cNvPr>
            <p:cNvPicPr/>
            <p:nvPr/>
          </p:nvPicPr>
          <p:blipFill>
            <a:blip r:embed="rId2"/>
            <a:srcRect/>
            <a:stretch>
              <a:fillRect/>
            </a:stretch>
          </p:blipFill>
          <p:spPr>
            <a:xfrm>
              <a:off x="5007927" y="2364422"/>
              <a:ext cx="2125345" cy="2125345"/>
            </a:xfrm>
            <a:prstGeom prst="rect">
              <a:avLst/>
            </a:prstGeom>
            <a:ln w="12700" cap="flat">
              <a:noFill/>
              <a:miter lim="400000"/>
            </a:ln>
            <a:effectLst/>
          </p:spPr>
        </p:pic>
      </p:grpSp>
      <p:sp>
        <p:nvSpPr>
          <p:cNvPr id="9" name="officeArt object">
            <a:extLst>
              <a:ext uri="{FF2B5EF4-FFF2-40B4-BE49-F238E27FC236}">
                <a16:creationId xmlns:a16="http://schemas.microsoft.com/office/drawing/2014/main" id="{CC83F512-F620-4C88-8FD1-FA834B6F7617}"/>
              </a:ext>
            </a:extLst>
          </p:cNvPr>
          <p:cNvSpPr txBox="1"/>
          <p:nvPr/>
        </p:nvSpPr>
        <p:spPr>
          <a:xfrm>
            <a:off x="971885" y="1404184"/>
            <a:ext cx="4606679" cy="1105325"/>
          </a:xfrm>
          <a:prstGeom prst="rect">
            <a:avLst/>
          </a:prstGeom>
          <a:noFill/>
          <a:ln w="12700" cap="flat">
            <a:noFill/>
            <a:miter lim="400000"/>
          </a:ln>
          <a:effectLst/>
        </p:spPr>
        <p:txBody>
          <a:bodyPr wrap="square" lIns="203200" tIns="203200" rIns="203200" bIns="203200" numCol="1" anchor="t">
            <a:noAutofit/>
          </a:bodyPr>
          <a:lstStyle/>
          <a:p>
            <a:pPr marL="0" marR="0">
              <a:spcBef>
                <a:spcPts val="0"/>
              </a:spcBef>
              <a:spcAft>
                <a:spcPts val="0"/>
              </a:spcAft>
            </a:pPr>
            <a:r>
              <a:rPr lang="en-US" sz="3600" b="1" dirty="0">
                <a:ln>
                  <a:noFill/>
                </a:ln>
                <a:solidFill>
                  <a:schemeClr val="bg1"/>
                </a:solidFill>
                <a:effectLst/>
                <a:latin typeface="Helvetica Neue"/>
                <a:ea typeface="Arial Unicode MS"/>
                <a:cs typeface="Arial Unicode MS"/>
              </a:rPr>
              <a:t>LEGAL SEMINAR:</a:t>
            </a:r>
            <a:endParaRPr lang="en-US" sz="3000" b="1" dirty="0">
              <a:ln>
                <a:noFill/>
              </a:ln>
              <a:solidFill>
                <a:schemeClr val="bg1"/>
              </a:solidFill>
              <a:effectLst/>
              <a:latin typeface="Helvetica Neue"/>
              <a:ea typeface="Arial Unicode MS"/>
              <a:cs typeface="Arial Unicode MS"/>
            </a:endParaRPr>
          </a:p>
        </p:txBody>
      </p:sp>
      <p:sp>
        <p:nvSpPr>
          <p:cNvPr id="10" name="officeArt object">
            <a:extLst>
              <a:ext uri="{FF2B5EF4-FFF2-40B4-BE49-F238E27FC236}">
                <a16:creationId xmlns:a16="http://schemas.microsoft.com/office/drawing/2014/main" id="{CC83F512-F620-4C88-8FD1-FA834B6F7617}"/>
              </a:ext>
            </a:extLst>
          </p:cNvPr>
          <p:cNvSpPr txBox="1"/>
          <p:nvPr/>
        </p:nvSpPr>
        <p:spPr>
          <a:xfrm>
            <a:off x="537326" y="1513541"/>
            <a:ext cx="12877015" cy="2769701"/>
          </a:xfrm>
          <a:prstGeom prst="rect">
            <a:avLst/>
          </a:prstGeom>
          <a:noFill/>
          <a:ln w="12700" cap="flat">
            <a:noFill/>
            <a:miter lim="400000"/>
          </a:ln>
          <a:effectLst/>
        </p:spPr>
        <p:txBody>
          <a:bodyPr wrap="square" lIns="203200" tIns="203200" rIns="203200" bIns="203200" numCol="1" anchor="t">
            <a:noAutofit/>
          </a:bodyPr>
          <a:lstStyle/>
          <a:p>
            <a:pPr marL="0" marR="0">
              <a:spcBef>
                <a:spcPts val="0"/>
              </a:spcBef>
              <a:spcAft>
                <a:spcPts val="0"/>
              </a:spcAft>
            </a:pPr>
            <a:r>
              <a:rPr lang="en-US" sz="16700" dirty="0">
                <a:solidFill>
                  <a:schemeClr val="bg1"/>
                </a:solidFill>
                <a:latin typeface="Helvetica Neue"/>
                <a:ea typeface="Arial Unicode MS"/>
                <a:cs typeface="Arial Unicode MS"/>
              </a:rPr>
              <a:t> [																			]</a:t>
            </a:r>
            <a:endParaRPr lang="en-US" sz="16700" dirty="0">
              <a:ln>
                <a:noFill/>
              </a:ln>
              <a:solidFill>
                <a:schemeClr val="bg1"/>
              </a:solidFill>
              <a:effectLst/>
              <a:latin typeface="Helvetica Neue"/>
              <a:ea typeface="Arial Unicode MS"/>
              <a:cs typeface="Arial Unicode MS"/>
            </a:endParaRPr>
          </a:p>
        </p:txBody>
      </p:sp>
    </p:spTree>
    <p:extLst>
      <p:ext uri="{BB962C8B-B14F-4D97-AF65-F5344CB8AC3E}">
        <p14:creationId xmlns:p14="http://schemas.microsoft.com/office/powerpoint/2010/main" val="820635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CFFFF-027C-8642-908E-A96251AB37F1}"/>
              </a:ext>
            </a:extLst>
          </p:cNvPr>
          <p:cNvSpPr>
            <a:spLocks noGrp="1"/>
          </p:cNvSpPr>
          <p:nvPr>
            <p:ph type="title"/>
          </p:nvPr>
        </p:nvSpPr>
        <p:spPr>
          <a:xfrm>
            <a:off x="336162" y="231583"/>
            <a:ext cx="2971132" cy="882156"/>
          </a:xfrm>
        </p:spPr>
        <p:txBody>
          <a:bodyPr/>
          <a:lstStyle/>
          <a:p>
            <a:r>
              <a:rPr lang="ja-JP" altLang="en-US" dirty="0"/>
              <a:t>第</a:t>
            </a:r>
            <a:r>
              <a:rPr lang="en-US" altLang="ja-JP" dirty="0"/>
              <a:t>1</a:t>
            </a:r>
            <a:r>
              <a:rPr lang="ja-JP" altLang="en-US" dirty="0"/>
              <a:t>　労働時間</a:t>
            </a:r>
            <a:endParaRPr lang="x-none" dirty="0"/>
          </a:p>
        </p:txBody>
      </p:sp>
      <p:graphicFrame>
        <p:nvGraphicFramePr>
          <p:cNvPr id="4" name="Table 4">
            <a:extLst>
              <a:ext uri="{FF2B5EF4-FFF2-40B4-BE49-F238E27FC236}">
                <a16:creationId xmlns:a16="http://schemas.microsoft.com/office/drawing/2014/main" id="{3AA045E3-1C51-AF47-9E41-F55671BFDFEB}"/>
              </a:ext>
            </a:extLst>
          </p:cNvPr>
          <p:cNvGraphicFramePr>
            <a:graphicFrameLocks noGrp="1"/>
          </p:cNvGraphicFramePr>
          <p:nvPr>
            <p:ph idx="1"/>
            <p:extLst>
              <p:ext uri="{D42A27DB-BD31-4B8C-83A1-F6EECF244321}">
                <p14:modId xmlns:p14="http://schemas.microsoft.com/office/powerpoint/2010/main" val="2268894679"/>
              </p:ext>
            </p:extLst>
          </p:nvPr>
        </p:nvGraphicFramePr>
        <p:xfrm>
          <a:off x="2521016" y="1384266"/>
          <a:ext cx="7731125" cy="1925320"/>
        </p:xfrm>
        <a:graphic>
          <a:graphicData uri="http://schemas.openxmlformats.org/drawingml/2006/table">
            <a:tbl>
              <a:tblPr firstRow="1" bandRow="1">
                <a:tableStyleId>{72833802-FEF1-4C79-8D5D-14CF1EAF98D9}</a:tableStyleId>
              </a:tblPr>
              <a:tblGrid>
                <a:gridCol w="1546225">
                  <a:extLst>
                    <a:ext uri="{9D8B030D-6E8A-4147-A177-3AD203B41FA5}">
                      <a16:colId xmlns:a16="http://schemas.microsoft.com/office/drawing/2014/main" val="3326811485"/>
                    </a:ext>
                  </a:extLst>
                </a:gridCol>
                <a:gridCol w="1546225">
                  <a:extLst>
                    <a:ext uri="{9D8B030D-6E8A-4147-A177-3AD203B41FA5}">
                      <a16:colId xmlns:a16="http://schemas.microsoft.com/office/drawing/2014/main" val="2058918173"/>
                    </a:ext>
                  </a:extLst>
                </a:gridCol>
                <a:gridCol w="1546225">
                  <a:extLst>
                    <a:ext uri="{9D8B030D-6E8A-4147-A177-3AD203B41FA5}">
                      <a16:colId xmlns:a16="http://schemas.microsoft.com/office/drawing/2014/main" val="728943957"/>
                    </a:ext>
                  </a:extLst>
                </a:gridCol>
                <a:gridCol w="1757529">
                  <a:extLst>
                    <a:ext uri="{9D8B030D-6E8A-4147-A177-3AD203B41FA5}">
                      <a16:colId xmlns:a16="http://schemas.microsoft.com/office/drawing/2014/main" val="983606514"/>
                    </a:ext>
                  </a:extLst>
                </a:gridCol>
                <a:gridCol w="1334921">
                  <a:extLst>
                    <a:ext uri="{9D8B030D-6E8A-4147-A177-3AD203B41FA5}">
                      <a16:colId xmlns:a16="http://schemas.microsoft.com/office/drawing/2014/main" val="2064946460"/>
                    </a:ext>
                  </a:extLst>
                </a:gridCol>
              </a:tblGrid>
              <a:tr h="370840">
                <a:tc>
                  <a:txBody>
                    <a:bodyPr/>
                    <a:lstStyle/>
                    <a:p>
                      <a:endParaRPr lang="x-none"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x-none" dirty="0">
                          <a:latin typeface="+mj-ea"/>
                          <a:ea typeface="+mj-ea"/>
                        </a:rPr>
                        <a:t>大人</a:t>
                      </a:r>
                      <a:r>
                        <a:rPr lang="ja-JP" altLang="en-US" dirty="0">
                          <a:latin typeface="+mj-ea"/>
                          <a:ea typeface="+mj-ea"/>
                        </a:rPr>
                        <a:t>の通常労働時間</a:t>
                      </a:r>
                      <a:endParaRPr lang="x-none"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x-none" dirty="0">
                          <a:latin typeface="+mj-ea"/>
                          <a:ea typeface="+mj-ea"/>
                        </a:rPr>
                        <a:t>未成年者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x-none" dirty="0">
                          <a:latin typeface="+mj-ea"/>
                          <a:ea typeface="+mj-ea"/>
                        </a:rPr>
                        <a:t>残業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x-none" dirty="0">
                          <a:latin typeface="+mj-ea"/>
                          <a:ea typeface="+mj-ea"/>
                        </a:rPr>
                        <a:t>参考条文</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79411820"/>
                  </a:ext>
                </a:extLst>
              </a:tr>
              <a:tr h="370840">
                <a:tc>
                  <a:txBody>
                    <a:bodyPr/>
                    <a:lstStyle/>
                    <a:p>
                      <a:r>
                        <a:rPr lang="x-none" dirty="0">
                          <a:latin typeface="+mj-ea"/>
                          <a:ea typeface="+mj-ea"/>
                        </a:rPr>
                        <a:t>1週間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x-none" dirty="0">
                          <a:latin typeface="+mj-ea"/>
                          <a:ea typeface="+mj-ea"/>
                        </a:rPr>
                        <a:t>40時間まで</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x-none" dirty="0">
                          <a:latin typeface="+mj-ea"/>
                          <a:ea typeface="+mj-ea"/>
                        </a:rPr>
                        <a:t>30時間まで</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x-none" dirty="0">
                          <a:latin typeface="+mj-ea"/>
                          <a:ea typeface="+mj-ea"/>
                        </a:rPr>
                        <a:t>合計56時間まで</a:t>
                      </a:r>
                      <a:r>
                        <a:rPr lang="ja-JP" altLang="en-US" dirty="0">
                          <a:latin typeface="+mj-ea"/>
                          <a:ea typeface="+mj-ea"/>
                        </a:rPr>
                        <a:t>（通常労働時間込み）</a:t>
                      </a:r>
                      <a:endParaRPr lang="x-none"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x-none" dirty="0">
                          <a:latin typeface="+mj-ea"/>
                          <a:ea typeface="+mj-ea"/>
                        </a:rPr>
                        <a:t>84条</a:t>
                      </a:r>
                      <a:r>
                        <a:rPr lang="en-US" altLang="ja-JP" dirty="0">
                          <a:latin typeface="+mj-ea"/>
                          <a:ea typeface="+mj-ea"/>
                        </a:rPr>
                        <a:t>1</a:t>
                      </a:r>
                      <a:r>
                        <a:rPr lang="ja-JP" altLang="en-US" dirty="0">
                          <a:latin typeface="+mj-ea"/>
                          <a:ea typeface="+mj-ea"/>
                        </a:rPr>
                        <a:t>項</a:t>
                      </a:r>
                      <a:endParaRPr lang="en-US" altLang="ja-JP" dirty="0">
                        <a:latin typeface="+mj-ea"/>
                        <a:ea typeface="+mj-ea"/>
                      </a:endParaRPr>
                    </a:p>
                    <a:p>
                      <a:r>
                        <a:rPr lang="en-US" altLang="ja-JP" dirty="0">
                          <a:latin typeface="+mj-ea"/>
                          <a:ea typeface="+mj-ea"/>
                        </a:rPr>
                        <a:t>84</a:t>
                      </a:r>
                      <a:r>
                        <a:rPr lang="ja-JP" altLang="en-US" dirty="0">
                          <a:latin typeface="+mj-ea"/>
                          <a:ea typeface="+mj-ea"/>
                        </a:rPr>
                        <a:t>条</a:t>
                      </a:r>
                      <a:r>
                        <a:rPr lang="en-US" altLang="ja-JP" dirty="0">
                          <a:latin typeface="+mj-ea"/>
                          <a:ea typeface="+mj-ea"/>
                        </a:rPr>
                        <a:t>3</a:t>
                      </a:r>
                      <a:r>
                        <a:rPr lang="ja-JP" altLang="en-US" dirty="0">
                          <a:latin typeface="+mj-ea"/>
                          <a:ea typeface="+mj-ea"/>
                        </a:rPr>
                        <a:t>項</a:t>
                      </a:r>
                      <a:endParaRPr lang="en-US" altLang="ja-JP" dirty="0">
                        <a:latin typeface="+mj-ea"/>
                        <a:ea typeface="+mj-ea"/>
                      </a:endParaRPr>
                    </a:p>
                    <a:p>
                      <a:r>
                        <a:rPr lang="en-US" altLang="ja-JP" dirty="0">
                          <a:latin typeface="+mj-ea"/>
                          <a:ea typeface="+mj-ea"/>
                        </a:rPr>
                        <a:t>84</a:t>
                      </a:r>
                      <a:r>
                        <a:rPr lang="ja-JP" altLang="en-US" dirty="0">
                          <a:latin typeface="+mj-ea"/>
                          <a:ea typeface="+mj-ea"/>
                        </a:rPr>
                        <a:t>条</a:t>
                      </a:r>
                      <a:r>
                        <a:rPr lang="en-US" altLang="ja-JP" dirty="0">
                          <a:latin typeface="+mj-ea"/>
                          <a:ea typeface="+mj-ea"/>
                        </a:rPr>
                        <a:t>4</a:t>
                      </a:r>
                      <a:r>
                        <a:rPr lang="ja-JP" altLang="en-US" dirty="0">
                          <a:latin typeface="+mj-ea"/>
                          <a:ea typeface="+mj-ea"/>
                        </a:rPr>
                        <a:t>項</a:t>
                      </a:r>
                      <a:endParaRPr lang="x-none"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77139451"/>
                  </a:ext>
                </a:extLst>
              </a:tr>
              <a:tr h="370840">
                <a:tc>
                  <a:txBody>
                    <a:bodyPr/>
                    <a:lstStyle/>
                    <a:p>
                      <a:r>
                        <a:rPr lang="x-none" dirty="0">
                          <a:latin typeface="+mj-ea"/>
                          <a:ea typeface="+mj-ea"/>
                        </a:rPr>
                        <a:t>1日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x-none" dirty="0">
                          <a:latin typeface="+mj-ea"/>
                          <a:ea typeface="+mj-ea"/>
                        </a:rPr>
                        <a:t>8時間まで</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x-none" dirty="0">
                          <a:latin typeface="+mj-ea"/>
                          <a:ea typeface="+mj-ea"/>
                        </a:rPr>
                        <a:t>ー</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x-none" dirty="0">
                          <a:latin typeface="+mj-ea"/>
                          <a:ea typeface="+mj-ea"/>
                        </a:rPr>
                        <a:t>4時間まで</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ja-JP" dirty="0">
                          <a:latin typeface="+mj-ea"/>
                          <a:ea typeface="+mj-ea"/>
                        </a:rPr>
                        <a:t>84</a:t>
                      </a:r>
                      <a:r>
                        <a:rPr lang="ja-JP" altLang="en-US" dirty="0">
                          <a:latin typeface="+mj-ea"/>
                          <a:ea typeface="+mj-ea"/>
                        </a:rPr>
                        <a:t>条</a:t>
                      </a:r>
                      <a:r>
                        <a:rPr lang="en-US" altLang="ja-JP" dirty="0">
                          <a:latin typeface="+mj-ea"/>
                          <a:ea typeface="+mj-ea"/>
                        </a:rPr>
                        <a:t>2</a:t>
                      </a:r>
                      <a:r>
                        <a:rPr lang="ja-JP" altLang="en-US" dirty="0">
                          <a:latin typeface="+mj-ea"/>
                          <a:ea typeface="+mj-ea"/>
                        </a:rPr>
                        <a:t>項</a:t>
                      </a:r>
                      <a:endParaRPr lang="x-none"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0044601"/>
                  </a:ext>
                </a:extLst>
              </a:tr>
            </a:tbl>
          </a:graphicData>
        </a:graphic>
      </p:graphicFrame>
      <p:grpSp>
        <p:nvGrpSpPr>
          <p:cNvPr id="5" name="Group 4">
            <a:extLst>
              <a:ext uri="{FF2B5EF4-FFF2-40B4-BE49-F238E27FC236}">
                <a16:creationId xmlns:a16="http://schemas.microsoft.com/office/drawing/2014/main" id="{B874D863-C371-491C-B5F7-243FC9DE9DDC}"/>
              </a:ext>
            </a:extLst>
          </p:cNvPr>
          <p:cNvGrpSpPr/>
          <p:nvPr/>
        </p:nvGrpSpPr>
        <p:grpSpPr>
          <a:xfrm>
            <a:off x="10525397" y="267814"/>
            <a:ext cx="1299180" cy="1218805"/>
            <a:chOff x="4338002" y="1834197"/>
            <a:chExt cx="3515995" cy="3189605"/>
          </a:xfrm>
        </p:grpSpPr>
        <p:sp>
          <p:nvSpPr>
            <p:cNvPr id="6" name="officeArt object">
              <a:extLst>
                <a:ext uri="{FF2B5EF4-FFF2-40B4-BE49-F238E27FC236}">
                  <a16:creationId xmlns:a16="http://schemas.microsoft.com/office/drawing/2014/main" id="{19E70465-8537-4124-91EF-9A5434FAC8C1}"/>
                </a:ext>
              </a:extLst>
            </p:cNvPr>
            <p:cNvSpPr/>
            <p:nvPr/>
          </p:nvSpPr>
          <p:spPr>
            <a:xfrm>
              <a:off x="6096317" y="1834197"/>
              <a:ext cx="1757680" cy="1593215"/>
            </a:xfrm>
            <a:prstGeom prst="rect">
              <a:avLst/>
            </a:prstGeom>
            <a:solidFill>
              <a:srgbClr val="F4A617"/>
            </a:solidFill>
            <a:ln w="12700" cap="flat">
              <a:noFill/>
              <a:miter lim="400000"/>
            </a:ln>
            <a:effectLst/>
          </p:spPr>
          <p:txBody>
            <a:bodyPr/>
            <a:lstStyle/>
            <a:p>
              <a:endParaRPr lang="en-US"/>
            </a:p>
          </p:txBody>
        </p:sp>
        <p:sp>
          <p:nvSpPr>
            <p:cNvPr id="7" name="officeArt object">
              <a:extLst>
                <a:ext uri="{FF2B5EF4-FFF2-40B4-BE49-F238E27FC236}">
                  <a16:creationId xmlns:a16="http://schemas.microsoft.com/office/drawing/2014/main" id="{4E7A30EA-D8BE-48AD-BF3D-35AB7667A0A2}"/>
                </a:ext>
              </a:extLst>
            </p:cNvPr>
            <p:cNvSpPr/>
            <p:nvPr/>
          </p:nvSpPr>
          <p:spPr>
            <a:xfrm>
              <a:off x="6096317" y="3430587"/>
              <a:ext cx="1757680" cy="1593215"/>
            </a:xfrm>
            <a:prstGeom prst="rect">
              <a:avLst/>
            </a:prstGeom>
            <a:solidFill>
              <a:srgbClr val="F4FFFA"/>
            </a:solidFill>
            <a:ln w="12700" cap="flat">
              <a:noFill/>
              <a:miter lim="400000"/>
            </a:ln>
            <a:effectLst/>
          </p:spPr>
          <p:txBody>
            <a:bodyPr/>
            <a:lstStyle/>
            <a:p>
              <a:endParaRPr lang="en-US"/>
            </a:p>
          </p:txBody>
        </p:sp>
        <p:sp>
          <p:nvSpPr>
            <p:cNvPr id="8" name="officeArt object">
              <a:extLst>
                <a:ext uri="{FF2B5EF4-FFF2-40B4-BE49-F238E27FC236}">
                  <a16:creationId xmlns:a16="http://schemas.microsoft.com/office/drawing/2014/main" id="{8D428F36-1708-434F-BD9C-5B431ECE5891}"/>
                </a:ext>
              </a:extLst>
            </p:cNvPr>
            <p:cNvSpPr/>
            <p:nvPr/>
          </p:nvSpPr>
          <p:spPr>
            <a:xfrm>
              <a:off x="4338002" y="3430587"/>
              <a:ext cx="1757680" cy="1593215"/>
            </a:xfrm>
            <a:prstGeom prst="rect">
              <a:avLst/>
            </a:prstGeom>
            <a:solidFill>
              <a:srgbClr val="F4A617"/>
            </a:solidFill>
            <a:ln w="12700" cap="flat">
              <a:noFill/>
              <a:miter lim="400000"/>
            </a:ln>
            <a:effectLst/>
          </p:spPr>
          <p:txBody>
            <a:bodyPr/>
            <a:lstStyle/>
            <a:p>
              <a:endParaRPr lang="en-US"/>
            </a:p>
          </p:txBody>
        </p:sp>
        <p:pic>
          <p:nvPicPr>
            <p:cNvPr id="9" name="officeArt object">
              <a:extLst>
                <a:ext uri="{FF2B5EF4-FFF2-40B4-BE49-F238E27FC236}">
                  <a16:creationId xmlns:a16="http://schemas.microsoft.com/office/drawing/2014/main" id="{471234F5-5433-47DA-BEEF-A9A74A077940}"/>
                </a:ext>
              </a:extLst>
            </p:cNvPr>
            <p:cNvPicPr/>
            <p:nvPr/>
          </p:nvPicPr>
          <p:blipFill>
            <a:blip r:embed="rId2"/>
            <a:srcRect/>
            <a:stretch>
              <a:fillRect/>
            </a:stretch>
          </p:blipFill>
          <p:spPr>
            <a:xfrm>
              <a:off x="5007927" y="2364422"/>
              <a:ext cx="2125345" cy="2125345"/>
            </a:xfrm>
            <a:prstGeom prst="rect">
              <a:avLst/>
            </a:prstGeom>
            <a:ln w="12700" cap="flat">
              <a:noFill/>
              <a:miter lim="400000"/>
            </a:ln>
            <a:effectLst/>
          </p:spPr>
        </p:pic>
      </p:grpSp>
      <p:sp>
        <p:nvSpPr>
          <p:cNvPr id="3" name="Rectangle 2"/>
          <p:cNvSpPr/>
          <p:nvPr/>
        </p:nvSpPr>
        <p:spPr>
          <a:xfrm>
            <a:off x="225588" y="1380756"/>
            <a:ext cx="2040943" cy="461665"/>
          </a:xfrm>
          <a:prstGeom prst="rect">
            <a:avLst/>
          </a:prstGeom>
          <a:solidFill>
            <a:schemeClr val="accent5">
              <a:lumMod val="20000"/>
              <a:lumOff val="80000"/>
            </a:schemeClr>
          </a:solidFill>
        </p:spPr>
        <p:txBody>
          <a:bodyPr wrap="none">
            <a:spAutoFit/>
          </a:bodyPr>
          <a:lstStyle/>
          <a:p>
            <a:r>
              <a:rPr lang="ja-JP" altLang="en-US" sz="2400" b="1" dirty="0"/>
              <a:t>最大労働時間</a:t>
            </a:r>
            <a:endParaRPr lang="x-none" sz="2400" b="1" dirty="0"/>
          </a:p>
        </p:txBody>
      </p:sp>
      <p:sp>
        <p:nvSpPr>
          <p:cNvPr id="11" name="Rectangle 10"/>
          <p:cNvSpPr/>
          <p:nvPr/>
        </p:nvSpPr>
        <p:spPr>
          <a:xfrm>
            <a:off x="2266531" y="3547242"/>
            <a:ext cx="8793960" cy="1200329"/>
          </a:xfrm>
          <a:prstGeom prst="rect">
            <a:avLst/>
          </a:prstGeom>
          <a:solidFill>
            <a:schemeClr val="accent2">
              <a:lumMod val="20000"/>
              <a:lumOff val="80000"/>
            </a:schemeClr>
          </a:solidFill>
          <a:ln>
            <a:solidFill>
              <a:schemeClr val="tx1">
                <a:lumMod val="50000"/>
                <a:lumOff val="50000"/>
              </a:schemeClr>
            </a:solidFill>
          </a:ln>
        </p:spPr>
        <p:txBody>
          <a:bodyPr wrap="square">
            <a:spAutoFit/>
          </a:bodyPr>
          <a:lstStyle/>
          <a:p>
            <a:r>
              <a:rPr lang="ja-JP" altLang="en-US" sz="2400" dirty="0"/>
              <a:t>労働者は、使用者の指示により通常の労働日数、交代勤務時間、週労働時間及び労働時間の合計を超えて労働した場合、</a:t>
            </a:r>
            <a:r>
              <a:rPr lang="ja-JP" altLang="en-US" sz="2400" b="1" dirty="0"/>
              <a:t>時間外労働</a:t>
            </a:r>
            <a:r>
              <a:rPr lang="ja-JP" altLang="en-US" sz="2400" dirty="0"/>
              <a:t>したものとみなされる。</a:t>
            </a:r>
            <a:endParaRPr lang="x-none" sz="2400" dirty="0"/>
          </a:p>
        </p:txBody>
      </p:sp>
      <p:sp>
        <p:nvSpPr>
          <p:cNvPr id="12" name="Rectangle 11"/>
          <p:cNvSpPr/>
          <p:nvPr/>
        </p:nvSpPr>
        <p:spPr>
          <a:xfrm>
            <a:off x="225588" y="3580343"/>
            <a:ext cx="1731564" cy="461665"/>
          </a:xfrm>
          <a:prstGeom prst="rect">
            <a:avLst/>
          </a:prstGeom>
          <a:solidFill>
            <a:schemeClr val="accent5">
              <a:lumMod val="20000"/>
              <a:lumOff val="80000"/>
            </a:schemeClr>
          </a:solidFill>
        </p:spPr>
        <p:txBody>
          <a:bodyPr wrap="none">
            <a:spAutoFit/>
          </a:bodyPr>
          <a:lstStyle/>
          <a:p>
            <a:r>
              <a:rPr lang="ja-JP" altLang="en-US" sz="2400" b="1" dirty="0"/>
              <a:t>時間外労働</a:t>
            </a:r>
            <a:endParaRPr lang="x-none" sz="2400" b="1" dirty="0"/>
          </a:p>
        </p:txBody>
      </p:sp>
      <p:sp>
        <p:nvSpPr>
          <p:cNvPr id="13" name="Rectangle 12"/>
          <p:cNvSpPr/>
          <p:nvPr/>
        </p:nvSpPr>
        <p:spPr>
          <a:xfrm>
            <a:off x="225588" y="5246862"/>
            <a:ext cx="2372564" cy="461665"/>
          </a:xfrm>
          <a:prstGeom prst="rect">
            <a:avLst/>
          </a:prstGeom>
          <a:solidFill>
            <a:schemeClr val="accent5">
              <a:lumMod val="20000"/>
              <a:lumOff val="80000"/>
            </a:schemeClr>
          </a:solidFill>
        </p:spPr>
        <p:txBody>
          <a:bodyPr wrap="square">
            <a:spAutoFit/>
          </a:bodyPr>
          <a:lstStyle/>
          <a:p>
            <a:r>
              <a:rPr lang="ja-JP" altLang="en-US" sz="2400" b="1" dirty="0"/>
              <a:t>時間外労働禁じ</a:t>
            </a:r>
            <a:endParaRPr lang="x-none" sz="2400" b="1" dirty="0"/>
          </a:p>
        </p:txBody>
      </p:sp>
      <p:sp>
        <p:nvSpPr>
          <p:cNvPr id="15" name="Rectangle 14"/>
          <p:cNvSpPr/>
          <p:nvPr/>
        </p:nvSpPr>
        <p:spPr>
          <a:xfrm>
            <a:off x="2935037" y="5001574"/>
            <a:ext cx="2105527" cy="461665"/>
          </a:xfrm>
          <a:prstGeom prst="rect">
            <a:avLst/>
          </a:prstGeom>
          <a:solidFill>
            <a:schemeClr val="bg1"/>
          </a:solidFill>
          <a:ln>
            <a:solidFill>
              <a:schemeClr val="accent6">
                <a:lumMod val="40000"/>
                <a:lumOff val="60000"/>
              </a:schemeClr>
            </a:solidFill>
          </a:ln>
        </p:spPr>
        <p:txBody>
          <a:bodyPr wrap="square">
            <a:spAutoFit/>
          </a:bodyPr>
          <a:lstStyle/>
          <a:p>
            <a:r>
              <a:rPr lang="ja-JP" altLang="en-US" sz="2400" dirty="0"/>
              <a:t>未成年労働者</a:t>
            </a:r>
            <a:endParaRPr lang="x-none" sz="2400" dirty="0"/>
          </a:p>
        </p:txBody>
      </p:sp>
      <p:sp>
        <p:nvSpPr>
          <p:cNvPr id="16" name="Rectangle 15"/>
          <p:cNvSpPr/>
          <p:nvPr/>
        </p:nvSpPr>
        <p:spPr>
          <a:xfrm>
            <a:off x="7226968" y="5001574"/>
            <a:ext cx="2105527" cy="461665"/>
          </a:xfrm>
          <a:prstGeom prst="rect">
            <a:avLst/>
          </a:prstGeom>
          <a:solidFill>
            <a:schemeClr val="bg1"/>
          </a:solidFill>
          <a:ln>
            <a:solidFill>
              <a:schemeClr val="accent6">
                <a:lumMod val="40000"/>
                <a:lumOff val="60000"/>
              </a:schemeClr>
            </a:solidFill>
          </a:ln>
        </p:spPr>
        <p:txBody>
          <a:bodyPr wrap="square">
            <a:spAutoFit/>
          </a:bodyPr>
          <a:lstStyle/>
          <a:p>
            <a:r>
              <a:rPr lang="ja-JP" altLang="en-US" sz="2400" dirty="0"/>
              <a:t>妊娠中の女性</a:t>
            </a:r>
            <a:endParaRPr lang="x-none" sz="2400" dirty="0"/>
          </a:p>
        </p:txBody>
      </p:sp>
      <p:sp>
        <p:nvSpPr>
          <p:cNvPr id="17" name="Rectangle 16"/>
          <p:cNvSpPr/>
          <p:nvPr/>
        </p:nvSpPr>
        <p:spPr>
          <a:xfrm>
            <a:off x="7254066" y="5605765"/>
            <a:ext cx="2274945" cy="830997"/>
          </a:xfrm>
          <a:prstGeom prst="rect">
            <a:avLst/>
          </a:prstGeom>
          <a:solidFill>
            <a:schemeClr val="bg1"/>
          </a:solidFill>
          <a:ln>
            <a:solidFill>
              <a:schemeClr val="accent6">
                <a:lumMod val="40000"/>
                <a:lumOff val="60000"/>
              </a:schemeClr>
            </a:solidFill>
          </a:ln>
        </p:spPr>
        <p:txBody>
          <a:bodyPr wrap="square">
            <a:spAutoFit/>
          </a:bodyPr>
          <a:lstStyle/>
          <a:p>
            <a:r>
              <a:rPr lang="en-US" altLang="ja-JP" sz="2400" dirty="0"/>
              <a:t>3</a:t>
            </a:r>
            <a:r>
              <a:rPr lang="ja-JP" altLang="en-US" sz="2400" dirty="0"/>
              <a:t>歳未満の子供を持つ労働者</a:t>
            </a:r>
            <a:endParaRPr lang="x-none" sz="2400" dirty="0"/>
          </a:p>
        </p:txBody>
      </p:sp>
      <p:sp>
        <p:nvSpPr>
          <p:cNvPr id="18" name="Right Brace 17"/>
          <p:cNvSpPr/>
          <p:nvPr/>
        </p:nvSpPr>
        <p:spPr>
          <a:xfrm>
            <a:off x="9529011" y="4872789"/>
            <a:ext cx="529389" cy="1840832"/>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9" name="Rectangle 18"/>
          <p:cNvSpPr/>
          <p:nvPr/>
        </p:nvSpPr>
        <p:spPr>
          <a:xfrm>
            <a:off x="10281649" y="5455666"/>
            <a:ext cx="893222" cy="461665"/>
          </a:xfrm>
          <a:prstGeom prst="rect">
            <a:avLst/>
          </a:prstGeom>
          <a:solidFill>
            <a:schemeClr val="bg1">
              <a:lumMod val="95000"/>
            </a:schemeClr>
          </a:solidFill>
          <a:ln>
            <a:solidFill>
              <a:schemeClr val="bg1">
                <a:lumMod val="50000"/>
              </a:schemeClr>
            </a:solidFill>
          </a:ln>
        </p:spPr>
        <p:txBody>
          <a:bodyPr wrap="square">
            <a:spAutoFit/>
          </a:bodyPr>
          <a:lstStyle/>
          <a:p>
            <a:pPr algn="ctr"/>
            <a:r>
              <a:rPr lang="ja-JP" altLang="en-US" sz="2400" dirty="0"/>
              <a:t>同意</a:t>
            </a:r>
            <a:endParaRPr lang="x-none" sz="2400" dirty="0"/>
          </a:p>
        </p:txBody>
      </p:sp>
      <p:pic>
        <p:nvPicPr>
          <p:cNvPr id="1026" name="Picture 2" descr="Teenage Icons - Download Free Vector Icons | Noun Projec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90668" y="5353246"/>
            <a:ext cx="1394264" cy="1394264"/>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76178" y="4727321"/>
            <a:ext cx="1170072" cy="1170072"/>
          </a:xfrm>
          <a:prstGeom prst="rect">
            <a:avLst/>
          </a:prstGeom>
        </p:spPr>
      </p:pic>
      <p:pic>
        <p:nvPicPr>
          <p:cNvPr id="21" name="Picture 2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53262" y="5527462"/>
            <a:ext cx="1045831" cy="1045831"/>
          </a:xfrm>
          <a:prstGeom prst="rect">
            <a:avLst/>
          </a:prstGeom>
        </p:spPr>
      </p:pic>
      <p:pic>
        <p:nvPicPr>
          <p:cNvPr id="1034" name="Picture 10" descr="NO icon PNG, ICO or ICNS | Free vector icon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052279" y="5510095"/>
            <a:ext cx="407236" cy="407236"/>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10" descr="NO icon PNG, ICO or ICNS | Free vector icon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58148" y="5385969"/>
            <a:ext cx="407236" cy="4072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8193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C915A-3251-B941-8833-1DB6ABCB4F03}"/>
              </a:ext>
            </a:extLst>
          </p:cNvPr>
          <p:cNvSpPr>
            <a:spLocks noGrp="1"/>
          </p:cNvSpPr>
          <p:nvPr>
            <p:ph type="title"/>
          </p:nvPr>
        </p:nvSpPr>
        <p:spPr>
          <a:xfrm>
            <a:off x="354211" y="267814"/>
            <a:ext cx="3944250" cy="669731"/>
          </a:xfrm>
        </p:spPr>
        <p:txBody>
          <a:bodyPr>
            <a:normAutofit fontScale="90000"/>
          </a:bodyPr>
          <a:lstStyle/>
          <a:p>
            <a:r>
              <a:rPr lang="x-none" sz="2400" dirty="0"/>
              <a:t>第２</a:t>
            </a:r>
            <a:r>
              <a:rPr lang="ja-JP" altLang="en-US" sz="2400" dirty="0"/>
              <a:t>　労働時間の短縮</a:t>
            </a:r>
            <a:endParaRPr lang="x-none" sz="2400" dirty="0"/>
          </a:p>
        </p:txBody>
      </p:sp>
      <p:sp>
        <p:nvSpPr>
          <p:cNvPr id="3" name="Content Placeholder 2">
            <a:extLst>
              <a:ext uri="{FF2B5EF4-FFF2-40B4-BE49-F238E27FC236}">
                <a16:creationId xmlns:a16="http://schemas.microsoft.com/office/drawing/2014/main" id="{BD384FE8-9314-2D40-A9D5-71C691E963F6}"/>
              </a:ext>
            </a:extLst>
          </p:cNvPr>
          <p:cNvSpPr>
            <a:spLocks noGrp="1"/>
          </p:cNvSpPr>
          <p:nvPr>
            <p:ph idx="1"/>
          </p:nvPr>
        </p:nvSpPr>
        <p:spPr>
          <a:xfrm>
            <a:off x="354211" y="2362349"/>
            <a:ext cx="8693535" cy="1838761"/>
          </a:xfrm>
          <a:solidFill>
            <a:schemeClr val="accent6">
              <a:lumMod val="20000"/>
              <a:lumOff val="80000"/>
            </a:schemeClr>
          </a:solidFill>
          <a:ln>
            <a:solidFill>
              <a:schemeClr val="accent6">
                <a:lumMod val="40000"/>
                <a:lumOff val="60000"/>
              </a:schemeClr>
            </a:solidFill>
          </a:ln>
        </p:spPr>
        <p:txBody>
          <a:bodyPr>
            <a:noAutofit/>
          </a:bodyPr>
          <a:lstStyle/>
          <a:p>
            <a:pPr>
              <a:buFont typeface="Wingdings" pitchFamily="2" charset="2"/>
              <a:buChar char="Ø"/>
            </a:pPr>
            <a:r>
              <a:rPr lang="x-none" sz="2000" dirty="0"/>
              <a:t>医療労働検証委員会が労働者の労働時間を短縮することを決定した場合</a:t>
            </a:r>
          </a:p>
          <a:p>
            <a:pPr>
              <a:buFont typeface="Wingdings" pitchFamily="2" charset="2"/>
              <a:buChar char="Ø"/>
            </a:pPr>
            <a:r>
              <a:rPr lang="x-none" sz="2000" dirty="0"/>
              <a:t>妊娠中また授乳中の女性従業員について、労働時間を短縮する診断書が発行された場合</a:t>
            </a:r>
          </a:p>
          <a:p>
            <a:pPr>
              <a:buFont typeface="Wingdings" pitchFamily="2" charset="2"/>
              <a:buChar char="Ø"/>
            </a:pPr>
            <a:r>
              <a:rPr lang="x-none" sz="2000" dirty="0"/>
              <a:t>就業訓練及び高度な研修に参加している労働者の場合</a:t>
            </a:r>
          </a:p>
          <a:p>
            <a:pPr marL="0" indent="0">
              <a:buNone/>
            </a:pPr>
            <a:endParaRPr lang="en-US" sz="2000" dirty="0"/>
          </a:p>
        </p:txBody>
      </p:sp>
      <p:grpSp>
        <p:nvGrpSpPr>
          <p:cNvPr id="4" name="Group 3">
            <a:extLst>
              <a:ext uri="{FF2B5EF4-FFF2-40B4-BE49-F238E27FC236}">
                <a16:creationId xmlns:a16="http://schemas.microsoft.com/office/drawing/2014/main" id="{B874D863-C371-491C-B5F7-243FC9DE9DDC}"/>
              </a:ext>
            </a:extLst>
          </p:cNvPr>
          <p:cNvGrpSpPr/>
          <p:nvPr/>
        </p:nvGrpSpPr>
        <p:grpSpPr>
          <a:xfrm>
            <a:off x="10525397" y="267814"/>
            <a:ext cx="1299180" cy="1218805"/>
            <a:chOff x="4338002" y="1834197"/>
            <a:chExt cx="3515995" cy="3189605"/>
          </a:xfrm>
        </p:grpSpPr>
        <p:sp>
          <p:nvSpPr>
            <p:cNvPr id="5" name="officeArt object">
              <a:extLst>
                <a:ext uri="{FF2B5EF4-FFF2-40B4-BE49-F238E27FC236}">
                  <a16:creationId xmlns:a16="http://schemas.microsoft.com/office/drawing/2014/main" id="{19E70465-8537-4124-91EF-9A5434FAC8C1}"/>
                </a:ext>
              </a:extLst>
            </p:cNvPr>
            <p:cNvSpPr/>
            <p:nvPr/>
          </p:nvSpPr>
          <p:spPr>
            <a:xfrm>
              <a:off x="6096317" y="1834197"/>
              <a:ext cx="1757680" cy="1593215"/>
            </a:xfrm>
            <a:prstGeom prst="rect">
              <a:avLst/>
            </a:prstGeom>
            <a:solidFill>
              <a:srgbClr val="F4A617"/>
            </a:solidFill>
            <a:ln w="12700" cap="flat">
              <a:noFill/>
              <a:miter lim="400000"/>
            </a:ln>
            <a:effectLst/>
          </p:spPr>
          <p:txBody>
            <a:bodyPr/>
            <a:lstStyle/>
            <a:p>
              <a:endParaRPr lang="en-US"/>
            </a:p>
          </p:txBody>
        </p:sp>
        <p:sp>
          <p:nvSpPr>
            <p:cNvPr id="6" name="officeArt object">
              <a:extLst>
                <a:ext uri="{FF2B5EF4-FFF2-40B4-BE49-F238E27FC236}">
                  <a16:creationId xmlns:a16="http://schemas.microsoft.com/office/drawing/2014/main" id="{4E7A30EA-D8BE-48AD-BF3D-35AB7667A0A2}"/>
                </a:ext>
              </a:extLst>
            </p:cNvPr>
            <p:cNvSpPr/>
            <p:nvPr/>
          </p:nvSpPr>
          <p:spPr>
            <a:xfrm>
              <a:off x="6096317" y="3430587"/>
              <a:ext cx="1757680" cy="1593215"/>
            </a:xfrm>
            <a:prstGeom prst="rect">
              <a:avLst/>
            </a:prstGeom>
            <a:solidFill>
              <a:srgbClr val="F4FFFA"/>
            </a:solidFill>
            <a:ln w="12700" cap="flat">
              <a:noFill/>
              <a:miter lim="400000"/>
            </a:ln>
            <a:effectLst/>
          </p:spPr>
          <p:txBody>
            <a:bodyPr/>
            <a:lstStyle/>
            <a:p>
              <a:endParaRPr lang="en-US"/>
            </a:p>
          </p:txBody>
        </p:sp>
        <p:sp>
          <p:nvSpPr>
            <p:cNvPr id="7" name="officeArt object">
              <a:extLst>
                <a:ext uri="{FF2B5EF4-FFF2-40B4-BE49-F238E27FC236}">
                  <a16:creationId xmlns:a16="http://schemas.microsoft.com/office/drawing/2014/main" id="{8D428F36-1708-434F-BD9C-5B431ECE5891}"/>
                </a:ext>
              </a:extLst>
            </p:cNvPr>
            <p:cNvSpPr/>
            <p:nvPr/>
          </p:nvSpPr>
          <p:spPr>
            <a:xfrm>
              <a:off x="4338002" y="3430587"/>
              <a:ext cx="1757680" cy="1593215"/>
            </a:xfrm>
            <a:prstGeom prst="rect">
              <a:avLst/>
            </a:prstGeom>
            <a:solidFill>
              <a:srgbClr val="F4A617"/>
            </a:solidFill>
            <a:ln w="12700" cap="flat">
              <a:noFill/>
              <a:miter lim="400000"/>
            </a:ln>
            <a:effectLst/>
          </p:spPr>
          <p:txBody>
            <a:bodyPr/>
            <a:lstStyle/>
            <a:p>
              <a:endParaRPr lang="en-US"/>
            </a:p>
          </p:txBody>
        </p:sp>
        <p:pic>
          <p:nvPicPr>
            <p:cNvPr id="8" name="officeArt object">
              <a:extLst>
                <a:ext uri="{FF2B5EF4-FFF2-40B4-BE49-F238E27FC236}">
                  <a16:creationId xmlns:a16="http://schemas.microsoft.com/office/drawing/2014/main" id="{471234F5-5433-47DA-BEEF-A9A74A077940}"/>
                </a:ext>
              </a:extLst>
            </p:cNvPr>
            <p:cNvPicPr/>
            <p:nvPr/>
          </p:nvPicPr>
          <p:blipFill>
            <a:blip r:embed="rId2"/>
            <a:srcRect/>
            <a:stretch>
              <a:fillRect/>
            </a:stretch>
          </p:blipFill>
          <p:spPr>
            <a:xfrm>
              <a:off x="5007927" y="2364422"/>
              <a:ext cx="2125345" cy="2125345"/>
            </a:xfrm>
            <a:prstGeom prst="rect">
              <a:avLst/>
            </a:prstGeom>
            <a:ln w="12700" cap="flat">
              <a:noFill/>
              <a:miter lim="400000"/>
            </a:ln>
            <a:effectLst/>
          </p:spPr>
        </p:pic>
      </p:grpSp>
      <p:sp>
        <p:nvSpPr>
          <p:cNvPr id="9" name="Rectangle 8"/>
          <p:cNvSpPr/>
          <p:nvPr/>
        </p:nvSpPr>
        <p:spPr>
          <a:xfrm>
            <a:off x="354210" y="1183909"/>
            <a:ext cx="7387035" cy="707886"/>
          </a:xfrm>
          <a:prstGeom prst="rect">
            <a:avLst/>
          </a:prstGeom>
          <a:solidFill>
            <a:schemeClr val="tx2">
              <a:lumMod val="20000"/>
              <a:lumOff val="80000"/>
            </a:schemeClr>
          </a:solidFill>
          <a:ln>
            <a:solidFill>
              <a:schemeClr val="tx1">
                <a:lumMod val="65000"/>
                <a:lumOff val="35000"/>
              </a:schemeClr>
            </a:solidFill>
          </a:ln>
        </p:spPr>
        <p:txBody>
          <a:bodyPr wrap="square">
            <a:spAutoFit/>
          </a:bodyPr>
          <a:lstStyle/>
          <a:p>
            <a:r>
              <a:rPr lang="x-none" sz="2000" dirty="0"/>
              <a:t>次の場合には労働者の労働時間を短縮し、手当てを与えるべきである。</a:t>
            </a:r>
          </a:p>
        </p:txBody>
      </p:sp>
      <p:sp>
        <p:nvSpPr>
          <p:cNvPr id="10" name="Down Arrow 9"/>
          <p:cNvSpPr/>
          <p:nvPr/>
        </p:nvSpPr>
        <p:spPr>
          <a:xfrm>
            <a:off x="2923674" y="1974028"/>
            <a:ext cx="668256" cy="336053"/>
          </a:xfrm>
          <a:prstGeom prst="downArrow">
            <a:avLst/>
          </a:prstGeom>
          <a:solidFill>
            <a:schemeClr val="accent5">
              <a:lumMod val="75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05401" y="2145724"/>
            <a:ext cx="1244947" cy="1244947"/>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20677" y="3390671"/>
            <a:ext cx="1629456" cy="1147466"/>
          </a:xfrm>
          <a:prstGeom prst="rect">
            <a:avLst/>
          </a:prstGeom>
        </p:spPr>
      </p:pic>
      <p:sp>
        <p:nvSpPr>
          <p:cNvPr id="13" name="Rectangle 12"/>
          <p:cNvSpPr/>
          <p:nvPr/>
        </p:nvSpPr>
        <p:spPr>
          <a:xfrm>
            <a:off x="2098168" y="4891127"/>
            <a:ext cx="6949578" cy="707886"/>
          </a:xfrm>
          <a:prstGeom prst="rect">
            <a:avLst/>
          </a:prstGeom>
          <a:solidFill>
            <a:schemeClr val="tx2">
              <a:lumMod val="20000"/>
              <a:lumOff val="80000"/>
            </a:schemeClr>
          </a:solidFill>
          <a:ln>
            <a:solidFill>
              <a:schemeClr val="tx2">
                <a:lumMod val="60000"/>
                <a:lumOff val="40000"/>
              </a:schemeClr>
            </a:solidFill>
          </a:ln>
        </p:spPr>
        <p:txBody>
          <a:bodyPr wrap="square">
            <a:spAutoFit/>
          </a:bodyPr>
          <a:lstStyle/>
          <a:p>
            <a:r>
              <a:rPr lang="x-none" sz="2000" dirty="0"/>
              <a:t>手当ての金額は</a:t>
            </a:r>
            <a:r>
              <a:rPr lang="ja-JP" altLang="en-US" sz="2000" dirty="0"/>
              <a:t>時間または労働量によって計算した上で、相当する追加の賃金を提供する。</a:t>
            </a:r>
            <a:endParaRPr lang="x-none" sz="2000" dirty="0"/>
          </a:p>
        </p:txBody>
      </p:sp>
      <p:sp>
        <p:nvSpPr>
          <p:cNvPr id="15" name="Down Arrow 14"/>
          <p:cNvSpPr/>
          <p:nvPr/>
        </p:nvSpPr>
        <p:spPr>
          <a:xfrm>
            <a:off x="3004526" y="4378092"/>
            <a:ext cx="668256" cy="336053"/>
          </a:xfrm>
          <a:prstGeom prst="downArrow">
            <a:avLst/>
          </a:prstGeom>
          <a:solidFill>
            <a:schemeClr val="accent5">
              <a:lumMod val="75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pic>
        <p:nvPicPr>
          <p:cNvPr id="2052" name="Picture 4" descr="Free Money Icon. SVG, EPS, JPG, PNG. Download Money Icon."/>
          <p:cNvPicPr>
            <a:picLocks noChangeAspect="1" noChangeArrowheads="1"/>
          </p:cNvPicPr>
          <p:nvPr/>
        </p:nvPicPr>
        <p:blipFill>
          <a:blip r:embed="rId5">
            <a:extLst>
              <a:ext uri="{BEBA8EAE-BF5A-486C-A8C5-ECC9F3942E4B}">
                <a14:imgProps xmlns:a14="http://schemas.microsoft.com/office/drawing/2010/main">
                  <a14:imgLayer r:embed="rId6">
                    <a14:imgEffect>
                      <a14:backgroundRemoval t="10000" b="90000" l="10000" r="90000">
                        <a14:foregroundMark x1="45681" y1="62092" x2="43858" y2="35317"/>
                        <a14:foregroundMark x1="57678" y1="68522" x2="44818" y2="51056"/>
                        <a14:foregroundMark x1="62284" y1="65739" x2="32821" y2="25240"/>
                        <a14:foregroundMark x1="35605" y1="34453" x2="33781" y2="57486"/>
                        <a14:foregroundMark x1="35605" y1="69482" x2="50288" y2="26104"/>
                        <a14:foregroundMark x1="44818" y1="69482" x2="53071" y2="36276"/>
                        <a14:foregroundMark x1="62284" y1="71305" x2="59501" y2="56526"/>
                        <a14:foregroundMark x1="56814" y1="66699" x2="66027" y2="59309"/>
                      </a14:backgroundRemoval>
                    </a14:imgEffect>
                  </a14:imgLayer>
                </a14:imgProps>
              </a:ext>
              <a:ext uri="{28A0092B-C50C-407E-A947-70E740481C1C}">
                <a14:useLocalDpi xmlns:a14="http://schemas.microsoft.com/office/drawing/2010/main" val="0"/>
              </a:ext>
            </a:extLst>
          </a:blip>
          <a:srcRect/>
          <a:stretch>
            <a:fillRect/>
          </a:stretch>
        </p:blipFill>
        <p:spPr bwMode="auto">
          <a:xfrm>
            <a:off x="520869" y="4483319"/>
            <a:ext cx="1805467" cy="1805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5258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53FB0-3307-3E44-97DA-15E317AD46E9}"/>
              </a:ext>
            </a:extLst>
          </p:cNvPr>
          <p:cNvSpPr>
            <a:spLocks noGrp="1"/>
          </p:cNvSpPr>
          <p:nvPr>
            <p:ph type="title"/>
          </p:nvPr>
        </p:nvSpPr>
        <p:spPr>
          <a:xfrm>
            <a:off x="334535" y="181795"/>
            <a:ext cx="4943318" cy="1000426"/>
          </a:xfrm>
        </p:spPr>
        <p:txBody>
          <a:bodyPr>
            <a:normAutofit fontScale="90000"/>
          </a:bodyPr>
          <a:lstStyle/>
          <a:p>
            <a:r>
              <a:rPr lang="ja-JP" altLang="en-US" dirty="0"/>
              <a:t>第</a:t>
            </a:r>
            <a:r>
              <a:rPr lang="en-US" altLang="ja-JP" dirty="0"/>
              <a:t>3</a:t>
            </a:r>
            <a:r>
              <a:rPr lang="ja-JP" altLang="en-US" dirty="0"/>
              <a:t>　時間外労働、シフト勤務、夜間労働、待機時間　</a:t>
            </a:r>
            <a:endParaRPr lang="x-none" dirty="0"/>
          </a:p>
        </p:txBody>
      </p:sp>
      <p:graphicFrame>
        <p:nvGraphicFramePr>
          <p:cNvPr id="4" name="Table 4">
            <a:extLst>
              <a:ext uri="{FF2B5EF4-FFF2-40B4-BE49-F238E27FC236}">
                <a16:creationId xmlns:a16="http://schemas.microsoft.com/office/drawing/2014/main" id="{824AEF96-A89F-0F46-910A-9DA65CBEDC88}"/>
              </a:ext>
            </a:extLst>
          </p:cNvPr>
          <p:cNvGraphicFramePr>
            <a:graphicFrameLocks noGrp="1"/>
          </p:cNvGraphicFramePr>
          <p:nvPr>
            <p:ph idx="1"/>
            <p:extLst>
              <p:ext uri="{D42A27DB-BD31-4B8C-83A1-F6EECF244321}">
                <p14:modId xmlns:p14="http://schemas.microsoft.com/office/powerpoint/2010/main" val="2264608998"/>
              </p:ext>
            </p:extLst>
          </p:nvPr>
        </p:nvGraphicFramePr>
        <p:xfrm>
          <a:off x="334535" y="1307884"/>
          <a:ext cx="11165305" cy="5416762"/>
        </p:xfrm>
        <a:graphic>
          <a:graphicData uri="http://schemas.openxmlformats.org/drawingml/2006/table">
            <a:tbl>
              <a:tblPr firstRow="1" bandRow="1">
                <a:tableStyleId>{8A107856-5554-42FB-B03E-39F5DBC370BA}</a:tableStyleId>
              </a:tblPr>
              <a:tblGrid>
                <a:gridCol w="1216424">
                  <a:extLst>
                    <a:ext uri="{9D8B030D-6E8A-4147-A177-3AD203B41FA5}">
                      <a16:colId xmlns:a16="http://schemas.microsoft.com/office/drawing/2014/main" val="176475351"/>
                    </a:ext>
                  </a:extLst>
                </a:gridCol>
                <a:gridCol w="1660851">
                  <a:extLst>
                    <a:ext uri="{9D8B030D-6E8A-4147-A177-3AD203B41FA5}">
                      <a16:colId xmlns:a16="http://schemas.microsoft.com/office/drawing/2014/main" val="2668076179"/>
                    </a:ext>
                  </a:extLst>
                </a:gridCol>
                <a:gridCol w="2220624">
                  <a:extLst>
                    <a:ext uri="{9D8B030D-6E8A-4147-A177-3AD203B41FA5}">
                      <a16:colId xmlns:a16="http://schemas.microsoft.com/office/drawing/2014/main" val="2954538296"/>
                    </a:ext>
                  </a:extLst>
                </a:gridCol>
                <a:gridCol w="2875027">
                  <a:extLst>
                    <a:ext uri="{9D8B030D-6E8A-4147-A177-3AD203B41FA5}">
                      <a16:colId xmlns:a16="http://schemas.microsoft.com/office/drawing/2014/main" val="1162085099"/>
                    </a:ext>
                  </a:extLst>
                </a:gridCol>
                <a:gridCol w="3192379">
                  <a:extLst>
                    <a:ext uri="{9D8B030D-6E8A-4147-A177-3AD203B41FA5}">
                      <a16:colId xmlns:a16="http://schemas.microsoft.com/office/drawing/2014/main" val="908301626"/>
                    </a:ext>
                  </a:extLst>
                </a:gridCol>
              </a:tblGrid>
              <a:tr h="640080">
                <a:tc>
                  <a:txBody>
                    <a:bodyPr/>
                    <a:lstStyle/>
                    <a:p>
                      <a:endParaRPr lang="x-none" sz="2400" dirty="0"/>
                    </a:p>
                  </a:txBody>
                  <a:tcPr>
                    <a:solidFill>
                      <a:schemeClr val="tx2">
                        <a:lumMod val="60000"/>
                        <a:lumOff val="40000"/>
                      </a:schemeClr>
                    </a:solidFill>
                  </a:tcPr>
                </a:tc>
                <a:tc>
                  <a:txBody>
                    <a:bodyPr/>
                    <a:lstStyle/>
                    <a:p>
                      <a:r>
                        <a:rPr lang="x-none" sz="2400" dirty="0"/>
                        <a:t>労働時間</a:t>
                      </a:r>
                    </a:p>
                  </a:txBody>
                  <a:tcPr>
                    <a:solidFill>
                      <a:schemeClr val="tx2">
                        <a:lumMod val="60000"/>
                        <a:lumOff val="40000"/>
                      </a:schemeClr>
                    </a:solidFill>
                  </a:tcPr>
                </a:tc>
                <a:tc gridSpan="3">
                  <a:txBody>
                    <a:bodyPr/>
                    <a:lstStyle/>
                    <a:p>
                      <a:r>
                        <a:rPr lang="x-none" sz="2400" dirty="0"/>
                        <a:t>使用者の義務・注意事項</a:t>
                      </a:r>
                    </a:p>
                  </a:txBody>
                  <a:tcPr>
                    <a:solidFill>
                      <a:schemeClr val="tx2">
                        <a:lumMod val="60000"/>
                        <a:lumOff val="40000"/>
                      </a:schemeClr>
                    </a:solidFill>
                  </a:tcPr>
                </a:tc>
                <a:tc hMerge="1">
                  <a:txBody>
                    <a:bodyPr/>
                    <a:lstStyle/>
                    <a:p>
                      <a:endParaRPr lang="x-none" dirty="0"/>
                    </a:p>
                  </a:txBody>
                  <a:tcPr>
                    <a:solidFill>
                      <a:schemeClr val="tx2">
                        <a:lumMod val="60000"/>
                        <a:lumOff val="40000"/>
                      </a:schemeClr>
                    </a:solidFill>
                  </a:tcPr>
                </a:tc>
                <a:tc hMerge="1">
                  <a:txBody>
                    <a:bodyPr/>
                    <a:lstStyle/>
                    <a:p>
                      <a:endParaRPr lang="x-none" dirty="0"/>
                    </a:p>
                  </a:txBody>
                  <a:tcPr>
                    <a:solidFill>
                      <a:schemeClr val="tx2">
                        <a:lumMod val="60000"/>
                        <a:lumOff val="40000"/>
                      </a:schemeClr>
                    </a:solidFill>
                  </a:tcPr>
                </a:tc>
                <a:extLst>
                  <a:ext uri="{0D108BD9-81ED-4DB2-BD59-A6C34878D82A}">
                    <a16:rowId xmlns:a16="http://schemas.microsoft.com/office/drawing/2014/main" val="3034228133"/>
                  </a:ext>
                </a:extLst>
              </a:tr>
              <a:tr h="1066800">
                <a:tc>
                  <a:txBody>
                    <a:bodyPr/>
                    <a:lstStyle/>
                    <a:p>
                      <a:r>
                        <a:rPr lang="x-none" sz="1600" dirty="0"/>
                        <a:t>シフト勤務</a:t>
                      </a:r>
                    </a:p>
                  </a:txBody>
                  <a:tcPr/>
                </a:tc>
                <a:tc>
                  <a:txBody>
                    <a:bodyPr/>
                    <a:lstStyle/>
                    <a:p>
                      <a:r>
                        <a:rPr lang="x-none" sz="1600" dirty="0"/>
                        <a:t>１回8時間を超えない</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x-none" sz="1600" dirty="0"/>
                        <a:t>少なくとも48時間前にシフト勤務のスケジュールを労働者に通知すべき</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x-none" sz="1600" dirty="0"/>
                        <a:t>２回連続したシフトで</a:t>
                      </a:r>
                      <a:r>
                        <a:rPr lang="ja-JP" altLang="en-US" sz="1600" dirty="0"/>
                        <a:t>労働者が労働することは禁止される</a:t>
                      </a:r>
                      <a:endParaRPr lang="x-none" sz="1600" dirty="0"/>
                    </a:p>
                  </a:txBody>
                  <a:tcPr/>
                </a:tc>
                <a:tc>
                  <a:txBody>
                    <a:bodyPr/>
                    <a:lstStyle/>
                    <a:p>
                      <a:endParaRPr lang="x-none" sz="1600" dirty="0"/>
                    </a:p>
                  </a:txBody>
                  <a:tcPr/>
                </a:tc>
                <a:extLst>
                  <a:ext uri="{0D108BD9-81ED-4DB2-BD59-A6C34878D82A}">
                    <a16:rowId xmlns:a16="http://schemas.microsoft.com/office/drawing/2014/main" val="1697621451"/>
                  </a:ext>
                </a:extLst>
              </a:tr>
              <a:tr h="822960">
                <a:tc>
                  <a:txBody>
                    <a:bodyPr/>
                    <a:lstStyle/>
                    <a:p>
                      <a:r>
                        <a:rPr lang="x-none" sz="1600" dirty="0"/>
                        <a:t>夜勤</a:t>
                      </a:r>
                    </a:p>
                  </a:txBody>
                  <a:tcPr/>
                </a:tc>
                <a:tc>
                  <a:txBody>
                    <a:bodyPr/>
                    <a:lstStyle/>
                    <a:p>
                      <a:r>
                        <a:rPr lang="x-none" sz="1600" dirty="0"/>
                        <a:t>夜10時から翌日の6時まで</a:t>
                      </a:r>
                    </a:p>
                  </a:txBody>
                  <a:tcPr/>
                </a:tc>
                <a:tc>
                  <a:txBody>
                    <a:bodyPr/>
                    <a:lstStyle/>
                    <a:p>
                      <a:r>
                        <a:rPr lang="x-none" sz="1600" dirty="0"/>
                        <a:t>使用者は夜勤労働者の健康診断費用を負担し、1年ん一回</a:t>
                      </a:r>
                    </a:p>
                  </a:txBody>
                  <a:tcPr/>
                </a:tc>
                <a:tc>
                  <a:txBody>
                    <a:bodyPr/>
                    <a:lstStyle/>
                    <a:p>
                      <a:r>
                        <a:rPr lang="x-none" sz="1600" dirty="0"/>
                        <a:t>妊娠中または3歳までの子供がいる従業員は夜勤禁止</a:t>
                      </a:r>
                    </a:p>
                  </a:txBody>
                  <a:tcPr/>
                </a:tc>
                <a:tc>
                  <a:txBody>
                    <a:bodyPr/>
                    <a:lstStyle/>
                    <a:p>
                      <a:r>
                        <a:rPr lang="x-none" sz="1600" dirty="0"/>
                        <a:t>未成年者は禁止</a:t>
                      </a:r>
                    </a:p>
                  </a:txBody>
                  <a:tcPr/>
                </a:tc>
                <a:extLst>
                  <a:ext uri="{0D108BD9-81ED-4DB2-BD59-A6C34878D82A}">
                    <a16:rowId xmlns:a16="http://schemas.microsoft.com/office/drawing/2014/main" val="1066468555"/>
                  </a:ext>
                </a:extLst>
              </a:tr>
              <a:tr h="1066800">
                <a:tc>
                  <a:txBody>
                    <a:bodyPr/>
                    <a:lstStyle/>
                    <a:p>
                      <a:r>
                        <a:rPr lang="ja-JP" altLang="en-US" sz="1600" dirty="0"/>
                        <a:t>待機時間</a:t>
                      </a:r>
                      <a:endParaRPr lang="x-none" sz="1600" dirty="0"/>
                    </a:p>
                  </a:txBody>
                  <a:tcPr/>
                </a:tc>
                <a:tc>
                  <a:txBody>
                    <a:bodyPr/>
                    <a:lstStyle/>
                    <a:p>
                      <a:r>
                        <a:rPr lang="ja-JP" altLang="en-US" sz="1600" dirty="0"/>
                        <a:t>呼び出す勤務時間＋労働者が準備し待機することを求める時間</a:t>
                      </a:r>
                      <a:endParaRPr lang="x-none" sz="1600" dirty="0"/>
                    </a:p>
                  </a:txBody>
                  <a:tcPr/>
                </a:tc>
                <a:tc>
                  <a:txBody>
                    <a:bodyPr/>
                    <a:lstStyle/>
                    <a:p>
                      <a:r>
                        <a:rPr lang="ja-JP" altLang="en-US" sz="1600" dirty="0"/>
                        <a:t>使用者は少なくとも</a:t>
                      </a:r>
                      <a:r>
                        <a:rPr lang="en-US" altLang="ja-JP" sz="1600" dirty="0"/>
                        <a:t>24</a:t>
                      </a:r>
                      <a:r>
                        <a:rPr lang="ja-JP" altLang="en-US" sz="1600" dirty="0"/>
                        <a:t>時間前に呼び出しの日時を労働者に通知するものとする</a:t>
                      </a:r>
                      <a:endParaRPr lang="x-none" sz="1600" dirty="0"/>
                    </a:p>
                  </a:txBody>
                  <a:tcPr/>
                </a:tc>
                <a:tc>
                  <a:txBody>
                    <a:bodyPr/>
                    <a:lstStyle/>
                    <a:p>
                      <a:r>
                        <a:rPr lang="ja-JP" altLang="en-US" sz="1600" dirty="0"/>
                        <a:t>月に</a:t>
                      </a:r>
                      <a:r>
                        <a:rPr lang="en-US" altLang="ja-JP" sz="1600" dirty="0"/>
                        <a:t>8</a:t>
                      </a:r>
                      <a:r>
                        <a:rPr lang="ja-JP" altLang="en-US" sz="1600" dirty="0"/>
                        <a:t>回を超えて労働者を呼び出してはならない</a:t>
                      </a:r>
                      <a:endParaRPr lang="x-none" sz="1600" dirty="0"/>
                    </a:p>
                  </a:txBody>
                  <a:tcPr/>
                </a:tc>
                <a:tc>
                  <a:txBody>
                    <a:bodyPr/>
                    <a:lstStyle/>
                    <a:p>
                      <a:r>
                        <a:rPr lang="ja-JP" altLang="en-US" sz="1600" dirty="0"/>
                        <a:t>所定の期間における基本給の最低</a:t>
                      </a:r>
                      <a:r>
                        <a:rPr lang="en-US" altLang="ja-JP" sz="1600" dirty="0"/>
                        <a:t>50</a:t>
                      </a:r>
                      <a:r>
                        <a:rPr lang="ja-JP" altLang="en-US" sz="1600" dirty="0"/>
                        <a:t>％、その他の場合は最低</a:t>
                      </a:r>
                      <a:r>
                        <a:rPr lang="en-US" altLang="ja-JP" sz="1600" dirty="0"/>
                        <a:t>30</a:t>
                      </a:r>
                      <a:r>
                        <a:rPr lang="ja-JP" altLang="en-US" sz="1600" dirty="0"/>
                        <a:t>％の給与を支払う</a:t>
                      </a:r>
                      <a:endParaRPr lang="x-none" sz="1600" dirty="0"/>
                    </a:p>
                  </a:txBody>
                  <a:tcPr/>
                </a:tc>
                <a:extLst>
                  <a:ext uri="{0D108BD9-81ED-4DB2-BD59-A6C34878D82A}">
                    <a16:rowId xmlns:a16="http://schemas.microsoft.com/office/drawing/2014/main" val="2089235198"/>
                  </a:ext>
                </a:extLst>
              </a:tr>
              <a:tr h="1820122">
                <a:tc>
                  <a:txBody>
                    <a:bodyPr/>
                    <a:lstStyle/>
                    <a:p>
                      <a:r>
                        <a:rPr lang="ja-JP" altLang="en-US" sz="1600" dirty="0"/>
                        <a:t>時間外労働</a:t>
                      </a:r>
                      <a:endParaRPr lang="x-none" sz="1600" dirty="0"/>
                    </a:p>
                  </a:txBody>
                  <a:tcPr/>
                </a:tc>
                <a:tc>
                  <a:txBody>
                    <a:bodyPr/>
                    <a:lstStyle/>
                    <a:p>
                      <a:r>
                        <a:rPr lang="en-US" altLang="ja-JP" sz="1600" dirty="0"/>
                        <a:t>1</a:t>
                      </a:r>
                      <a:r>
                        <a:rPr lang="ja-JP" altLang="en-US" sz="1600" dirty="0"/>
                        <a:t>日に</a:t>
                      </a:r>
                      <a:r>
                        <a:rPr lang="en-US" altLang="ja-JP" sz="1600" dirty="0"/>
                        <a:t>4</a:t>
                      </a:r>
                      <a:r>
                        <a:rPr lang="ja-JP" altLang="en-US" sz="1600" dirty="0"/>
                        <a:t>時間を超えない</a:t>
                      </a:r>
                      <a:endParaRPr lang="en-US" altLang="ja-JP" sz="1600" dirty="0"/>
                    </a:p>
                    <a:p>
                      <a:r>
                        <a:rPr lang="ja-JP" altLang="en-US" sz="1600" dirty="0"/>
                        <a:t>週に合計労働時間</a:t>
                      </a:r>
                      <a:r>
                        <a:rPr lang="en-US" altLang="ja-JP" sz="1600" dirty="0"/>
                        <a:t>56</a:t>
                      </a:r>
                      <a:r>
                        <a:rPr lang="ja-JP" altLang="en-US" sz="1600" dirty="0"/>
                        <a:t>時間</a:t>
                      </a:r>
                      <a:endParaRPr lang="x-none" sz="1600" dirty="0"/>
                    </a:p>
                  </a:txBody>
                  <a:tcPr/>
                </a:tc>
                <a:tc>
                  <a:txBody>
                    <a:bodyPr/>
                    <a:lstStyle/>
                    <a:p>
                      <a:r>
                        <a:rPr lang="ja-JP" altLang="en-US" sz="1600" dirty="0"/>
                        <a:t>法律上定めた</a:t>
                      </a:r>
                      <a:r>
                        <a:rPr lang="en-US" altLang="ja-JP" sz="1600" dirty="0"/>
                        <a:t>4</a:t>
                      </a:r>
                      <a:r>
                        <a:rPr lang="ja-JP" altLang="en-US" sz="1600" dirty="0"/>
                        <a:t>つの場合、時間外労働義務が生じることがある。</a:t>
                      </a:r>
                      <a:endParaRPr lang="x-none" sz="1600" dirty="0"/>
                    </a:p>
                  </a:txBody>
                  <a:tcPr/>
                </a:tc>
                <a:tc>
                  <a:txBody>
                    <a:bodyPr/>
                    <a:lstStyle/>
                    <a:p>
                      <a:r>
                        <a:rPr lang="ja-JP" altLang="en-US" sz="1600" dirty="0"/>
                        <a:t>①国の防衛および人命と健康の保護に必要な作業を行う場合、②災害、大災害、事故を防ぎ、それらの結果を即座に排除する場合</a:t>
                      </a:r>
                      <a:endParaRPr lang="x-none" sz="1600" dirty="0"/>
                    </a:p>
                  </a:txBody>
                  <a:tcPr/>
                </a:tc>
                <a:tc>
                  <a:txBody>
                    <a:bodyPr/>
                    <a:lstStyle/>
                    <a:p>
                      <a:r>
                        <a:rPr lang="ja-JP" altLang="en-US" sz="1600" dirty="0"/>
                        <a:t>③公共水道、電気、熱エネルギー、道路輸送及び通信の通常の運用を妨害した損害を排除する場合④事前に予測できず、発生が不確定であった場合に、事業体、組織またはその支店及びユニット通信の通常の運用を</a:t>
                      </a:r>
                      <a:endParaRPr lang="x-none" sz="1600" dirty="0"/>
                    </a:p>
                  </a:txBody>
                  <a:tcPr/>
                </a:tc>
                <a:extLst>
                  <a:ext uri="{0D108BD9-81ED-4DB2-BD59-A6C34878D82A}">
                    <a16:rowId xmlns:a16="http://schemas.microsoft.com/office/drawing/2014/main" val="2371843135"/>
                  </a:ext>
                </a:extLst>
              </a:tr>
            </a:tbl>
          </a:graphicData>
        </a:graphic>
      </p:graphicFrame>
      <p:grpSp>
        <p:nvGrpSpPr>
          <p:cNvPr id="5" name="Group 4">
            <a:extLst>
              <a:ext uri="{FF2B5EF4-FFF2-40B4-BE49-F238E27FC236}">
                <a16:creationId xmlns:a16="http://schemas.microsoft.com/office/drawing/2014/main" id="{B874D863-C371-491C-B5F7-243FC9DE9DDC}"/>
              </a:ext>
            </a:extLst>
          </p:cNvPr>
          <p:cNvGrpSpPr/>
          <p:nvPr/>
        </p:nvGrpSpPr>
        <p:grpSpPr>
          <a:xfrm>
            <a:off x="10525397" y="267814"/>
            <a:ext cx="1299180" cy="1218805"/>
            <a:chOff x="4338002" y="1834197"/>
            <a:chExt cx="3515995" cy="3189605"/>
          </a:xfrm>
        </p:grpSpPr>
        <p:sp>
          <p:nvSpPr>
            <p:cNvPr id="6" name="officeArt object">
              <a:extLst>
                <a:ext uri="{FF2B5EF4-FFF2-40B4-BE49-F238E27FC236}">
                  <a16:creationId xmlns:a16="http://schemas.microsoft.com/office/drawing/2014/main" id="{19E70465-8537-4124-91EF-9A5434FAC8C1}"/>
                </a:ext>
              </a:extLst>
            </p:cNvPr>
            <p:cNvSpPr/>
            <p:nvPr/>
          </p:nvSpPr>
          <p:spPr>
            <a:xfrm>
              <a:off x="6096317" y="1834197"/>
              <a:ext cx="1757680" cy="1593215"/>
            </a:xfrm>
            <a:prstGeom prst="rect">
              <a:avLst/>
            </a:prstGeom>
            <a:solidFill>
              <a:srgbClr val="F4A617"/>
            </a:solidFill>
            <a:ln w="12700" cap="flat">
              <a:noFill/>
              <a:miter lim="400000"/>
            </a:ln>
            <a:effectLst/>
          </p:spPr>
          <p:txBody>
            <a:bodyPr/>
            <a:lstStyle/>
            <a:p>
              <a:endParaRPr lang="en-US"/>
            </a:p>
          </p:txBody>
        </p:sp>
        <p:sp>
          <p:nvSpPr>
            <p:cNvPr id="7" name="officeArt object">
              <a:extLst>
                <a:ext uri="{FF2B5EF4-FFF2-40B4-BE49-F238E27FC236}">
                  <a16:creationId xmlns:a16="http://schemas.microsoft.com/office/drawing/2014/main" id="{4E7A30EA-D8BE-48AD-BF3D-35AB7667A0A2}"/>
                </a:ext>
              </a:extLst>
            </p:cNvPr>
            <p:cNvSpPr/>
            <p:nvPr/>
          </p:nvSpPr>
          <p:spPr>
            <a:xfrm>
              <a:off x="6096317" y="3430587"/>
              <a:ext cx="1757680" cy="1593215"/>
            </a:xfrm>
            <a:prstGeom prst="rect">
              <a:avLst/>
            </a:prstGeom>
            <a:solidFill>
              <a:srgbClr val="F4FFFA"/>
            </a:solidFill>
            <a:ln w="12700" cap="flat">
              <a:noFill/>
              <a:miter lim="400000"/>
            </a:ln>
            <a:effectLst/>
          </p:spPr>
          <p:txBody>
            <a:bodyPr/>
            <a:lstStyle/>
            <a:p>
              <a:endParaRPr lang="en-US"/>
            </a:p>
          </p:txBody>
        </p:sp>
        <p:sp>
          <p:nvSpPr>
            <p:cNvPr id="8" name="officeArt object">
              <a:extLst>
                <a:ext uri="{FF2B5EF4-FFF2-40B4-BE49-F238E27FC236}">
                  <a16:creationId xmlns:a16="http://schemas.microsoft.com/office/drawing/2014/main" id="{8D428F36-1708-434F-BD9C-5B431ECE5891}"/>
                </a:ext>
              </a:extLst>
            </p:cNvPr>
            <p:cNvSpPr/>
            <p:nvPr/>
          </p:nvSpPr>
          <p:spPr>
            <a:xfrm>
              <a:off x="4338002" y="3430587"/>
              <a:ext cx="1757680" cy="1593215"/>
            </a:xfrm>
            <a:prstGeom prst="rect">
              <a:avLst/>
            </a:prstGeom>
            <a:solidFill>
              <a:srgbClr val="F4A617"/>
            </a:solidFill>
            <a:ln w="12700" cap="flat">
              <a:noFill/>
              <a:miter lim="400000"/>
            </a:ln>
            <a:effectLst/>
          </p:spPr>
          <p:txBody>
            <a:bodyPr/>
            <a:lstStyle/>
            <a:p>
              <a:endParaRPr lang="en-US"/>
            </a:p>
          </p:txBody>
        </p:sp>
        <p:pic>
          <p:nvPicPr>
            <p:cNvPr id="9" name="officeArt object">
              <a:extLst>
                <a:ext uri="{FF2B5EF4-FFF2-40B4-BE49-F238E27FC236}">
                  <a16:creationId xmlns:a16="http://schemas.microsoft.com/office/drawing/2014/main" id="{471234F5-5433-47DA-BEEF-A9A74A077940}"/>
                </a:ext>
              </a:extLst>
            </p:cNvPr>
            <p:cNvPicPr/>
            <p:nvPr/>
          </p:nvPicPr>
          <p:blipFill>
            <a:blip r:embed="rId2"/>
            <a:srcRect/>
            <a:stretch>
              <a:fillRect/>
            </a:stretch>
          </p:blipFill>
          <p:spPr>
            <a:xfrm>
              <a:off x="5007927" y="2364422"/>
              <a:ext cx="2125345" cy="2125345"/>
            </a:xfrm>
            <a:prstGeom prst="rect">
              <a:avLst/>
            </a:prstGeom>
            <a:ln w="12700" cap="flat">
              <a:noFill/>
              <a:miter lim="400000"/>
            </a:ln>
            <a:effectLst/>
          </p:spPr>
        </p:pic>
      </p:grpSp>
    </p:spTree>
    <p:extLst>
      <p:ext uri="{BB962C8B-B14F-4D97-AF65-F5344CB8AC3E}">
        <p14:creationId xmlns:p14="http://schemas.microsoft.com/office/powerpoint/2010/main" val="1132611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9C505-BA17-7040-8AE0-2083A008C2E9}"/>
              </a:ext>
            </a:extLst>
          </p:cNvPr>
          <p:cNvSpPr>
            <a:spLocks noGrp="1"/>
          </p:cNvSpPr>
          <p:nvPr>
            <p:ph type="title"/>
          </p:nvPr>
        </p:nvSpPr>
        <p:spPr>
          <a:xfrm>
            <a:off x="876220" y="608634"/>
            <a:ext cx="2709832" cy="799940"/>
          </a:xfrm>
        </p:spPr>
        <p:txBody>
          <a:bodyPr/>
          <a:lstStyle/>
          <a:p>
            <a:r>
              <a:rPr lang="ja-JP" altLang="en-US" dirty="0"/>
              <a:t>休暇の種類</a:t>
            </a:r>
            <a:endParaRPr lang="x-none"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063821526"/>
              </p:ext>
            </p:extLst>
          </p:nvPr>
        </p:nvGraphicFramePr>
        <p:xfrm>
          <a:off x="759217" y="1005840"/>
          <a:ext cx="10415887" cy="53755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4" name="Group 3">
            <a:extLst>
              <a:ext uri="{FF2B5EF4-FFF2-40B4-BE49-F238E27FC236}">
                <a16:creationId xmlns:a16="http://schemas.microsoft.com/office/drawing/2014/main" id="{B874D863-C371-491C-B5F7-243FC9DE9DDC}"/>
              </a:ext>
            </a:extLst>
          </p:cNvPr>
          <p:cNvGrpSpPr/>
          <p:nvPr/>
        </p:nvGrpSpPr>
        <p:grpSpPr>
          <a:xfrm>
            <a:off x="10525397" y="267814"/>
            <a:ext cx="1299180" cy="1218805"/>
            <a:chOff x="4338002" y="1834197"/>
            <a:chExt cx="3515995" cy="3189605"/>
          </a:xfrm>
        </p:grpSpPr>
        <p:sp>
          <p:nvSpPr>
            <p:cNvPr id="5" name="officeArt object">
              <a:extLst>
                <a:ext uri="{FF2B5EF4-FFF2-40B4-BE49-F238E27FC236}">
                  <a16:creationId xmlns:a16="http://schemas.microsoft.com/office/drawing/2014/main" id="{19E70465-8537-4124-91EF-9A5434FAC8C1}"/>
                </a:ext>
              </a:extLst>
            </p:cNvPr>
            <p:cNvSpPr/>
            <p:nvPr/>
          </p:nvSpPr>
          <p:spPr>
            <a:xfrm>
              <a:off x="6096317" y="1834197"/>
              <a:ext cx="1757680" cy="1593215"/>
            </a:xfrm>
            <a:prstGeom prst="rect">
              <a:avLst/>
            </a:prstGeom>
            <a:solidFill>
              <a:srgbClr val="F4A617"/>
            </a:solidFill>
            <a:ln w="12700" cap="flat">
              <a:noFill/>
              <a:miter lim="400000"/>
            </a:ln>
            <a:effectLst/>
          </p:spPr>
          <p:txBody>
            <a:bodyPr/>
            <a:lstStyle/>
            <a:p>
              <a:endParaRPr lang="en-US"/>
            </a:p>
          </p:txBody>
        </p:sp>
        <p:sp>
          <p:nvSpPr>
            <p:cNvPr id="6" name="officeArt object">
              <a:extLst>
                <a:ext uri="{FF2B5EF4-FFF2-40B4-BE49-F238E27FC236}">
                  <a16:creationId xmlns:a16="http://schemas.microsoft.com/office/drawing/2014/main" id="{4E7A30EA-D8BE-48AD-BF3D-35AB7667A0A2}"/>
                </a:ext>
              </a:extLst>
            </p:cNvPr>
            <p:cNvSpPr/>
            <p:nvPr/>
          </p:nvSpPr>
          <p:spPr>
            <a:xfrm>
              <a:off x="6096317" y="3430587"/>
              <a:ext cx="1757680" cy="1593215"/>
            </a:xfrm>
            <a:prstGeom prst="rect">
              <a:avLst/>
            </a:prstGeom>
            <a:solidFill>
              <a:srgbClr val="F4FFFA"/>
            </a:solidFill>
            <a:ln w="12700" cap="flat">
              <a:noFill/>
              <a:miter lim="400000"/>
            </a:ln>
            <a:effectLst/>
          </p:spPr>
          <p:txBody>
            <a:bodyPr/>
            <a:lstStyle/>
            <a:p>
              <a:endParaRPr lang="en-US"/>
            </a:p>
          </p:txBody>
        </p:sp>
        <p:sp>
          <p:nvSpPr>
            <p:cNvPr id="7" name="officeArt object">
              <a:extLst>
                <a:ext uri="{FF2B5EF4-FFF2-40B4-BE49-F238E27FC236}">
                  <a16:creationId xmlns:a16="http://schemas.microsoft.com/office/drawing/2014/main" id="{8D428F36-1708-434F-BD9C-5B431ECE5891}"/>
                </a:ext>
              </a:extLst>
            </p:cNvPr>
            <p:cNvSpPr/>
            <p:nvPr/>
          </p:nvSpPr>
          <p:spPr>
            <a:xfrm>
              <a:off x="4338002" y="3430587"/>
              <a:ext cx="1757680" cy="1593215"/>
            </a:xfrm>
            <a:prstGeom prst="rect">
              <a:avLst/>
            </a:prstGeom>
            <a:solidFill>
              <a:srgbClr val="F4A617"/>
            </a:solidFill>
            <a:ln w="12700" cap="flat">
              <a:noFill/>
              <a:miter lim="400000"/>
            </a:ln>
            <a:effectLst/>
          </p:spPr>
          <p:txBody>
            <a:bodyPr/>
            <a:lstStyle/>
            <a:p>
              <a:endParaRPr lang="en-US"/>
            </a:p>
          </p:txBody>
        </p:sp>
        <p:pic>
          <p:nvPicPr>
            <p:cNvPr id="8" name="officeArt object">
              <a:extLst>
                <a:ext uri="{FF2B5EF4-FFF2-40B4-BE49-F238E27FC236}">
                  <a16:creationId xmlns:a16="http://schemas.microsoft.com/office/drawing/2014/main" id="{471234F5-5433-47DA-BEEF-A9A74A077940}"/>
                </a:ext>
              </a:extLst>
            </p:cNvPr>
            <p:cNvPicPr/>
            <p:nvPr/>
          </p:nvPicPr>
          <p:blipFill>
            <a:blip r:embed="rId7"/>
            <a:srcRect/>
            <a:stretch>
              <a:fillRect/>
            </a:stretch>
          </p:blipFill>
          <p:spPr>
            <a:xfrm>
              <a:off x="5007927" y="2364422"/>
              <a:ext cx="2125345" cy="2125345"/>
            </a:xfrm>
            <a:prstGeom prst="rect">
              <a:avLst/>
            </a:prstGeom>
            <a:ln w="12700" cap="flat">
              <a:noFill/>
              <a:miter lim="400000"/>
            </a:ln>
            <a:effectLst/>
          </p:spPr>
        </p:pic>
      </p:grpSp>
      <p:sp>
        <p:nvSpPr>
          <p:cNvPr id="11" name="Cloud 10"/>
          <p:cNvSpPr/>
          <p:nvPr/>
        </p:nvSpPr>
        <p:spPr>
          <a:xfrm>
            <a:off x="9865032" y="1894020"/>
            <a:ext cx="1970202" cy="1187778"/>
          </a:xfrm>
          <a:prstGeom prst="cloud">
            <a:avLst/>
          </a:prstGeom>
          <a:solidFill>
            <a:schemeClr val="accent4">
              <a:lumMod val="60000"/>
              <a:lumOff val="4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ja-JP" altLang="en-US"/>
              <a:t>私的休暇の付与</a:t>
            </a:r>
            <a:endParaRPr lang="en-US" altLang="ja-JP" dirty="0"/>
          </a:p>
        </p:txBody>
      </p:sp>
    </p:spTree>
    <p:extLst>
      <p:ext uri="{BB962C8B-B14F-4D97-AF65-F5344CB8AC3E}">
        <p14:creationId xmlns:p14="http://schemas.microsoft.com/office/powerpoint/2010/main" val="1023615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95BF1-F77E-FA4D-ADEE-104AAC094676}"/>
              </a:ext>
            </a:extLst>
          </p:cNvPr>
          <p:cNvSpPr>
            <a:spLocks noGrp="1"/>
          </p:cNvSpPr>
          <p:nvPr>
            <p:ph type="title"/>
          </p:nvPr>
        </p:nvSpPr>
        <p:spPr>
          <a:xfrm>
            <a:off x="374904" y="337113"/>
            <a:ext cx="3255264" cy="811178"/>
          </a:xfrm>
        </p:spPr>
        <p:txBody>
          <a:bodyPr>
            <a:noAutofit/>
          </a:bodyPr>
          <a:lstStyle/>
          <a:p>
            <a:r>
              <a:rPr lang="ja-JP" altLang="en-US" sz="3600" dirty="0"/>
              <a:t>休暇の種類</a:t>
            </a:r>
            <a:endParaRPr lang="x-none" sz="3600" dirty="0"/>
          </a:p>
        </p:txBody>
      </p:sp>
      <p:grpSp>
        <p:nvGrpSpPr>
          <p:cNvPr id="4" name="Group 3">
            <a:extLst>
              <a:ext uri="{FF2B5EF4-FFF2-40B4-BE49-F238E27FC236}">
                <a16:creationId xmlns:a16="http://schemas.microsoft.com/office/drawing/2014/main" id="{B874D863-C371-491C-B5F7-243FC9DE9DDC}"/>
              </a:ext>
            </a:extLst>
          </p:cNvPr>
          <p:cNvGrpSpPr/>
          <p:nvPr/>
        </p:nvGrpSpPr>
        <p:grpSpPr>
          <a:xfrm>
            <a:off x="10525397" y="267814"/>
            <a:ext cx="1299180" cy="1218805"/>
            <a:chOff x="4338002" y="1834197"/>
            <a:chExt cx="3515995" cy="3189605"/>
          </a:xfrm>
        </p:grpSpPr>
        <p:sp>
          <p:nvSpPr>
            <p:cNvPr id="5" name="officeArt object">
              <a:extLst>
                <a:ext uri="{FF2B5EF4-FFF2-40B4-BE49-F238E27FC236}">
                  <a16:creationId xmlns:a16="http://schemas.microsoft.com/office/drawing/2014/main" id="{19E70465-8537-4124-91EF-9A5434FAC8C1}"/>
                </a:ext>
              </a:extLst>
            </p:cNvPr>
            <p:cNvSpPr/>
            <p:nvPr/>
          </p:nvSpPr>
          <p:spPr>
            <a:xfrm>
              <a:off x="6096317" y="1834197"/>
              <a:ext cx="1757680" cy="1593215"/>
            </a:xfrm>
            <a:prstGeom prst="rect">
              <a:avLst/>
            </a:prstGeom>
            <a:solidFill>
              <a:srgbClr val="F4A617"/>
            </a:solidFill>
            <a:ln w="12700" cap="flat">
              <a:noFill/>
              <a:miter lim="400000"/>
            </a:ln>
            <a:effectLst/>
          </p:spPr>
          <p:txBody>
            <a:bodyPr/>
            <a:lstStyle/>
            <a:p>
              <a:endParaRPr lang="en-US"/>
            </a:p>
          </p:txBody>
        </p:sp>
        <p:sp>
          <p:nvSpPr>
            <p:cNvPr id="6" name="officeArt object">
              <a:extLst>
                <a:ext uri="{FF2B5EF4-FFF2-40B4-BE49-F238E27FC236}">
                  <a16:creationId xmlns:a16="http://schemas.microsoft.com/office/drawing/2014/main" id="{4E7A30EA-D8BE-48AD-BF3D-35AB7667A0A2}"/>
                </a:ext>
              </a:extLst>
            </p:cNvPr>
            <p:cNvSpPr/>
            <p:nvPr/>
          </p:nvSpPr>
          <p:spPr>
            <a:xfrm>
              <a:off x="6096317" y="3430587"/>
              <a:ext cx="1757680" cy="1593215"/>
            </a:xfrm>
            <a:prstGeom prst="rect">
              <a:avLst/>
            </a:prstGeom>
            <a:solidFill>
              <a:srgbClr val="F4FFFA"/>
            </a:solidFill>
            <a:ln w="12700" cap="flat">
              <a:noFill/>
              <a:miter lim="400000"/>
            </a:ln>
            <a:effectLst/>
          </p:spPr>
          <p:txBody>
            <a:bodyPr/>
            <a:lstStyle/>
            <a:p>
              <a:endParaRPr lang="en-US"/>
            </a:p>
          </p:txBody>
        </p:sp>
        <p:sp>
          <p:nvSpPr>
            <p:cNvPr id="7" name="officeArt object">
              <a:extLst>
                <a:ext uri="{FF2B5EF4-FFF2-40B4-BE49-F238E27FC236}">
                  <a16:creationId xmlns:a16="http://schemas.microsoft.com/office/drawing/2014/main" id="{8D428F36-1708-434F-BD9C-5B431ECE5891}"/>
                </a:ext>
              </a:extLst>
            </p:cNvPr>
            <p:cNvSpPr/>
            <p:nvPr/>
          </p:nvSpPr>
          <p:spPr>
            <a:xfrm>
              <a:off x="4338002" y="3430587"/>
              <a:ext cx="1757680" cy="1593215"/>
            </a:xfrm>
            <a:prstGeom prst="rect">
              <a:avLst/>
            </a:prstGeom>
            <a:solidFill>
              <a:srgbClr val="F4A617"/>
            </a:solidFill>
            <a:ln w="12700" cap="flat">
              <a:noFill/>
              <a:miter lim="400000"/>
            </a:ln>
            <a:effectLst/>
          </p:spPr>
          <p:txBody>
            <a:bodyPr/>
            <a:lstStyle/>
            <a:p>
              <a:endParaRPr lang="en-US"/>
            </a:p>
          </p:txBody>
        </p:sp>
        <p:pic>
          <p:nvPicPr>
            <p:cNvPr id="8" name="officeArt object">
              <a:extLst>
                <a:ext uri="{FF2B5EF4-FFF2-40B4-BE49-F238E27FC236}">
                  <a16:creationId xmlns:a16="http://schemas.microsoft.com/office/drawing/2014/main" id="{471234F5-5433-47DA-BEEF-A9A74A077940}"/>
                </a:ext>
              </a:extLst>
            </p:cNvPr>
            <p:cNvPicPr/>
            <p:nvPr/>
          </p:nvPicPr>
          <p:blipFill>
            <a:blip r:embed="rId2"/>
            <a:srcRect/>
            <a:stretch>
              <a:fillRect/>
            </a:stretch>
          </p:blipFill>
          <p:spPr>
            <a:xfrm>
              <a:off x="5007927" y="2364422"/>
              <a:ext cx="2125345" cy="2125345"/>
            </a:xfrm>
            <a:prstGeom prst="rect">
              <a:avLst/>
            </a:prstGeom>
            <a:ln w="12700" cap="flat">
              <a:noFill/>
              <a:miter lim="400000"/>
            </a:ln>
            <a:effectLst/>
          </p:spPr>
        </p:pic>
      </p:grpSp>
      <p:graphicFrame>
        <p:nvGraphicFramePr>
          <p:cNvPr id="15" name="Table 14"/>
          <p:cNvGraphicFramePr>
            <a:graphicFrameLocks noGrp="1"/>
          </p:cNvGraphicFramePr>
          <p:nvPr>
            <p:extLst>
              <p:ext uri="{D42A27DB-BD31-4B8C-83A1-F6EECF244321}">
                <p14:modId xmlns:p14="http://schemas.microsoft.com/office/powerpoint/2010/main" val="2476233554"/>
              </p:ext>
            </p:extLst>
          </p:nvPr>
        </p:nvGraphicFramePr>
        <p:xfrm>
          <a:off x="493774" y="1490453"/>
          <a:ext cx="9958594" cy="4979111"/>
        </p:xfrm>
        <a:graphic>
          <a:graphicData uri="http://schemas.openxmlformats.org/drawingml/2006/table">
            <a:tbl>
              <a:tblPr firstRow="1" bandRow="1">
                <a:tableStyleId>{5DA37D80-6434-44D0-A028-1B22A696006F}</a:tableStyleId>
              </a:tblPr>
              <a:tblGrid>
                <a:gridCol w="4979297">
                  <a:extLst>
                    <a:ext uri="{9D8B030D-6E8A-4147-A177-3AD203B41FA5}">
                      <a16:colId xmlns:a16="http://schemas.microsoft.com/office/drawing/2014/main" val="20000"/>
                    </a:ext>
                  </a:extLst>
                </a:gridCol>
                <a:gridCol w="4979297">
                  <a:extLst>
                    <a:ext uri="{9D8B030D-6E8A-4147-A177-3AD203B41FA5}">
                      <a16:colId xmlns:a16="http://schemas.microsoft.com/office/drawing/2014/main" val="20001"/>
                    </a:ext>
                  </a:extLst>
                </a:gridCol>
              </a:tblGrid>
              <a:tr h="1687271">
                <a:tc>
                  <a:txBody>
                    <a:bodyPr/>
                    <a:lstStyle/>
                    <a:p>
                      <a:pPr lvl="0"/>
                      <a:r>
                        <a:rPr lang="ja-JP" altLang="en-US" b="0" dirty="0"/>
                        <a:t>休憩と食事休憩</a:t>
                      </a:r>
                      <a:endParaRPr lang="en-US" b="0" dirty="0"/>
                    </a:p>
                  </a:txBody>
                  <a:tcPr/>
                </a:tc>
                <a:tc>
                  <a:txBody>
                    <a:bodyPr/>
                    <a:lstStyle/>
                    <a:p>
                      <a:pPr marL="285750" lvl="0" indent="-285750">
                        <a:buFont typeface="Wingdings" panose="05000000000000000000" pitchFamily="2" charset="2"/>
                        <a:buChar char="Ø"/>
                      </a:pPr>
                      <a:r>
                        <a:rPr lang="ja-JP" altLang="en-US" sz="1800" b="0" dirty="0"/>
                        <a:t>就業規則に開始時間と終了時間と期間を定められる</a:t>
                      </a:r>
                      <a:endParaRPr lang="en-US" sz="1800" b="0" dirty="0"/>
                    </a:p>
                    <a:p>
                      <a:pPr marL="285750" lvl="0" indent="-285750">
                        <a:buFont typeface="Wingdings" panose="05000000000000000000" pitchFamily="2" charset="2"/>
                        <a:buChar char="Ø"/>
                      </a:pPr>
                      <a:r>
                        <a:rPr lang="ja-JP" altLang="en-US" sz="1800" b="0" dirty="0"/>
                        <a:t>少なくとも</a:t>
                      </a:r>
                      <a:r>
                        <a:rPr lang="en-US" altLang="ja-JP" sz="1800" b="0" dirty="0"/>
                        <a:t>1</a:t>
                      </a:r>
                      <a:r>
                        <a:rPr lang="ja-JP" altLang="en-US" sz="1800" b="0" dirty="0"/>
                        <a:t>時間</a:t>
                      </a:r>
                      <a:endParaRPr lang="en-US" sz="1800" b="0" dirty="0"/>
                    </a:p>
                    <a:p>
                      <a:pPr marL="285750" lvl="0" indent="-285750">
                        <a:buFont typeface="Wingdings" panose="05000000000000000000" pitchFamily="2" charset="2"/>
                        <a:buChar char="Ø"/>
                      </a:pPr>
                      <a:r>
                        <a:rPr lang="ja-JP" altLang="en-US" sz="1800" b="0" dirty="0"/>
                        <a:t>労働時間とされない（例外↓）休憩をとることが不可能な場合食事をする機会を提供する</a:t>
                      </a:r>
                      <a:endParaRPr lang="en-US" sz="1800" b="0" dirty="0"/>
                    </a:p>
                  </a:txBody>
                  <a:tcPr/>
                </a:tc>
                <a:extLst>
                  <a:ext uri="{0D108BD9-81ED-4DB2-BD59-A6C34878D82A}">
                    <a16:rowId xmlns:a16="http://schemas.microsoft.com/office/drawing/2014/main" val="10000"/>
                  </a:ext>
                </a:extLst>
              </a:tr>
              <a:tr h="487182">
                <a:tc>
                  <a:txBody>
                    <a:bodyPr/>
                    <a:lstStyle/>
                    <a:p>
                      <a:pPr lvl="0"/>
                      <a:r>
                        <a:rPr lang="ja-JP" altLang="en-US" b="0" dirty="0"/>
                        <a:t>連続する</a:t>
                      </a:r>
                      <a:r>
                        <a:rPr lang="en-US" altLang="ja-JP" b="0" dirty="0"/>
                        <a:t>2</a:t>
                      </a:r>
                      <a:r>
                        <a:rPr lang="ja-JP" altLang="en-US" b="0" dirty="0"/>
                        <a:t>営業日の間の継続的な休息</a:t>
                      </a:r>
                      <a:endParaRPr lang="en-US" b="0" dirty="0"/>
                    </a:p>
                  </a:txBody>
                  <a:tcPr/>
                </a:tc>
                <a:tc>
                  <a:txBody>
                    <a:bodyPr/>
                    <a:lstStyle/>
                    <a:p>
                      <a:pPr marL="285750" lvl="0" indent="-285750">
                        <a:buFont typeface="Wingdings" panose="05000000000000000000" pitchFamily="2" charset="2"/>
                        <a:buChar char="Ø"/>
                      </a:pPr>
                      <a:r>
                        <a:rPr lang="ja-JP" altLang="en-US" sz="1800" b="0" dirty="0"/>
                        <a:t>期間は</a:t>
                      </a:r>
                      <a:r>
                        <a:rPr lang="en-US" altLang="ja-JP" sz="1800" b="0" dirty="0"/>
                        <a:t>12</a:t>
                      </a:r>
                      <a:r>
                        <a:rPr lang="ja-JP" altLang="en-US" sz="1800" b="0" dirty="0"/>
                        <a:t>時間以上</a:t>
                      </a:r>
                      <a:endParaRPr lang="en-US" sz="1800" b="0" dirty="0"/>
                    </a:p>
                  </a:txBody>
                  <a:tcPr/>
                </a:tc>
                <a:extLst>
                  <a:ext uri="{0D108BD9-81ED-4DB2-BD59-A6C34878D82A}">
                    <a16:rowId xmlns:a16="http://schemas.microsoft.com/office/drawing/2014/main" val="10001"/>
                  </a:ext>
                </a:extLst>
              </a:tr>
              <a:tr h="1017209">
                <a:tc>
                  <a:txBody>
                    <a:bodyPr/>
                    <a:lstStyle/>
                    <a:p>
                      <a:pPr lvl="0"/>
                      <a:r>
                        <a:rPr lang="ja-JP" altLang="en-US" b="0" dirty="0"/>
                        <a:t>毎週の休暇</a:t>
                      </a:r>
                      <a:endParaRPr lang="en-US" b="0" dirty="0"/>
                    </a:p>
                  </a:txBody>
                  <a:tcPr>
                    <a:lnB w="12700" cap="flat" cmpd="sng" algn="ctr">
                      <a:solidFill>
                        <a:schemeClr val="tx1"/>
                      </a:solidFill>
                      <a:prstDash val="solid"/>
                      <a:round/>
                      <a:headEnd type="none" w="med" len="med"/>
                      <a:tailEnd type="none" w="med" len="med"/>
                    </a:lnB>
                  </a:tcPr>
                </a:tc>
                <a:tc>
                  <a:txBody>
                    <a:bodyPr/>
                    <a:lstStyle/>
                    <a:p>
                      <a:pPr marL="285750" lvl="0" indent="-285750">
                        <a:buFont typeface="Wingdings" panose="05000000000000000000" pitchFamily="2" charset="2"/>
                        <a:buChar char="Ø"/>
                      </a:pPr>
                      <a:r>
                        <a:rPr lang="ja-JP" altLang="en-US" sz="1800" b="0" dirty="0"/>
                        <a:t>週末（土・日）</a:t>
                      </a:r>
                      <a:endParaRPr lang="en-US" sz="1800" b="0" dirty="0"/>
                    </a:p>
                    <a:p>
                      <a:pPr marL="285750" lvl="0" indent="-285750">
                        <a:buFont typeface="Wingdings" panose="05000000000000000000" pitchFamily="2" charset="2"/>
                        <a:buChar char="Ø"/>
                      </a:pPr>
                      <a:r>
                        <a:rPr lang="ja-JP" altLang="en-US" sz="1800" b="0" dirty="0"/>
                        <a:t>例外→労働契約、就業規則、合意の上、連続する</a:t>
                      </a:r>
                      <a:r>
                        <a:rPr lang="en-US" altLang="ja-JP" sz="1800" b="0" dirty="0"/>
                        <a:t>2</a:t>
                      </a:r>
                      <a:r>
                        <a:rPr lang="ja-JP" altLang="en-US" sz="1800" b="0" dirty="0"/>
                        <a:t>日間を設定する</a:t>
                      </a:r>
                      <a:endParaRPr lang="en-US" sz="1800" b="0"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4061">
                <a:tc>
                  <a:txBody>
                    <a:bodyPr/>
                    <a:lstStyle/>
                    <a:p>
                      <a:pPr lvl="0"/>
                      <a:r>
                        <a:rPr lang="ja-JP" altLang="en-US" b="0" dirty="0"/>
                        <a:t>祝祭日</a:t>
                      </a:r>
                      <a:endParaRPr lang="en-US" b="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lvl="0" indent="-285750">
                        <a:buFont typeface="Wingdings" panose="05000000000000000000" pitchFamily="2" charset="2"/>
                        <a:buChar char="Ø"/>
                      </a:pPr>
                      <a:r>
                        <a:rPr lang="ja-JP" altLang="en-US" sz="1800" b="0" dirty="0"/>
                        <a:t>継続的な生産、公共サービス、輸送、通信及び必要な作業の場合業務を行う命令可能</a:t>
                      </a:r>
                      <a:endParaRPr lang="en-US" altLang="ja-JP" sz="1800" b="0" dirty="0"/>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ja-JP" altLang="en-US" sz="1800" b="0" dirty="0"/>
                        <a:t>妊娠中の女性、</a:t>
                      </a:r>
                      <a:r>
                        <a:rPr lang="en-US" altLang="ja-JP" sz="1800" b="0" dirty="0"/>
                        <a:t>3</a:t>
                      </a:r>
                      <a:r>
                        <a:rPr lang="ja-JP" altLang="en-US" sz="1800" b="0" dirty="0"/>
                        <a:t>歳未満の子供、</a:t>
                      </a:r>
                      <a:r>
                        <a:rPr lang="en-US" altLang="ja-JP" sz="1800" b="0" dirty="0"/>
                        <a:t>16</a:t>
                      </a:r>
                      <a:r>
                        <a:rPr lang="ja-JP" altLang="en-US" sz="1800" b="0" dirty="0"/>
                        <a:t>歳未満の障害がある子供のケア必要とする場合、同意がある場合除き、禁止</a:t>
                      </a:r>
                      <a:endParaRPr lang="en-US" altLang="ja-JP" sz="1800" b="0" dirty="0"/>
                    </a:p>
                    <a:p>
                      <a:pPr marL="285750" lvl="0" indent="-285750">
                        <a:buFont typeface="Wingdings" panose="05000000000000000000" pitchFamily="2" charset="2"/>
                        <a:buChar char="Ø"/>
                      </a:pPr>
                      <a:r>
                        <a:rPr lang="ja-JP" altLang="en-US" sz="1800" b="0" dirty="0"/>
                        <a:t>その他の場合、禁止</a:t>
                      </a:r>
                      <a:endParaRPr lang="en-US" altLang="ja-JP" sz="1800" b="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768018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B874D863-C371-491C-B5F7-243FC9DE9DDC}"/>
              </a:ext>
            </a:extLst>
          </p:cNvPr>
          <p:cNvGrpSpPr/>
          <p:nvPr/>
        </p:nvGrpSpPr>
        <p:grpSpPr>
          <a:xfrm>
            <a:off x="10525397" y="267814"/>
            <a:ext cx="1299180" cy="1218805"/>
            <a:chOff x="4338002" y="1834197"/>
            <a:chExt cx="3515995" cy="3189605"/>
          </a:xfrm>
        </p:grpSpPr>
        <p:sp>
          <p:nvSpPr>
            <p:cNvPr id="5" name="officeArt object">
              <a:extLst>
                <a:ext uri="{FF2B5EF4-FFF2-40B4-BE49-F238E27FC236}">
                  <a16:creationId xmlns:a16="http://schemas.microsoft.com/office/drawing/2014/main" id="{19E70465-8537-4124-91EF-9A5434FAC8C1}"/>
                </a:ext>
              </a:extLst>
            </p:cNvPr>
            <p:cNvSpPr/>
            <p:nvPr/>
          </p:nvSpPr>
          <p:spPr>
            <a:xfrm>
              <a:off x="6096317" y="1834197"/>
              <a:ext cx="1757680" cy="1593215"/>
            </a:xfrm>
            <a:prstGeom prst="rect">
              <a:avLst/>
            </a:prstGeom>
            <a:solidFill>
              <a:srgbClr val="F4A617"/>
            </a:solidFill>
            <a:ln w="12700" cap="flat">
              <a:noFill/>
              <a:miter lim="400000"/>
            </a:ln>
            <a:effectLst/>
          </p:spPr>
          <p:txBody>
            <a:bodyPr/>
            <a:lstStyle/>
            <a:p>
              <a:endParaRPr lang="en-US"/>
            </a:p>
          </p:txBody>
        </p:sp>
        <p:sp>
          <p:nvSpPr>
            <p:cNvPr id="6" name="officeArt object">
              <a:extLst>
                <a:ext uri="{FF2B5EF4-FFF2-40B4-BE49-F238E27FC236}">
                  <a16:creationId xmlns:a16="http://schemas.microsoft.com/office/drawing/2014/main" id="{4E7A30EA-D8BE-48AD-BF3D-35AB7667A0A2}"/>
                </a:ext>
              </a:extLst>
            </p:cNvPr>
            <p:cNvSpPr/>
            <p:nvPr/>
          </p:nvSpPr>
          <p:spPr>
            <a:xfrm>
              <a:off x="6096317" y="3430587"/>
              <a:ext cx="1757680" cy="1593215"/>
            </a:xfrm>
            <a:prstGeom prst="rect">
              <a:avLst/>
            </a:prstGeom>
            <a:solidFill>
              <a:srgbClr val="F4FFFA"/>
            </a:solidFill>
            <a:ln w="12700" cap="flat">
              <a:noFill/>
              <a:miter lim="400000"/>
            </a:ln>
            <a:effectLst/>
          </p:spPr>
          <p:txBody>
            <a:bodyPr/>
            <a:lstStyle/>
            <a:p>
              <a:endParaRPr lang="en-US"/>
            </a:p>
          </p:txBody>
        </p:sp>
        <p:sp>
          <p:nvSpPr>
            <p:cNvPr id="7" name="officeArt object">
              <a:extLst>
                <a:ext uri="{FF2B5EF4-FFF2-40B4-BE49-F238E27FC236}">
                  <a16:creationId xmlns:a16="http://schemas.microsoft.com/office/drawing/2014/main" id="{8D428F36-1708-434F-BD9C-5B431ECE5891}"/>
                </a:ext>
              </a:extLst>
            </p:cNvPr>
            <p:cNvSpPr/>
            <p:nvPr/>
          </p:nvSpPr>
          <p:spPr>
            <a:xfrm>
              <a:off x="4338002" y="3430587"/>
              <a:ext cx="1757680" cy="1593215"/>
            </a:xfrm>
            <a:prstGeom prst="rect">
              <a:avLst/>
            </a:prstGeom>
            <a:solidFill>
              <a:srgbClr val="F4A617"/>
            </a:solidFill>
            <a:ln w="12700" cap="flat">
              <a:noFill/>
              <a:miter lim="400000"/>
            </a:ln>
            <a:effectLst/>
          </p:spPr>
          <p:txBody>
            <a:bodyPr/>
            <a:lstStyle/>
            <a:p>
              <a:endParaRPr lang="en-US"/>
            </a:p>
          </p:txBody>
        </p:sp>
        <p:pic>
          <p:nvPicPr>
            <p:cNvPr id="8" name="officeArt object">
              <a:extLst>
                <a:ext uri="{FF2B5EF4-FFF2-40B4-BE49-F238E27FC236}">
                  <a16:creationId xmlns:a16="http://schemas.microsoft.com/office/drawing/2014/main" id="{471234F5-5433-47DA-BEEF-A9A74A077940}"/>
                </a:ext>
              </a:extLst>
            </p:cNvPr>
            <p:cNvPicPr/>
            <p:nvPr/>
          </p:nvPicPr>
          <p:blipFill>
            <a:blip r:embed="rId2"/>
            <a:srcRect/>
            <a:stretch>
              <a:fillRect/>
            </a:stretch>
          </p:blipFill>
          <p:spPr>
            <a:xfrm>
              <a:off x="5007927" y="2364422"/>
              <a:ext cx="2125345" cy="2125345"/>
            </a:xfrm>
            <a:prstGeom prst="rect">
              <a:avLst/>
            </a:prstGeom>
            <a:ln w="12700" cap="flat">
              <a:noFill/>
              <a:miter lim="400000"/>
            </a:ln>
            <a:effectLst/>
          </p:spPr>
        </p:pic>
      </p:grpSp>
      <p:graphicFrame>
        <p:nvGraphicFramePr>
          <p:cNvPr id="9" name="Table 8"/>
          <p:cNvGraphicFramePr>
            <a:graphicFrameLocks noGrp="1"/>
          </p:cNvGraphicFramePr>
          <p:nvPr>
            <p:extLst>
              <p:ext uri="{D42A27DB-BD31-4B8C-83A1-F6EECF244321}">
                <p14:modId xmlns:p14="http://schemas.microsoft.com/office/powerpoint/2010/main" val="1711866395"/>
              </p:ext>
            </p:extLst>
          </p:nvPr>
        </p:nvGraphicFramePr>
        <p:xfrm>
          <a:off x="4905678" y="1020275"/>
          <a:ext cx="5353408" cy="5141721"/>
        </p:xfrm>
        <a:graphic>
          <a:graphicData uri="http://schemas.openxmlformats.org/drawingml/2006/table">
            <a:tbl>
              <a:tblPr firstRow="1" bandRow="1">
                <a:tableStyleId>{0E3FDE45-AF77-4B5C-9715-49D594BDF05E}</a:tableStyleId>
              </a:tblPr>
              <a:tblGrid>
                <a:gridCol w="2905468">
                  <a:extLst>
                    <a:ext uri="{9D8B030D-6E8A-4147-A177-3AD203B41FA5}">
                      <a16:colId xmlns:a16="http://schemas.microsoft.com/office/drawing/2014/main" val="20000"/>
                    </a:ext>
                  </a:extLst>
                </a:gridCol>
                <a:gridCol w="2447940">
                  <a:extLst>
                    <a:ext uri="{9D8B030D-6E8A-4147-A177-3AD203B41FA5}">
                      <a16:colId xmlns:a16="http://schemas.microsoft.com/office/drawing/2014/main" val="20001"/>
                    </a:ext>
                  </a:extLst>
                </a:gridCol>
              </a:tblGrid>
              <a:tr h="464227">
                <a:tc>
                  <a:txBody>
                    <a:bodyPr/>
                    <a:lstStyle/>
                    <a:p>
                      <a:pPr marL="0" indent="0">
                        <a:buFont typeface="Arial" panose="020B0604020202020204" pitchFamily="34" charset="0"/>
                        <a:buNone/>
                      </a:pPr>
                      <a:r>
                        <a:rPr lang="ja-JP" altLang="en-US" sz="1800" b="0" dirty="0"/>
                        <a:t>新年</a:t>
                      </a:r>
                      <a:endParaRPr lang="en-US" sz="1800" b="0" dirty="0"/>
                    </a:p>
                  </a:txBody>
                  <a:tcPr/>
                </a:tc>
                <a:tc>
                  <a:txBody>
                    <a:bodyPr/>
                    <a:lstStyle/>
                    <a:p>
                      <a:pPr marL="0" indent="0">
                        <a:buFont typeface="Arial" panose="020B0604020202020204" pitchFamily="34" charset="0"/>
                        <a:buNone/>
                      </a:pPr>
                      <a:r>
                        <a:rPr lang="en-US" altLang="ja-JP" sz="1800" b="0" dirty="0"/>
                        <a:t>1</a:t>
                      </a:r>
                      <a:r>
                        <a:rPr lang="ja-JP" altLang="en-US" sz="1800" b="0" dirty="0"/>
                        <a:t>月</a:t>
                      </a:r>
                      <a:r>
                        <a:rPr lang="en-US" altLang="ja-JP" sz="1800" b="0" dirty="0"/>
                        <a:t>1</a:t>
                      </a:r>
                      <a:r>
                        <a:rPr lang="ja-JP" altLang="en-US" sz="1800" b="0" dirty="0"/>
                        <a:t>日</a:t>
                      </a:r>
                      <a:endParaRPr lang="en-US" altLang="ja-JP" sz="1800" b="0" dirty="0"/>
                    </a:p>
                  </a:txBody>
                  <a:tcPr/>
                </a:tc>
                <a:extLst>
                  <a:ext uri="{0D108BD9-81ED-4DB2-BD59-A6C34878D82A}">
                    <a16:rowId xmlns:a16="http://schemas.microsoft.com/office/drawing/2014/main" val="10000"/>
                  </a:ext>
                </a:extLst>
              </a:tr>
              <a:tr h="464227">
                <a:tc>
                  <a:txBody>
                    <a:bodyPr/>
                    <a:lstStyle/>
                    <a:p>
                      <a:r>
                        <a:rPr lang="ja-JP" altLang="en-US" sz="1800" b="0" dirty="0"/>
                        <a:t>ツァガーン・サル</a:t>
                      </a:r>
                      <a:endParaRPr lang="en-US" altLang="ja-JP" sz="1800" b="0" dirty="0"/>
                    </a:p>
                    <a:p>
                      <a:r>
                        <a:rPr lang="ja-JP" altLang="en-US" sz="1800" b="0" dirty="0"/>
                        <a:t>（モンゴル旧正月）</a:t>
                      </a:r>
                      <a:endParaRPr lang="en-US" b="0" dirty="0"/>
                    </a:p>
                  </a:txBody>
                  <a:tcPr/>
                </a:tc>
                <a:tc>
                  <a:txBody>
                    <a:bodyPr/>
                    <a:lstStyle/>
                    <a:p>
                      <a:r>
                        <a:rPr lang="ja-JP" altLang="en-US" sz="1800" b="0" dirty="0"/>
                        <a:t>太陰歴最初の春</a:t>
                      </a:r>
                      <a:endParaRPr lang="en-US" altLang="ja-JP" sz="1800" b="0" dirty="0"/>
                    </a:p>
                    <a:p>
                      <a:r>
                        <a:rPr lang="en-US" altLang="ja-JP" sz="1800" b="0" dirty="0"/>
                        <a:t>1</a:t>
                      </a:r>
                      <a:r>
                        <a:rPr lang="ja-JP" altLang="en-US" sz="1800" b="0" dirty="0"/>
                        <a:t>日、</a:t>
                      </a:r>
                      <a:r>
                        <a:rPr lang="en-US" altLang="ja-JP" sz="1800" b="0" dirty="0"/>
                        <a:t>2</a:t>
                      </a:r>
                      <a:r>
                        <a:rPr lang="ja-JP" altLang="en-US" sz="1800" b="0" dirty="0"/>
                        <a:t>日、</a:t>
                      </a:r>
                      <a:r>
                        <a:rPr lang="en-US" altLang="ja-JP" sz="1800" b="0" dirty="0"/>
                        <a:t>3</a:t>
                      </a:r>
                      <a:r>
                        <a:rPr lang="ja-JP" altLang="en-US" sz="1800" b="0" dirty="0"/>
                        <a:t>日</a:t>
                      </a:r>
                      <a:endParaRPr lang="en-US" b="0" dirty="0"/>
                    </a:p>
                  </a:txBody>
                  <a:tcPr/>
                </a:tc>
                <a:extLst>
                  <a:ext uri="{0D108BD9-81ED-4DB2-BD59-A6C34878D82A}">
                    <a16:rowId xmlns:a16="http://schemas.microsoft.com/office/drawing/2014/main" val="10001"/>
                  </a:ext>
                </a:extLst>
              </a:tr>
              <a:tr h="464227">
                <a:tc>
                  <a:txBody>
                    <a:bodyPr/>
                    <a:lstStyle/>
                    <a:p>
                      <a:r>
                        <a:rPr lang="ja-JP" altLang="en-US" sz="1800" b="0" dirty="0"/>
                        <a:t>国際女性デー</a:t>
                      </a:r>
                      <a:endParaRPr lang="en-US" b="0" dirty="0"/>
                    </a:p>
                  </a:txBody>
                  <a:tcPr/>
                </a:tc>
                <a:tc>
                  <a:txBody>
                    <a:bodyPr/>
                    <a:lstStyle/>
                    <a:p>
                      <a:r>
                        <a:rPr lang="en-US" altLang="ja-JP" b="0" dirty="0"/>
                        <a:t>3</a:t>
                      </a:r>
                      <a:r>
                        <a:rPr lang="ja-JP" altLang="en-US" b="0" dirty="0"/>
                        <a:t>月</a:t>
                      </a:r>
                      <a:r>
                        <a:rPr lang="en-US" altLang="ja-JP" b="0" dirty="0"/>
                        <a:t>8</a:t>
                      </a:r>
                      <a:r>
                        <a:rPr lang="ja-JP" altLang="en-US" b="0" dirty="0"/>
                        <a:t>日</a:t>
                      </a:r>
                      <a:endParaRPr lang="en-US" b="0" dirty="0"/>
                    </a:p>
                  </a:txBody>
                  <a:tcPr/>
                </a:tc>
                <a:extLst>
                  <a:ext uri="{0D108BD9-81ED-4DB2-BD59-A6C34878D82A}">
                    <a16:rowId xmlns:a16="http://schemas.microsoft.com/office/drawing/2014/main" val="10002"/>
                  </a:ext>
                </a:extLst>
              </a:tr>
              <a:tr h="464227">
                <a:tc>
                  <a:txBody>
                    <a:bodyPr/>
                    <a:lstStyle/>
                    <a:p>
                      <a:r>
                        <a:rPr lang="ja-JP" altLang="en-US" b="0" dirty="0"/>
                        <a:t>成道会（じょうどうえ）</a:t>
                      </a:r>
                      <a:endParaRPr lang="en-US" b="0" dirty="0"/>
                    </a:p>
                  </a:txBody>
                  <a:tcPr/>
                </a:tc>
                <a:tc>
                  <a:txBody>
                    <a:bodyPr/>
                    <a:lstStyle/>
                    <a:p>
                      <a:r>
                        <a:rPr lang="ja-JP" altLang="en-US" b="0" dirty="0"/>
                        <a:t>太陰歴最初の夏月の</a:t>
                      </a:r>
                      <a:r>
                        <a:rPr lang="en-US" altLang="ja-JP" b="0" dirty="0"/>
                        <a:t>15</a:t>
                      </a:r>
                      <a:r>
                        <a:rPr lang="ja-JP" altLang="en-US" b="0" dirty="0"/>
                        <a:t>日</a:t>
                      </a:r>
                      <a:endParaRPr lang="en-US" b="0" dirty="0"/>
                    </a:p>
                  </a:txBody>
                  <a:tcPr/>
                </a:tc>
                <a:extLst>
                  <a:ext uri="{0D108BD9-81ED-4DB2-BD59-A6C34878D82A}">
                    <a16:rowId xmlns:a16="http://schemas.microsoft.com/office/drawing/2014/main" val="10003"/>
                  </a:ext>
                </a:extLst>
              </a:tr>
              <a:tr h="464227">
                <a:tc>
                  <a:txBody>
                    <a:bodyPr/>
                    <a:lstStyle/>
                    <a:p>
                      <a:r>
                        <a:rPr lang="ja-JP" altLang="en-US" b="0" dirty="0"/>
                        <a:t>子供の日</a:t>
                      </a:r>
                      <a:endParaRPr lang="en-US" b="0" dirty="0"/>
                    </a:p>
                  </a:txBody>
                  <a:tcPr/>
                </a:tc>
                <a:tc>
                  <a:txBody>
                    <a:bodyPr/>
                    <a:lstStyle/>
                    <a:p>
                      <a:r>
                        <a:rPr lang="en-US" altLang="ja-JP" b="0" dirty="0"/>
                        <a:t>6</a:t>
                      </a:r>
                      <a:r>
                        <a:rPr lang="ja-JP" altLang="en-US" b="0" dirty="0"/>
                        <a:t>月</a:t>
                      </a:r>
                      <a:r>
                        <a:rPr lang="en-US" altLang="ja-JP" b="0" dirty="0"/>
                        <a:t>1</a:t>
                      </a:r>
                      <a:r>
                        <a:rPr lang="ja-JP" altLang="en-US" b="0" dirty="0"/>
                        <a:t>日</a:t>
                      </a:r>
                      <a:endParaRPr lang="en-US" b="0" dirty="0"/>
                    </a:p>
                  </a:txBody>
                  <a:tcPr/>
                </a:tc>
                <a:extLst>
                  <a:ext uri="{0D108BD9-81ED-4DB2-BD59-A6C34878D82A}">
                    <a16:rowId xmlns:a16="http://schemas.microsoft.com/office/drawing/2014/main" val="10004"/>
                  </a:ext>
                </a:extLst>
              </a:tr>
              <a:tr h="464227">
                <a:tc>
                  <a:txBody>
                    <a:bodyPr/>
                    <a:lstStyle/>
                    <a:p>
                      <a:r>
                        <a:rPr lang="ja-JP" altLang="en-US" b="0" dirty="0"/>
                        <a:t>国家ナーダム</a:t>
                      </a:r>
                      <a:endParaRPr lang="en-US" b="0" dirty="0"/>
                    </a:p>
                  </a:txBody>
                  <a:tcPr/>
                </a:tc>
                <a:tc>
                  <a:txBody>
                    <a:bodyPr/>
                    <a:lstStyle/>
                    <a:p>
                      <a:r>
                        <a:rPr lang="en-US" altLang="ja-JP" b="0" dirty="0"/>
                        <a:t>7</a:t>
                      </a:r>
                      <a:r>
                        <a:rPr lang="ja-JP" altLang="en-US" b="0" dirty="0"/>
                        <a:t>月</a:t>
                      </a:r>
                      <a:r>
                        <a:rPr lang="en-US" altLang="ja-JP" b="0" dirty="0"/>
                        <a:t>11</a:t>
                      </a:r>
                      <a:r>
                        <a:rPr lang="ja-JP" altLang="en-US" b="0" dirty="0"/>
                        <a:t>日から</a:t>
                      </a:r>
                      <a:r>
                        <a:rPr lang="en-US" altLang="ja-JP" b="0" dirty="0"/>
                        <a:t>7</a:t>
                      </a:r>
                      <a:r>
                        <a:rPr lang="ja-JP" altLang="en-US" b="0" dirty="0"/>
                        <a:t>月</a:t>
                      </a:r>
                      <a:r>
                        <a:rPr lang="en-US" altLang="ja-JP" b="0" dirty="0"/>
                        <a:t>15</a:t>
                      </a:r>
                      <a:r>
                        <a:rPr lang="ja-JP" altLang="en-US" b="0" dirty="0"/>
                        <a:t>日まで</a:t>
                      </a:r>
                      <a:endParaRPr lang="en-US" b="0" dirty="0"/>
                    </a:p>
                  </a:txBody>
                  <a:tcPr/>
                </a:tc>
                <a:extLst>
                  <a:ext uri="{0D108BD9-81ED-4DB2-BD59-A6C34878D82A}">
                    <a16:rowId xmlns:a16="http://schemas.microsoft.com/office/drawing/2014/main" val="10005"/>
                  </a:ext>
                </a:extLst>
              </a:tr>
              <a:tr h="464227">
                <a:tc>
                  <a:txBody>
                    <a:bodyPr/>
                    <a:lstStyle/>
                    <a:p>
                      <a:r>
                        <a:rPr lang="ja-JP" altLang="en-US" b="0" dirty="0"/>
                        <a:t>チンギス・ハーン誕生日</a:t>
                      </a:r>
                      <a:endParaRPr lang="en-US" b="0" dirty="0"/>
                    </a:p>
                  </a:txBody>
                  <a:tcPr/>
                </a:tc>
                <a:tc>
                  <a:txBody>
                    <a:bodyPr/>
                    <a:lstStyle/>
                    <a:p>
                      <a:r>
                        <a:rPr lang="ja-JP" altLang="en-US" b="0" dirty="0"/>
                        <a:t>太陰歴最初の冬の月の</a:t>
                      </a:r>
                      <a:r>
                        <a:rPr lang="en-US" altLang="ja-JP" b="0" dirty="0"/>
                        <a:t>1</a:t>
                      </a:r>
                      <a:r>
                        <a:rPr lang="ja-JP" altLang="en-US" b="0" dirty="0"/>
                        <a:t>日</a:t>
                      </a:r>
                      <a:endParaRPr lang="en-US" b="0" dirty="0"/>
                    </a:p>
                  </a:txBody>
                  <a:tcPr/>
                </a:tc>
                <a:extLst>
                  <a:ext uri="{0D108BD9-81ED-4DB2-BD59-A6C34878D82A}">
                    <a16:rowId xmlns:a16="http://schemas.microsoft.com/office/drawing/2014/main" val="10006"/>
                  </a:ext>
                </a:extLst>
              </a:tr>
              <a:tr h="464227">
                <a:tc>
                  <a:txBody>
                    <a:bodyPr/>
                    <a:lstStyle/>
                    <a:p>
                      <a:r>
                        <a:rPr lang="ja-JP" altLang="en-US" b="0" dirty="0"/>
                        <a:t>共和国宣言日</a:t>
                      </a:r>
                      <a:endParaRPr lang="en-US" altLang="ja-JP" b="0" dirty="0"/>
                    </a:p>
                    <a:p>
                      <a:endParaRPr lang="en-US" altLang="ja-JP" b="0" dirty="0"/>
                    </a:p>
                    <a:p>
                      <a:r>
                        <a:rPr lang="ja-JP" altLang="en-US" b="0" dirty="0"/>
                        <a:t>国民の自由独立</a:t>
                      </a:r>
                      <a:endParaRPr lang="en-US" altLang="ja-JP" b="0" dirty="0"/>
                    </a:p>
                    <a:p>
                      <a:r>
                        <a:rPr lang="ja-JP" altLang="en-US" b="0" dirty="0"/>
                        <a:t>回復記念日</a:t>
                      </a:r>
                      <a:endParaRPr lang="en-US" b="0" dirty="0"/>
                    </a:p>
                  </a:txBody>
                  <a:tcPr/>
                </a:tc>
                <a:tc>
                  <a:txBody>
                    <a:bodyPr/>
                    <a:lstStyle/>
                    <a:p>
                      <a:r>
                        <a:rPr lang="en-US" altLang="ja-JP" b="0" dirty="0"/>
                        <a:t>11</a:t>
                      </a:r>
                      <a:r>
                        <a:rPr lang="ja-JP" altLang="en-US" b="0" dirty="0"/>
                        <a:t>月</a:t>
                      </a:r>
                      <a:r>
                        <a:rPr lang="en-US" altLang="ja-JP" b="0" dirty="0"/>
                        <a:t>26</a:t>
                      </a:r>
                      <a:r>
                        <a:rPr lang="ja-JP" altLang="en-US" b="0" dirty="0"/>
                        <a:t>日</a:t>
                      </a:r>
                      <a:endParaRPr lang="en-US" altLang="ja-JP" b="0" dirty="0"/>
                    </a:p>
                    <a:p>
                      <a:endParaRPr lang="en-US" altLang="ja-JP" b="0" dirty="0"/>
                    </a:p>
                    <a:p>
                      <a:r>
                        <a:rPr lang="en-US" altLang="ja-JP" b="0" dirty="0"/>
                        <a:t>12</a:t>
                      </a:r>
                      <a:r>
                        <a:rPr lang="ja-JP" altLang="en-US" b="0" dirty="0"/>
                        <a:t>月</a:t>
                      </a:r>
                      <a:r>
                        <a:rPr lang="en-US" altLang="ja-JP" b="0" dirty="0"/>
                        <a:t>29</a:t>
                      </a:r>
                      <a:r>
                        <a:rPr lang="ja-JP" altLang="en-US" b="0" dirty="0"/>
                        <a:t>日</a:t>
                      </a:r>
                      <a:endParaRPr lang="en-US" altLang="ja-JP" b="0" dirty="0"/>
                    </a:p>
                  </a:txBody>
                  <a:tcPr/>
                </a:tc>
                <a:extLst>
                  <a:ext uri="{0D108BD9-81ED-4DB2-BD59-A6C34878D82A}">
                    <a16:rowId xmlns:a16="http://schemas.microsoft.com/office/drawing/2014/main" val="10007"/>
                  </a:ext>
                </a:extLst>
              </a:tr>
            </a:tbl>
          </a:graphicData>
        </a:graphic>
      </p:graphicFrame>
      <p:sp>
        <p:nvSpPr>
          <p:cNvPr id="10" name="Rectangle 9"/>
          <p:cNvSpPr/>
          <p:nvPr/>
        </p:nvSpPr>
        <p:spPr>
          <a:xfrm>
            <a:off x="391590" y="3249352"/>
            <a:ext cx="3371088" cy="830997"/>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lvl="0"/>
            <a:r>
              <a:rPr lang="ja-JP" altLang="en-US" sz="2400" dirty="0">
                <a:solidFill>
                  <a:schemeClr val="tx1"/>
                </a:solidFill>
              </a:rPr>
              <a:t>労働法</a:t>
            </a:r>
            <a:r>
              <a:rPr lang="en-US" altLang="ja-JP" sz="2400" dirty="0">
                <a:solidFill>
                  <a:schemeClr val="tx1"/>
                </a:solidFill>
              </a:rPr>
              <a:t>97</a:t>
            </a:r>
            <a:r>
              <a:rPr lang="ja-JP" altLang="en-US" sz="2400" dirty="0">
                <a:solidFill>
                  <a:schemeClr val="tx1"/>
                </a:solidFill>
              </a:rPr>
              <a:t>条</a:t>
            </a:r>
            <a:r>
              <a:rPr lang="en-US" altLang="ja-JP" sz="2400" dirty="0">
                <a:solidFill>
                  <a:schemeClr val="tx1"/>
                </a:solidFill>
              </a:rPr>
              <a:t>1</a:t>
            </a:r>
            <a:r>
              <a:rPr lang="ja-JP" altLang="en-US" sz="2400" dirty="0">
                <a:solidFill>
                  <a:schemeClr val="tx1"/>
                </a:solidFill>
              </a:rPr>
              <a:t>項定めた９つの祭り合計</a:t>
            </a:r>
            <a:r>
              <a:rPr lang="en-US" altLang="ja-JP" sz="2400" dirty="0">
                <a:solidFill>
                  <a:schemeClr val="tx1"/>
                </a:solidFill>
              </a:rPr>
              <a:t>15</a:t>
            </a:r>
            <a:r>
              <a:rPr lang="ja-JP" altLang="en-US" sz="2400" dirty="0">
                <a:solidFill>
                  <a:schemeClr val="tx1"/>
                </a:solidFill>
              </a:rPr>
              <a:t>日間</a:t>
            </a:r>
            <a:endParaRPr lang="en-US" sz="2400" dirty="0">
              <a:solidFill>
                <a:schemeClr val="tx1"/>
              </a:solidFill>
            </a:endParaRPr>
          </a:p>
        </p:txBody>
      </p:sp>
      <p:sp>
        <p:nvSpPr>
          <p:cNvPr id="11" name="Rectangle 10"/>
          <p:cNvSpPr/>
          <p:nvPr/>
        </p:nvSpPr>
        <p:spPr>
          <a:xfrm>
            <a:off x="391590" y="2201918"/>
            <a:ext cx="1574470" cy="646331"/>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pPr lvl="0"/>
            <a:r>
              <a:rPr lang="ja-JP" altLang="en-US" sz="3600" b="1" dirty="0"/>
              <a:t>祝祭日</a:t>
            </a:r>
            <a:endParaRPr lang="en-US" sz="3600" b="1" dirty="0"/>
          </a:p>
        </p:txBody>
      </p:sp>
      <p:sp>
        <p:nvSpPr>
          <p:cNvPr id="12" name="Right Arrow 11"/>
          <p:cNvSpPr/>
          <p:nvPr/>
        </p:nvSpPr>
        <p:spPr>
          <a:xfrm>
            <a:off x="3945558" y="3249352"/>
            <a:ext cx="777240" cy="83099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249502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C9B1E-05BE-2146-AA90-0737F151FC28}"/>
              </a:ext>
            </a:extLst>
          </p:cNvPr>
          <p:cNvSpPr>
            <a:spLocks noGrp="1"/>
          </p:cNvSpPr>
          <p:nvPr>
            <p:ph type="title"/>
          </p:nvPr>
        </p:nvSpPr>
        <p:spPr>
          <a:xfrm>
            <a:off x="188248" y="80034"/>
            <a:ext cx="4810506" cy="1188720"/>
          </a:xfrm>
        </p:spPr>
        <p:txBody>
          <a:bodyPr/>
          <a:lstStyle/>
          <a:p>
            <a:r>
              <a:rPr lang="ja-JP" altLang="en-US" dirty="0"/>
              <a:t>次有給休暇とその期間</a:t>
            </a:r>
            <a:endParaRPr lang="x-none" dirty="0"/>
          </a:p>
        </p:txBody>
      </p:sp>
      <p:grpSp>
        <p:nvGrpSpPr>
          <p:cNvPr id="4" name="Group 3">
            <a:extLst>
              <a:ext uri="{FF2B5EF4-FFF2-40B4-BE49-F238E27FC236}">
                <a16:creationId xmlns:a16="http://schemas.microsoft.com/office/drawing/2014/main" id="{B874D863-C371-491C-B5F7-243FC9DE9DDC}"/>
              </a:ext>
            </a:extLst>
          </p:cNvPr>
          <p:cNvGrpSpPr/>
          <p:nvPr/>
        </p:nvGrpSpPr>
        <p:grpSpPr>
          <a:xfrm>
            <a:off x="10525397" y="267814"/>
            <a:ext cx="1299180" cy="1218805"/>
            <a:chOff x="4338002" y="1834197"/>
            <a:chExt cx="3515995" cy="3189605"/>
          </a:xfrm>
        </p:grpSpPr>
        <p:sp>
          <p:nvSpPr>
            <p:cNvPr id="5" name="officeArt object">
              <a:extLst>
                <a:ext uri="{FF2B5EF4-FFF2-40B4-BE49-F238E27FC236}">
                  <a16:creationId xmlns:a16="http://schemas.microsoft.com/office/drawing/2014/main" id="{19E70465-8537-4124-91EF-9A5434FAC8C1}"/>
                </a:ext>
              </a:extLst>
            </p:cNvPr>
            <p:cNvSpPr/>
            <p:nvPr/>
          </p:nvSpPr>
          <p:spPr>
            <a:xfrm>
              <a:off x="6096317" y="1834197"/>
              <a:ext cx="1757680" cy="1593215"/>
            </a:xfrm>
            <a:prstGeom prst="rect">
              <a:avLst/>
            </a:prstGeom>
            <a:solidFill>
              <a:srgbClr val="F4A617"/>
            </a:solidFill>
            <a:ln w="12700" cap="flat">
              <a:noFill/>
              <a:miter lim="400000"/>
            </a:ln>
            <a:effectLst/>
          </p:spPr>
          <p:txBody>
            <a:bodyPr/>
            <a:lstStyle/>
            <a:p>
              <a:endParaRPr lang="en-US"/>
            </a:p>
          </p:txBody>
        </p:sp>
        <p:sp>
          <p:nvSpPr>
            <p:cNvPr id="6" name="officeArt object">
              <a:extLst>
                <a:ext uri="{FF2B5EF4-FFF2-40B4-BE49-F238E27FC236}">
                  <a16:creationId xmlns:a16="http://schemas.microsoft.com/office/drawing/2014/main" id="{4E7A30EA-D8BE-48AD-BF3D-35AB7667A0A2}"/>
                </a:ext>
              </a:extLst>
            </p:cNvPr>
            <p:cNvSpPr/>
            <p:nvPr/>
          </p:nvSpPr>
          <p:spPr>
            <a:xfrm>
              <a:off x="6096317" y="3430587"/>
              <a:ext cx="1757680" cy="1593215"/>
            </a:xfrm>
            <a:prstGeom prst="rect">
              <a:avLst/>
            </a:prstGeom>
            <a:solidFill>
              <a:srgbClr val="F4FFFA"/>
            </a:solidFill>
            <a:ln w="12700" cap="flat">
              <a:noFill/>
              <a:miter lim="400000"/>
            </a:ln>
            <a:effectLst/>
          </p:spPr>
          <p:txBody>
            <a:bodyPr/>
            <a:lstStyle/>
            <a:p>
              <a:endParaRPr lang="en-US"/>
            </a:p>
          </p:txBody>
        </p:sp>
        <p:sp>
          <p:nvSpPr>
            <p:cNvPr id="7" name="officeArt object">
              <a:extLst>
                <a:ext uri="{FF2B5EF4-FFF2-40B4-BE49-F238E27FC236}">
                  <a16:creationId xmlns:a16="http://schemas.microsoft.com/office/drawing/2014/main" id="{8D428F36-1708-434F-BD9C-5B431ECE5891}"/>
                </a:ext>
              </a:extLst>
            </p:cNvPr>
            <p:cNvSpPr/>
            <p:nvPr/>
          </p:nvSpPr>
          <p:spPr>
            <a:xfrm>
              <a:off x="4338002" y="3430587"/>
              <a:ext cx="1757680" cy="1593215"/>
            </a:xfrm>
            <a:prstGeom prst="rect">
              <a:avLst/>
            </a:prstGeom>
            <a:solidFill>
              <a:srgbClr val="F4A617"/>
            </a:solidFill>
            <a:ln w="12700" cap="flat">
              <a:noFill/>
              <a:miter lim="400000"/>
            </a:ln>
            <a:effectLst/>
          </p:spPr>
          <p:txBody>
            <a:bodyPr/>
            <a:lstStyle/>
            <a:p>
              <a:endParaRPr lang="en-US"/>
            </a:p>
          </p:txBody>
        </p:sp>
        <p:pic>
          <p:nvPicPr>
            <p:cNvPr id="8" name="officeArt object">
              <a:extLst>
                <a:ext uri="{FF2B5EF4-FFF2-40B4-BE49-F238E27FC236}">
                  <a16:creationId xmlns:a16="http://schemas.microsoft.com/office/drawing/2014/main" id="{471234F5-5433-47DA-BEEF-A9A74A077940}"/>
                </a:ext>
              </a:extLst>
            </p:cNvPr>
            <p:cNvPicPr/>
            <p:nvPr/>
          </p:nvPicPr>
          <p:blipFill>
            <a:blip r:embed="rId2"/>
            <a:srcRect/>
            <a:stretch>
              <a:fillRect/>
            </a:stretch>
          </p:blipFill>
          <p:spPr>
            <a:xfrm>
              <a:off x="5007927" y="2364422"/>
              <a:ext cx="2125345" cy="2125345"/>
            </a:xfrm>
            <a:prstGeom prst="rect">
              <a:avLst/>
            </a:prstGeom>
            <a:ln w="12700" cap="flat">
              <a:noFill/>
              <a:miter lim="400000"/>
            </a:ln>
            <a:effectLst/>
          </p:spPr>
        </p:pic>
      </p:grpSp>
      <p:sp>
        <p:nvSpPr>
          <p:cNvPr id="12" name="Rectangle 11"/>
          <p:cNvSpPr/>
          <p:nvPr/>
        </p:nvSpPr>
        <p:spPr>
          <a:xfrm>
            <a:off x="462568" y="2163340"/>
            <a:ext cx="2161760" cy="646331"/>
          </a:xfrm>
          <a:prstGeom prst="rect">
            <a:avLst/>
          </a:prstGeom>
          <a:solidFill>
            <a:schemeClr val="tx2">
              <a:lumMod val="40000"/>
              <a:lumOff val="60000"/>
            </a:schemeClr>
          </a:solidFill>
          <a:ln>
            <a:solidFill>
              <a:schemeClr val="bg1"/>
            </a:solidFill>
          </a:ln>
        </p:spPr>
        <p:txBody>
          <a:bodyPr wrap="square">
            <a:spAutoFit/>
          </a:bodyPr>
          <a:lstStyle/>
          <a:p>
            <a:pPr marL="285750" indent="-285750">
              <a:buFont typeface="Wingdings" panose="05000000000000000000" pitchFamily="2" charset="2"/>
              <a:buChar char="Ø"/>
            </a:pPr>
            <a:r>
              <a:rPr lang="ja-JP" altLang="en-US" dirty="0"/>
              <a:t>労働者の</a:t>
            </a:r>
            <a:r>
              <a:rPr lang="en-US" altLang="ja-JP" dirty="0"/>
              <a:t>15</a:t>
            </a:r>
            <a:r>
              <a:rPr lang="ja-JP" altLang="en-US" dirty="0"/>
              <a:t>営業日とする。</a:t>
            </a:r>
            <a:endParaRPr lang="mn-MN" altLang="ja-JP" dirty="0"/>
          </a:p>
        </p:txBody>
      </p:sp>
      <p:sp>
        <p:nvSpPr>
          <p:cNvPr id="16" name="Rectangle 15"/>
          <p:cNvSpPr/>
          <p:nvPr/>
        </p:nvSpPr>
        <p:spPr>
          <a:xfrm>
            <a:off x="462568" y="3007187"/>
            <a:ext cx="2130933" cy="1200329"/>
          </a:xfrm>
          <a:prstGeom prst="rect">
            <a:avLst/>
          </a:prstGeom>
          <a:solidFill>
            <a:schemeClr val="tx2">
              <a:lumMod val="40000"/>
              <a:lumOff val="60000"/>
            </a:schemeClr>
          </a:solidFill>
          <a:ln>
            <a:solidFill>
              <a:schemeClr val="accent2">
                <a:lumMod val="20000"/>
                <a:lumOff val="80000"/>
              </a:schemeClr>
            </a:solidFill>
          </a:ln>
        </p:spPr>
        <p:txBody>
          <a:bodyPr wrap="square">
            <a:spAutoFit/>
          </a:bodyPr>
          <a:lstStyle/>
          <a:p>
            <a:pPr marL="285750" indent="-285750">
              <a:buFont typeface="Wingdings" panose="05000000000000000000" pitchFamily="2" charset="2"/>
              <a:buChar char="Ø"/>
            </a:pPr>
            <a:r>
              <a:rPr lang="ja-JP" altLang="en-US" dirty="0"/>
              <a:t>障害のある労働者または</a:t>
            </a:r>
            <a:r>
              <a:rPr lang="en-US" altLang="ja-JP" dirty="0"/>
              <a:t>18</a:t>
            </a:r>
            <a:r>
              <a:rPr lang="ja-JP" altLang="en-US" dirty="0"/>
              <a:t>歳未満の労働者</a:t>
            </a:r>
            <a:r>
              <a:rPr lang="en-US" altLang="ja-JP" dirty="0"/>
              <a:t>20</a:t>
            </a:r>
            <a:r>
              <a:rPr lang="ja-JP" altLang="en-US" dirty="0"/>
              <a:t>営業日とする。</a:t>
            </a:r>
            <a:endParaRPr lang="mn-MN" altLang="ja-JP" dirty="0"/>
          </a:p>
        </p:txBody>
      </p:sp>
      <p:sp>
        <p:nvSpPr>
          <p:cNvPr id="17" name="Rectangle 16"/>
          <p:cNvSpPr/>
          <p:nvPr/>
        </p:nvSpPr>
        <p:spPr>
          <a:xfrm>
            <a:off x="188248" y="1538970"/>
            <a:ext cx="3262432" cy="400110"/>
          </a:xfrm>
          <a:prstGeom prst="rect">
            <a:avLst/>
          </a:prstGeom>
        </p:spPr>
        <p:txBody>
          <a:bodyPr wrap="none">
            <a:spAutoFit/>
          </a:bodyPr>
          <a:lstStyle/>
          <a:p>
            <a:r>
              <a:rPr lang="ja-JP" altLang="en-US" sz="2000" dirty="0"/>
              <a:t>基本の年次有給休暇の期間</a:t>
            </a:r>
            <a:endParaRPr lang="en-US" sz="2000" dirty="0"/>
          </a:p>
        </p:txBody>
      </p:sp>
      <p:sp>
        <p:nvSpPr>
          <p:cNvPr id="18" name="Rectangle 17"/>
          <p:cNvSpPr/>
          <p:nvPr/>
        </p:nvSpPr>
        <p:spPr>
          <a:xfrm>
            <a:off x="3777170" y="2692397"/>
            <a:ext cx="1800493" cy="369332"/>
          </a:xfrm>
          <a:prstGeom prst="rect">
            <a:avLst/>
          </a:prstGeom>
          <a:solidFill>
            <a:schemeClr val="bg1"/>
          </a:solidFill>
        </p:spPr>
        <p:txBody>
          <a:bodyPr wrap="none">
            <a:spAutoFit/>
          </a:bodyPr>
          <a:lstStyle/>
          <a:p>
            <a:r>
              <a:rPr lang="ja-JP" altLang="en-US" dirty="0"/>
              <a:t>通常の労働条件</a:t>
            </a:r>
            <a:endParaRPr lang="en-US" dirty="0"/>
          </a:p>
        </p:txBody>
      </p:sp>
      <p:sp>
        <p:nvSpPr>
          <p:cNvPr id="19" name="Rectangle 18"/>
          <p:cNvSpPr/>
          <p:nvPr/>
        </p:nvSpPr>
        <p:spPr>
          <a:xfrm>
            <a:off x="5445668" y="1839099"/>
            <a:ext cx="2954655" cy="461665"/>
          </a:xfrm>
          <a:prstGeom prst="rect">
            <a:avLst/>
          </a:prstGeom>
          <a:ln>
            <a:solidFill>
              <a:schemeClr val="tx1"/>
            </a:solidFill>
          </a:ln>
        </p:spPr>
        <p:txBody>
          <a:bodyPr wrap="none">
            <a:spAutoFit/>
          </a:bodyPr>
          <a:lstStyle/>
          <a:p>
            <a:r>
              <a:rPr lang="ja-JP" altLang="en-US" sz="2400" dirty="0"/>
              <a:t>追加の年次有給休戦</a:t>
            </a:r>
            <a:endParaRPr lang="en-US" sz="2400" dirty="0"/>
          </a:p>
        </p:txBody>
      </p:sp>
      <p:sp>
        <p:nvSpPr>
          <p:cNvPr id="20" name="Rectangle 19"/>
          <p:cNvSpPr/>
          <p:nvPr/>
        </p:nvSpPr>
        <p:spPr>
          <a:xfrm>
            <a:off x="6209322" y="188422"/>
            <a:ext cx="3353047" cy="369332"/>
          </a:xfrm>
          <a:prstGeom prst="rect">
            <a:avLst/>
          </a:prstGeom>
          <a:solidFill>
            <a:schemeClr val="accent2">
              <a:lumMod val="75000"/>
            </a:schemeClr>
          </a:solidFill>
        </p:spPr>
        <p:style>
          <a:lnRef idx="2">
            <a:schemeClr val="accent2"/>
          </a:lnRef>
          <a:fillRef idx="1">
            <a:schemeClr val="lt1"/>
          </a:fillRef>
          <a:effectRef idx="0">
            <a:schemeClr val="accent2"/>
          </a:effectRef>
          <a:fontRef idx="minor">
            <a:schemeClr val="dk1"/>
          </a:fontRef>
        </p:style>
        <p:txBody>
          <a:bodyPr wrap="square">
            <a:spAutoFit/>
          </a:bodyPr>
          <a:lstStyle/>
          <a:p>
            <a:r>
              <a:rPr lang="ja-JP" altLang="en-US" dirty="0">
                <a:solidFill>
                  <a:schemeClr val="bg1"/>
                </a:solidFill>
              </a:rPr>
              <a:t>年次有給休暇を取得する条件</a:t>
            </a:r>
          </a:p>
        </p:txBody>
      </p:sp>
      <p:sp>
        <p:nvSpPr>
          <p:cNvPr id="21" name="Rectangle 20"/>
          <p:cNvSpPr/>
          <p:nvPr/>
        </p:nvSpPr>
        <p:spPr>
          <a:xfrm>
            <a:off x="3258512" y="3465316"/>
            <a:ext cx="3020568" cy="3046988"/>
          </a:xfrm>
          <a:prstGeom prst="rect">
            <a:avLst/>
          </a:prstGeom>
          <a:solidFill>
            <a:schemeClr val="accent2">
              <a:lumMod val="40000"/>
              <a:lumOff val="60000"/>
            </a:schemeClr>
          </a:solidFill>
        </p:spPr>
        <p:txBody>
          <a:bodyPr wrap="square">
            <a:spAutoFit/>
          </a:bodyPr>
          <a:lstStyle/>
          <a:p>
            <a:pPr marL="285750" indent="-285750">
              <a:buFont typeface="Wingdings" panose="05000000000000000000" pitchFamily="2" charset="2"/>
              <a:buChar char="Ø"/>
            </a:pPr>
            <a:r>
              <a:rPr lang="ja-JP" altLang="en-US" sz="1600" dirty="0"/>
              <a:t>勤統</a:t>
            </a:r>
            <a:r>
              <a:rPr lang="en-US" altLang="ja-JP" sz="1600" dirty="0"/>
              <a:t>6</a:t>
            </a:r>
            <a:r>
              <a:rPr lang="ja-JP" altLang="en-US" sz="1600" dirty="0"/>
              <a:t>年目の開始から</a:t>
            </a:r>
            <a:r>
              <a:rPr lang="en-US" altLang="ja-JP" sz="1600" dirty="0"/>
              <a:t>10</a:t>
            </a:r>
            <a:r>
              <a:rPr lang="ja-JP" altLang="en-US" sz="1600" dirty="0"/>
              <a:t>年目の終了までは、</a:t>
            </a:r>
            <a:r>
              <a:rPr lang="en-US" altLang="ja-JP" sz="1600" dirty="0"/>
              <a:t>3</a:t>
            </a:r>
            <a:r>
              <a:rPr lang="ja-JP" altLang="en-US" sz="1600" dirty="0"/>
              <a:t>営業日。</a:t>
            </a:r>
            <a:endParaRPr lang="en-US" altLang="ja-JP" sz="1600" dirty="0"/>
          </a:p>
          <a:p>
            <a:pPr marL="285750" indent="-285750">
              <a:buFont typeface="Wingdings" panose="05000000000000000000" pitchFamily="2" charset="2"/>
              <a:buChar char="Ø"/>
            </a:pPr>
            <a:r>
              <a:rPr lang="ja-JP" altLang="en-US" sz="1600" dirty="0"/>
              <a:t>勤続</a:t>
            </a:r>
            <a:r>
              <a:rPr lang="en-US" altLang="ja-JP" sz="1600" dirty="0"/>
              <a:t>11</a:t>
            </a:r>
            <a:r>
              <a:rPr lang="ja-JP" altLang="en-US" sz="1600" dirty="0"/>
              <a:t>年目の開始から</a:t>
            </a:r>
            <a:r>
              <a:rPr lang="en-US" altLang="ja-JP" sz="1600" dirty="0"/>
              <a:t>15</a:t>
            </a:r>
            <a:r>
              <a:rPr lang="ja-JP" altLang="en-US" sz="1600" dirty="0"/>
              <a:t>年目の終了までは、</a:t>
            </a:r>
            <a:r>
              <a:rPr lang="en-US" altLang="ja-JP" sz="1600" dirty="0"/>
              <a:t>5</a:t>
            </a:r>
            <a:r>
              <a:rPr lang="ja-JP" altLang="en-US" sz="1600" dirty="0"/>
              <a:t>営薬日。</a:t>
            </a:r>
            <a:endParaRPr lang="en-US" altLang="ja-JP" sz="1600" dirty="0"/>
          </a:p>
          <a:p>
            <a:pPr marL="285750" indent="-285750">
              <a:buFont typeface="Wingdings" panose="05000000000000000000" pitchFamily="2" charset="2"/>
              <a:buChar char="Ø"/>
            </a:pPr>
            <a:r>
              <a:rPr lang="ja-JP" altLang="en-US" sz="1600" dirty="0"/>
              <a:t>勤続</a:t>
            </a:r>
            <a:r>
              <a:rPr lang="en-US" altLang="ja-JP" sz="1600" dirty="0"/>
              <a:t>16</a:t>
            </a:r>
            <a:r>
              <a:rPr lang="ja-JP" altLang="en-US" sz="1600" dirty="0"/>
              <a:t>年目の開始から</a:t>
            </a:r>
            <a:r>
              <a:rPr lang="en-US" altLang="ja-JP" sz="1600" dirty="0"/>
              <a:t>20</a:t>
            </a:r>
            <a:r>
              <a:rPr lang="ja-JP" altLang="en-US" sz="1600" dirty="0"/>
              <a:t>年目の終了までは、</a:t>
            </a:r>
            <a:r>
              <a:rPr lang="en-US" altLang="ja-JP" sz="1600" dirty="0"/>
              <a:t>7</a:t>
            </a:r>
            <a:r>
              <a:rPr lang="ja-JP" altLang="en-US" sz="1600" dirty="0"/>
              <a:t>営業日。</a:t>
            </a:r>
            <a:endParaRPr lang="en-US" altLang="ja-JP" sz="1600" dirty="0"/>
          </a:p>
          <a:p>
            <a:pPr marL="285750" indent="-285750">
              <a:buFont typeface="Wingdings" panose="05000000000000000000" pitchFamily="2" charset="2"/>
              <a:buChar char="Ø"/>
            </a:pPr>
            <a:r>
              <a:rPr lang="ja-JP" altLang="en-US" sz="1600" dirty="0"/>
              <a:t>勤続</a:t>
            </a:r>
            <a:r>
              <a:rPr lang="en-US" altLang="ja-JP" sz="1600" dirty="0"/>
              <a:t>21</a:t>
            </a:r>
            <a:r>
              <a:rPr lang="ja-JP" altLang="en-US" sz="1600" dirty="0"/>
              <a:t>年目の開始から</a:t>
            </a:r>
            <a:r>
              <a:rPr lang="en-US" altLang="ja-JP" sz="1600" dirty="0"/>
              <a:t>25</a:t>
            </a:r>
            <a:r>
              <a:rPr lang="ja-JP" altLang="en-US" sz="1600" dirty="0"/>
              <a:t>年目の終了までは、</a:t>
            </a:r>
            <a:r>
              <a:rPr lang="en-US" altLang="ja-JP" sz="1600" dirty="0"/>
              <a:t>9</a:t>
            </a:r>
            <a:r>
              <a:rPr lang="ja-JP" altLang="en-US" sz="1600" dirty="0"/>
              <a:t>営業日。</a:t>
            </a:r>
            <a:endParaRPr lang="en-US" altLang="ja-JP" sz="1600" dirty="0"/>
          </a:p>
          <a:p>
            <a:pPr marL="285750" indent="-285750">
              <a:buFont typeface="Wingdings" panose="05000000000000000000" pitchFamily="2" charset="2"/>
              <a:buChar char="Ø"/>
            </a:pPr>
            <a:r>
              <a:rPr lang="ja-JP" altLang="en-US" sz="1600" dirty="0"/>
              <a:t>勤続</a:t>
            </a:r>
            <a:r>
              <a:rPr lang="en-US" altLang="ja-JP" sz="1600" dirty="0"/>
              <a:t>26</a:t>
            </a:r>
            <a:r>
              <a:rPr lang="ja-JP" altLang="en-US" sz="1600" dirty="0"/>
              <a:t>年目の開始から</a:t>
            </a:r>
            <a:r>
              <a:rPr lang="en-US" altLang="ja-JP" sz="1600" dirty="0"/>
              <a:t>31</a:t>
            </a:r>
            <a:r>
              <a:rPr lang="ja-JP" altLang="en-US" sz="1600" dirty="0"/>
              <a:t>年目の終了までは、</a:t>
            </a:r>
            <a:r>
              <a:rPr lang="en-US" altLang="ja-JP" sz="1600" dirty="0"/>
              <a:t>11</a:t>
            </a:r>
            <a:r>
              <a:rPr lang="ja-JP" altLang="en-US" sz="1600" dirty="0"/>
              <a:t>営業日。勤続</a:t>
            </a:r>
            <a:r>
              <a:rPr lang="en-US" altLang="ja-JP" sz="1600" dirty="0"/>
              <a:t>32</a:t>
            </a:r>
            <a:r>
              <a:rPr lang="ja-JP" altLang="en-US" sz="1600" dirty="0"/>
              <a:t>年目からは、</a:t>
            </a:r>
            <a:r>
              <a:rPr lang="en-US" altLang="ja-JP" sz="1600" dirty="0"/>
              <a:t>14</a:t>
            </a:r>
            <a:r>
              <a:rPr lang="ja-JP" altLang="en-US" sz="1600" dirty="0"/>
              <a:t>営業日。</a:t>
            </a:r>
            <a:endParaRPr lang="en-US" sz="1600" dirty="0"/>
          </a:p>
        </p:txBody>
      </p:sp>
      <p:sp>
        <p:nvSpPr>
          <p:cNvPr id="22" name="Rectangle 21"/>
          <p:cNvSpPr/>
          <p:nvPr/>
        </p:nvSpPr>
        <p:spPr>
          <a:xfrm>
            <a:off x="7243057" y="2637855"/>
            <a:ext cx="3647152" cy="369332"/>
          </a:xfrm>
          <a:prstGeom prst="rect">
            <a:avLst/>
          </a:prstGeom>
          <a:solidFill>
            <a:schemeClr val="bg1"/>
          </a:solidFill>
        </p:spPr>
        <p:txBody>
          <a:bodyPr wrap="none">
            <a:spAutoFit/>
          </a:bodyPr>
          <a:lstStyle/>
          <a:p>
            <a:r>
              <a:rPr lang="ja-JP" altLang="en-US" dirty="0"/>
              <a:t>特別な労働条件の下で働く労働者</a:t>
            </a:r>
            <a:endParaRPr lang="en-US" dirty="0"/>
          </a:p>
        </p:txBody>
      </p:sp>
      <p:sp>
        <p:nvSpPr>
          <p:cNvPr id="23" name="Rectangle 22"/>
          <p:cNvSpPr/>
          <p:nvPr/>
        </p:nvSpPr>
        <p:spPr>
          <a:xfrm>
            <a:off x="7120892" y="3458139"/>
            <a:ext cx="3097326" cy="3046988"/>
          </a:xfrm>
          <a:prstGeom prst="rect">
            <a:avLst/>
          </a:prstGeom>
          <a:solidFill>
            <a:schemeClr val="accent2">
              <a:lumMod val="40000"/>
              <a:lumOff val="60000"/>
            </a:schemeClr>
          </a:solidFill>
        </p:spPr>
        <p:txBody>
          <a:bodyPr wrap="square">
            <a:spAutoFit/>
          </a:bodyPr>
          <a:lstStyle/>
          <a:p>
            <a:pPr marL="285750" indent="-285750">
              <a:buFont typeface="Wingdings" panose="05000000000000000000" pitchFamily="2" charset="2"/>
              <a:buChar char="Ø"/>
            </a:pPr>
            <a:r>
              <a:rPr lang="ja-JP" altLang="en-US" sz="1600" dirty="0"/>
              <a:t>勤続</a:t>
            </a:r>
            <a:r>
              <a:rPr lang="en-US" altLang="ja-JP" sz="1600" dirty="0"/>
              <a:t>6</a:t>
            </a:r>
            <a:r>
              <a:rPr lang="ja-JP" altLang="en-US" sz="1600" dirty="0"/>
              <a:t>年目の開始から</a:t>
            </a:r>
            <a:r>
              <a:rPr lang="en-US" altLang="ja-JP" sz="1600" dirty="0"/>
              <a:t>10</a:t>
            </a:r>
            <a:r>
              <a:rPr lang="ja-JP" altLang="en-US" sz="1600" dirty="0"/>
              <a:t>年目の終了までは、</a:t>
            </a:r>
            <a:r>
              <a:rPr lang="en-US" altLang="ja-JP" sz="1600" dirty="0"/>
              <a:t>5</a:t>
            </a:r>
            <a:r>
              <a:rPr lang="ja-JP" altLang="en-US" sz="1600" dirty="0"/>
              <a:t>営業日。</a:t>
            </a:r>
            <a:endParaRPr lang="en-US" altLang="ja-JP" sz="1600" dirty="0"/>
          </a:p>
          <a:p>
            <a:pPr marL="285750" indent="-285750">
              <a:buFont typeface="Wingdings" panose="05000000000000000000" pitchFamily="2" charset="2"/>
              <a:buChar char="Ø"/>
            </a:pPr>
            <a:r>
              <a:rPr lang="ja-JP" altLang="en-US" sz="1600" dirty="0"/>
              <a:t>勤続</a:t>
            </a:r>
            <a:r>
              <a:rPr lang="en-US" altLang="ja-JP" sz="1600" dirty="0"/>
              <a:t>11</a:t>
            </a:r>
            <a:r>
              <a:rPr lang="ja-JP" altLang="en-US" sz="1600" dirty="0"/>
              <a:t>年目の開始から</a:t>
            </a:r>
            <a:r>
              <a:rPr lang="en-US" altLang="ja-JP" sz="1600" dirty="0"/>
              <a:t>15</a:t>
            </a:r>
            <a:r>
              <a:rPr lang="ja-JP" altLang="en-US" sz="1600" dirty="0"/>
              <a:t>年目の終了までは、</a:t>
            </a:r>
            <a:r>
              <a:rPr lang="en-US" altLang="ja-JP" sz="1600" dirty="0"/>
              <a:t>7</a:t>
            </a:r>
            <a:r>
              <a:rPr lang="ja-JP" altLang="en-US" sz="1600" dirty="0"/>
              <a:t>営業日。</a:t>
            </a:r>
            <a:endParaRPr lang="en-US" altLang="ja-JP" sz="1600" dirty="0"/>
          </a:p>
          <a:p>
            <a:pPr marL="285750" indent="-285750">
              <a:buFont typeface="Wingdings" panose="05000000000000000000" pitchFamily="2" charset="2"/>
              <a:buChar char="Ø"/>
            </a:pPr>
            <a:r>
              <a:rPr lang="ja-JP" altLang="en-US" sz="1600" dirty="0"/>
              <a:t>勤続</a:t>
            </a:r>
            <a:r>
              <a:rPr lang="en-US" altLang="ja-JP" sz="1600" dirty="0"/>
              <a:t>16</a:t>
            </a:r>
            <a:r>
              <a:rPr lang="ja-JP" altLang="en-US" sz="1600" dirty="0"/>
              <a:t>年目の開始から</a:t>
            </a:r>
            <a:r>
              <a:rPr lang="en-US" altLang="ja-JP" sz="1600" dirty="0"/>
              <a:t>20</a:t>
            </a:r>
            <a:r>
              <a:rPr lang="ja-JP" altLang="en-US" sz="1600" dirty="0"/>
              <a:t>年目の終了までは、</a:t>
            </a:r>
            <a:r>
              <a:rPr lang="en-US" altLang="ja-JP" sz="1600" dirty="0"/>
              <a:t>9</a:t>
            </a:r>
            <a:r>
              <a:rPr lang="ja-JP" altLang="en-US" sz="1600" dirty="0"/>
              <a:t>営業日。</a:t>
            </a:r>
            <a:endParaRPr lang="en-US" altLang="ja-JP" sz="1600" dirty="0"/>
          </a:p>
          <a:p>
            <a:pPr marL="285750" indent="-285750">
              <a:buFont typeface="Wingdings" panose="05000000000000000000" pitchFamily="2" charset="2"/>
              <a:buChar char="Ø"/>
            </a:pPr>
            <a:r>
              <a:rPr lang="ja-JP" altLang="en-US" sz="1600" dirty="0"/>
              <a:t>勤続</a:t>
            </a:r>
            <a:r>
              <a:rPr lang="en-US" altLang="ja-JP" sz="1600" dirty="0"/>
              <a:t>21</a:t>
            </a:r>
            <a:r>
              <a:rPr lang="ja-JP" altLang="en-US" sz="1600" dirty="0"/>
              <a:t>年目の開始から</a:t>
            </a:r>
            <a:r>
              <a:rPr lang="en-US" altLang="ja-JP" sz="1600" dirty="0"/>
              <a:t>25</a:t>
            </a:r>
            <a:r>
              <a:rPr lang="ja-JP" altLang="en-US" sz="1600" dirty="0"/>
              <a:t>年目の終了までは、</a:t>
            </a:r>
            <a:r>
              <a:rPr lang="en-US" altLang="ja-JP" sz="1600" dirty="0"/>
              <a:t>12</a:t>
            </a:r>
            <a:r>
              <a:rPr lang="ja-JP" altLang="en-US" sz="1600" dirty="0"/>
              <a:t>営業日</a:t>
            </a:r>
            <a:endParaRPr lang="en-US" altLang="ja-JP" sz="1600" dirty="0"/>
          </a:p>
          <a:p>
            <a:pPr marL="285750" indent="-285750">
              <a:buFont typeface="Wingdings" panose="05000000000000000000" pitchFamily="2" charset="2"/>
              <a:buChar char="Ø"/>
            </a:pPr>
            <a:r>
              <a:rPr lang="ja-JP" altLang="en-US" sz="1600" dirty="0"/>
              <a:t>勤続</a:t>
            </a:r>
            <a:r>
              <a:rPr lang="en-US" altLang="ja-JP" sz="1600" dirty="0"/>
              <a:t>26</a:t>
            </a:r>
            <a:r>
              <a:rPr lang="ja-JP" altLang="en-US" sz="1600" dirty="0"/>
              <a:t>年目の開始から</a:t>
            </a:r>
            <a:r>
              <a:rPr lang="en-US" altLang="ja-JP" sz="1600" dirty="0"/>
              <a:t>31</a:t>
            </a:r>
            <a:r>
              <a:rPr lang="ja-JP" altLang="en-US" sz="1600" dirty="0"/>
              <a:t>年目の終了までは、</a:t>
            </a:r>
            <a:r>
              <a:rPr lang="en-US" altLang="ja-JP" sz="1600" dirty="0"/>
              <a:t>15</a:t>
            </a:r>
            <a:r>
              <a:rPr lang="ja-JP" altLang="en-US" sz="1600" dirty="0"/>
              <a:t>営業日。</a:t>
            </a:r>
            <a:endParaRPr lang="en-US" altLang="ja-JP" sz="1600" dirty="0"/>
          </a:p>
          <a:p>
            <a:pPr marL="285750" indent="-285750">
              <a:buFont typeface="Wingdings" panose="05000000000000000000" pitchFamily="2" charset="2"/>
              <a:buChar char="Ø"/>
            </a:pPr>
            <a:r>
              <a:rPr lang="ja-JP" altLang="en-US" sz="1600" dirty="0"/>
              <a:t>勤続</a:t>
            </a:r>
            <a:r>
              <a:rPr lang="en-US" altLang="ja-JP" sz="1600" dirty="0"/>
              <a:t>32</a:t>
            </a:r>
            <a:r>
              <a:rPr lang="ja-JP" altLang="en-US" sz="1600" dirty="0"/>
              <a:t>年目からは、</a:t>
            </a:r>
            <a:r>
              <a:rPr lang="en-US" altLang="ja-JP" sz="1600" dirty="0"/>
              <a:t>18</a:t>
            </a:r>
            <a:r>
              <a:rPr lang="ja-JP" altLang="en-US" sz="1600" dirty="0"/>
              <a:t>営業日。</a:t>
            </a:r>
            <a:endParaRPr lang="en-US" sz="1600" dirty="0"/>
          </a:p>
        </p:txBody>
      </p:sp>
      <p:sp>
        <p:nvSpPr>
          <p:cNvPr id="24" name="Rectangle 23"/>
          <p:cNvSpPr/>
          <p:nvPr/>
        </p:nvSpPr>
        <p:spPr>
          <a:xfrm>
            <a:off x="6154051" y="753345"/>
            <a:ext cx="3858629" cy="646331"/>
          </a:xfrm>
          <a:prstGeom prst="rect">
            <a:avLst/>
          </a:prstGeom>
        </p:spPr>
        <p:txBody>
          <a:bodyPr wrap="square">
            <a:spAutoFit/>
          </a:bodyPr>
          <a:lstStyle/>
          <a:p>
            <a:r>
              <a:rPr lang="ja-JP" altLang="en-US" dirty="0"/>
              <a:t>①労働契約を締結した</a:t>
            </a:r>
            <a:endParaRPr lang="en-US" altLang="ja-JP" dirty="0"/>
          </a:p>
          <a:p>
            <a:r>
              <a:rPr lang="ja-JP" altLang="en-US" dirty="0"/>
              <a:t>②労働契約締結後</a:t>
            </a:r>
            <a:r>
              <a:rPr lang="en-US" altLang="ja-JP" dirty="0"/>
              <a:t>6</a:t>
            </a:r>
            <a:r>
              <a:rPr lang="ja-JP" altLang="en-US" dirty="0"/>
              <a:t>か月間勤務した</a:t>
            </a:r>
            <a:endParaRPr lang="en-US" altLang="ja-JP" dirty="0"/>
          </a:p>
        </p:txBody>
      </p:sp>
      <p:cxnSp>
        <p:nvCxnSpPr>
          <p:cNvPr id="26" name="Straight Arrow Connector 25"/>
          <p:cNvCxnSpPr>
            <a:stCxn id="19" idx="1"/>
          </p:cNvCxnSpPr>
          <p:nvPr/>
        </p:nvCxnSpPr>
        <p:spPr>
          <a:xfrm flipH="1">
            <a:off x="4421717" y="2069932"/>
            <a:ext cx="1023951" cy="63441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27" name="Straight Arrow Connector 26"/>
          <p:cNvCxnSpPr>
            <a:stCxn id="19" idx="3"/>
            <a:endCxn id="22" idx="0"/>
          </p:cNvCxnSpPr>
          <p:nvPr/>
        </p:nvCxnSpPr>
        <p:spPr>
          <a:xfrm>
            <a:off x="8400323" y="2069932"/>
            <a:ext cx="666310" cy="567923"/>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32" name="Straight Arrow Connector 31"/>
          <p:cNvCxnSpPr>
            <a:stCxn id="18" idx="2"/>
          </p:cNvCxnSpPr>
          <p:nvPr/>
        </p:nvCxnSpPr>
        <p:spPr>
          <a:xfrm flipH="1">
            <a:off x="4677416" y="3061729"/>
            <a:ext cx="1" cy="33068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flipH="1">
            <a:off x="8733478" y="3095215"/>
            <a:ext cx="1" cy="33068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93089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964692"/>
            <a:ext cx="7729728" cy="4732020"/>
          </a:xfrm>
        </p:spPr>
        <p:txBody>
          <a:bodyPr>
            <a:normAutofit/>
          </a:bodyPr>
          <a:lstStyle/>
          <a:p>
            <a:r>
              <a:rPr lang="ja-JP" altLang="en-US" sz="5400" dirty="0"/>
              <a:t>ご清聴ありがとうございました。</a:t>
            </a:r>
            <a:endParaRPr lang="en-US" sz="5400" dirty="0"/>
          </a:p>
        </p:txBody>
      </p:sp>
    </p:spTree>
    <p:extLst>
      <p:ext uri="{BB962C8B-B14F-4D97-AF65-F5344CB8AC3E}">
        <p14:creationId xmlns:p14="http://schemas.microsoft.com/office/powerpoint/2010/main" val="2654570238"/>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617</TotalTime>
  <Words>987</Words>
  <Application>Microsoft Office PowerPoint</Application>
  <PresentationFormat>ワイド画面</PresentationFormat>
  <Paragraphs>127</Paragraphs>
  <Slides>9</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9</vt:i4>
      </vt:variant>
    </vt:vector>
  </HeadingPairs>
  <TitlesOfParts>
    <vt:vector size="15" baseType="lpstr">
      <vt:lpstr>Helvetica Neue</vt:lpstr>
      <vt:lpstr>Arial</vt:lpstr>
      <vt:lpstr>Corbel</vt:lpstr>
      <vt:lpstr>Gill Sans MT</vt:lpstr>
      <vt:lpstr>Wingdings</vt:lpstr>
      <vt:lpstr>Parcel</vt:lpstr>
      <vt:lpstr>モンゴル2021年改正労働法 労働時間・休暇</vt:lpstr>
      <vt:lpstr>第1　労働時間</vt:lpstr>
      <vt:lpstr>第２　労働時間の短縮</vt:lpstr>
      <vt:lpstr>第3　時間外労働、シフト勤務、夜間労働、待機時間　</vt:lpstr>
      <vt:lpstr>休暇の種類</vt:lpstr>
      <vt:lpstr>休暇の種類</vt:lpstr>
      <vt:lpstr>PowerPoint プレゼンテーション</vt:lpstr>
      <vt:lpstr>次有給休暇とその期間</vt:lpstr>
      <vt:lpstr>ご清聴ありがとうございました。</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XXX ZAYA</dc:creator>
  <cp:lastModifiedBy>HIDEO OKA</cp:lastModifiedBy>
  <cp:revision>38</cp:revision>
  <dcterms:created xsi:type="dcterms:W3CDTF">2021-11-25T02:09:39Z</dcterms:created>
  <dcterms:modified xsi:type="dcterms:W3CDTF">2021-11-29T02:41:08Z</dcterms:modified>
</cp:coreProperties>
</file>